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11AB849-5A39-44EF-A3E1-C8E197F0B7AD}" type="datetimeFigureOut">
              <a:rPr lang="en-US" smtClean="0"/>
              <a:t>6/26/2011</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789E375-7C8B-4EEE-BA18-CC2B21D08C65}" type="slidenum">
              <a:rPr lang="en-US" smtClean="0"/>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6761F8-FC55-4AAC-B8AB-565BFAAD9C4C}" type="datetimeFigureOut">
              <a:rPr lang="en-US" smtClean="0"/>
              <a:t>6/26/2011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9DBA11-8BC6-4AFC-B0F5-68534122F9BC}" type="slidenum">
              <a:rPr lang="en-US" smtClean="0"/>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DD5867-61D5-4175-B473-27869B33B15A}" type="datetimeFigureOut">
              <a:rPr lang="en-US" smtClean="0"/>
              <a:t>6/26/2011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11F980-52D8-4914-996A-FACABF56C886}"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DD5867-61D5-4175-B473-27869B33B15A}" type="datetimeFigureOut">
              <a:rPr lang="en-US" smtClean="0"/>
              <a:t>6/26/2011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11F980-52D8-4914-996A-FACABF56C88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DD5867-61D5-4175-B473-27869B33B15A}" type="datetimeFigureOut">
              <a:rPr lang="en-US" smtClean="0"/>
              <a:t>6/26/2011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11F980-52D8-4914-996A-FACABF56C886}"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DD5867-61D5-4175-B473-27869B33B15A}" type="datetimeFigureOut">
              <a:rPr lang="en-US" smtClean="0"/>
              <a:t>6/26/2011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11F980-52D8-4914-996A-FACABF56C886}"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DD5867-61D5-4175-B473-27869B33B15A}" type="datetimeFigureOut">
              <a:rPr lang="en-US" smtClean="0"/>
              <a:t>6/26/2011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11F980-52D8-4914-996A-FACABF56C886}"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DD5867-61D5-4175-B473-27869B33B15A}" type="datetimeFigureOut">
              <a:rPr lang="en-US" smtClean="0"/>
              <a:t>6/26/2011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11F980-52D8-4914-996A-FACABF56C886}"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DD5867-61D5-4175-B473-27869B33B15A}" type="datetimeFigureOut">
              <a:rPr lang="en-US" smtClean="0"/>
              <a:t>6/26/2011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611F980-52D8-4914-996A-FACABF56C886}"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DD5867-61D5-4175-B473-27869B33B15A}" type="datetimeFigureOut">
              <a:rPr lang="en-US" smtClean="0"/>
              <a:t>6/26/2011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611F980-52D8-4914-996A-FACABF56C886}"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DD5867-61D5-4175-B473-27869B33B15A}" type="datetimeFigureOut">
              <a:rPr lang="en-US" smtClean="0"/>
              <a:t>6/26/2011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611F980-52D8-4914-996A-FACABF56C88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DD5867-61D5-4175-B473-27869B33B15A}" type="datetimeFigureOut">
              <a:rPr lang="en-US" smtClean="0"/>
              <a:t>6/26/2011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11F980-52D8-4914-996A-FACABF56C886}"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DD5867-61D5-4175-B473-27869B33B15A}" type="datetimeFigureOut">
              <a:rPr lang="en-US" smtClean="0"/>
              <a:t>6/26/2011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11F980-52D8-4914-996A-FACABF56C886}"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DD5867-61D5-4175-B473-27869B33B15A}" type="datetimeFigureOut">
              <a:rPr lang="en-US" smtClean="0"/>
              <a:t>6/26/2011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11F980-52D8-4914-996A-FACABF56C886}"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ckenzie@babso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puzzlemaker.discoveryeducation.com/info/help.html"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hyperlink" Target="http://puzzlemaker.discoveryeducation.com/LetterTilesSetupForm.asp" TargetMode="External"/><Relationship Id="rId3" Type="http://schemas.openxmlformats.org/officeDocument/2006/relationships/hyperlink" Target="http://puzzlemaker.discoveryeducation.com/CrissCrossSetupForm.asp" TargetMode="External"/><Relationship Id="rId7" Type="http://schemas.openxmlformats.org/officeDocument/2006/relationships/hyperlink" Target="http://puzzlemaker.discoveryeducation.com/AdvMazeSetupForm.asp" TargetMode="External"/><Relationship Id="rId2" Type="http://schemas.openxmlformats.org/officeDocument/2006/relationships/hyperlink" Target="http://puzzlemaker.discoveryeducation.com/WordSearchSetupForm.asp" TargetMode="External"/><Relationship Id="rId1" Type="http://schemas.openxmlformats.org/officeDocument/2006/relationships/slideLayout" Target="../slideLayouts/slideLayout1.xml"/><Relationship Id="rId6" Type="http://schemas.openxmlformats.org/officeDocument/2006/relationships/hyperlink" Target="http://puzzlemaker.discoveryeducation.com/MathSquareForm.asp" TargetMode="External"/><Relationship Id="rId11" Type="http://schemas.openxmlformats.org/officeDocument/2006/relationships/hyperlink" Target="http://puzzlemaker.discoveryeducation.com/WordSearchWithMessageSetupForm.asp" TargetMode="External"/><Relationship Id="rId5" Type="http://schemas.openxmlformats.org/officeDocument/2006/relationships/hyperlink" Target="http://puzzlemaker.discoveryeducation.com/FallenPhraseSetupForm.asp" TargetMode="External"/><Relationship Id="rId10" Type="http://schemas.openxmlformats.org/officeDocument/2006/relationships/hyperlink" Target="http://puzzlemaker.discoveryeducation.com/NumberBlocksForm.asp" TargetMode="External"/><Relationship Id="rId4" Type="http://schemas.openxmlformats.org/officeDocument/2006/relationships/hyperlink" Target="http://puzzlemaker.discoveryeducation.com/DoublePuzzleSetupForm.asp" TargetMode="External"/><Relationship Id="rId9" Type="http://schemas.openxmlformats.org/officeDocument/2006/relationships/hyperlink" Target="http://puzzlemaker.discoveryeducation.com/cryptogramSetupForm.as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1600199"/>
          </a:xfrm>
        </p:spPr>
        <p:txBody>
          <a:bodyPr>
            <a:normAutofit fontScale="90000"/>
          </a:bodyPr>
          <a:lstStyle/>
          <a:p>
            <a:r>
              <a:rPr lang="en-US" b="1" dirty="0"/>
              <a:t>Using Crossword Puzzles</a:t>
            </a:r>
            <a:r>
              <a:rPr lang="en-US" dirty="0"/>
              <a:t/>
            </a:r>
            <a:br>
              <a:rPr lang="en-US" dirty="0"/>
            </a:br>
            <a:r>
              <a:rPr lang="en-US" b="1" dirty="0"/>
              <a:t> In</a:t>
            </a:r>
            <a:r>
              <a:rPr lang="en-US" dirty="0"/>
              <a:t/>
            </a:r>
            <a:br>
              <a:rPr lang="en-US" dirty="0"/>
            </a:br>
            <a:r>
              <a:rPr lang="en-US" b="1" dirty="0"/>
              <a:t> </a:t>
            </a:r>
            <a:r>
              <a:rPr lang="en-US" b="1" dirty="0" smtClean="0"/>
              <a:t>Applied </a:t>
            </a:r>
            <a:r>
              <a:rPr lang="en-US" b="1" dirty="0"/>
              <a:t>Statistics Courses</a:t>
            </a:r>
            <a:endParaRPr lang="en-US" dirty="0"/>
          </a:p>
        </p:txBody>
      </p:sp>
      <p:sp>
        <p:nvSpPr>
          <p:cNvPr id="3" name="Subtitle 2"/>
          <p:cNvSpPr>
            <a:spLocks noGrp="1"/>
          </p:cNvSpPr>
          <p:nvPr>
            <p:ph type="subTitle" idx="1"/>
          </p:nvPr>
        </p:nvSpPr>
        <p:spPr>
          <a:xfrm>
            <a:off x="1371600" y="2743200"/>
            <a:ext cx="6400800" cy="1905000"/>
          </a:xfrm>
        </p:spPr>
        <p:txBody>
          <a:bodyPr>
            <a:normAutofit fontScale="92500" lnSpcReduction="20000"/>
          </a:bodyPr>
          <a:lstStyle/>
          <a:p>
            <a:r>
              <a:rPr lang="en-US" b="1" dirty="0"/>
              <a:t>John D. McKenzie, Jr. </a:t>
            </a:r>
            <a:endParaRPr lang="en-US" dirty="0"/>
          </a:p>
          <a:p>
            <a:r>
              <a:rPr lang="en-US" b="1" dirty="0"/>
              <a:t>Babson College</a:t>
            </a:r>
            <a:endParaRPr lang="en-US" dirty="0"/>
          </a:p>
          <a:p>
            <a:r>
              <a:rPr lang="en-US" b="1" dirty="0"/>
              <a:t>Babson Park, MA 02457-0310</a:t>
            </a:r>
            <a:endParaRPr lang="en-US" dirty="0"/>
          </a:p>
          <a:p>
            <a:r>
              <a:rPr lang="en-US" b="1" dirty="0"/>
              <a:t> </a:t>
            </a:r>
            <a:r>
              <a:rPr lang="en-US" b="1" u="sng" dirty="0">
                <a:hlinkClick r:id="rId2"/>
              </a:rPr>
              <a:t>mckenzie@babson.edu</a:t>
            </a:r>
            <a:endParaRPr lang="en-US" dirty="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a:ln>
            <a:solidFill>
              <a:schemeClr val="accent1"/>
            </a:solidFill>
          </a:ln>
        </p:spPr>
        <p:txBody>
          <a:bodyPr>
            <a:normAutofit/>
          </a:bodyPr>
          <a:lstStyle/>
          <a:p>
            <a:pPr algn="l"/>
            <a:r>
              <a:rPr lang="en-US" sz="1400" dirty="0" smtClean="0"/>
              <a:t>To create your criss-cross, follow the steps below and click the “Create My Criss-Cross” button when you are done. </a:t>
            </a:r>
            <a:br>
              <a:rPr lang="en-US" sz="1400" dirty="0" smtClean="0"/>
            </a:br>
            <a:r>
              <a:rPr lang="en-US" sz="1400" dirty="0" smtClean="0"/>
              <a:t>Puzzlemaker uses PNG image files which are only viewable in Netscape and Internet Explorer browsers version 4.0 or higher. Go to our </a:t>
            </a:r>
            <a:r>
              <a:rPr lang="en-US" sz="1400" u="sng" dirty="0" smtClean="0">
                <a:hlinkClick r:id="rId2"/>
              </a:rPr>
              <a:t>Help</a:t>
            </a:r>
            <a:r>
              <a:rPr lang="en-US" sz="1400" dirty="0" smtClean="0"/>
              <a:t> page if you are having difficulty viewing Puzzlemaker puzzles.</a:t>
            </a:r>
            <a:br>
              <a:rPr lang="en-US" sz="1400" dirty="0" smtClean="0"/>
            </a:br>
            <a:r>
              <a:rPr lang="en-US" sz="1400" dirty="0" smtClean="0"/>
              <a:t/>
            </a:r>
            <a:br>
              <a:rPr lang="en-US" sz="1400" dirty="0" smtClean="0"/>
            </a:br>
            <a:r>
              <a:rPr lang="en-US" sz="1400" b="1" dirty="0" smtClean="0"/>
              <a:t>Enter the title of your criss-cross puzzle</a:t>
            </a:r>
            <a:r>
              <a:rPr lang="en-US" sz="1400" dirty="0" smtClean="0"/>
              <a:t/>
            </a:r>
            <a:br>
              <a:rPr lang="en-US" sz="1400" dirty="0" smtClean="0"/>
            </a:br>
            <a:r>
              <a:rPr lang="en-US" sz="1400" dirty="0" smtClean="0"/>
              <a:t>The title will appear at the top of your page. IMPORTANT: Puzzle titles are limited to 49 characters.</a:t>
            </a:r>
            <a:br>
              <a:rPr lang="en-US" sz="1400" dirty="0" smtClean="0"/>
            </a:br>
            <a:r>
              <a:rPr lang="en-US" sz="1400" dirty="0" smtClean="0"/>
              <a:t>_____________________</a:t>
            </a:r>
            <a:br>
              <a:rPr lang="en-US" sz="1400" dirty="0" smtClean="0"/>
            </a:br>
            <a:r>
              <a:rPr lang="en-US" sz="1400" dirty="0" smtClean="0"/>
              <a:t/>
            </a:r>
            <a:br>
              <a:rPr lang="en-US" sz="1400" dirty="0" smtClean="0"/>
            </a:br>
            <a:r>
              <a:rPr lang="en-US" sz="1400" b="1" dirty="0" smtClean="0"/>
              <a:t>Enter the number of squares for your puzzle</a:t>
            </a:r>
            <a:r>
              <a:rPr lang="en-US" sz="1400" dirty="0" smtClean="0"/>
              <a:t/>
            </a:r>
            <a:br>
              <a:rPr lang="en-US" sz="1400" dirty="0" smtClean="0"/>
            </a:br>
            <a:r>
              <a:rPr lang="en-US" sz="1400" dirty="0" smtClean="0"/>
              <a:t>Width  __50__  Height  __50__ </a:t>
            </a:r>
            <a:br>
              <a:rPr lang="en-US" sz="1400" dirty="0" smtClean="0"/>
            </a:br>
            <a:r>
              <a:rPr lang="en-US" sz="1400" dirty="0" smtClean="0"/>
              <a:t/>
            </a:r>
            <a:br>
              <a:rPr lang="en-US" sz="1400" dirty="0" smtClean="0"/>
            </a:br>
            <a:r>
              <a:rPr lang="en-US" sz="1400" b="1" dirty="0" smtClean="0"/>
              <a:t>Enter the size of the square</a:t>
            </a:r>
            <a:r>
              <a:rPr lang="en-US" sz="1400" dirty="0" smtClean="0"/>
              <a:t/>
            </a:r>
            <a:br>
              <a:rPr lang="en-US" sz="1400" dirty="0" smtClean="0"/>
            </a:br>
            <a:r>
              <a:rPr lang="en-US" sz="1400" dirty="0" smtClean="0"/>
              <a:t>Specify the size of each square. 30 is standard size.</a:t>
            </a:r>
            <a:br>
              <a:rPr lang="en-US" sz="1400" dirty="0" smtClean="0"/>
            </a:br>
            <a:r>
              <a:rPr lang="en-US" sz="1400" dirty="0" smtClean="0"/>
              <a:t>Square size  __30__ </a:t>
            </a:r>
            <a:br>
              <a:rPr lang="en-US" sz="1400" dirty="0" smtClean="0"/>
            </a:br>
            <a:r>
              <a:rPr lang="en-US" sz="1400" dirty="0" smtClean="0"/>
              <a:t/>
            </a:r>
            <a:br>
              <a:rPr lang="en-US" sz="1400" dirty="0" smtClean="0"/>
            </a:br>
            <a:r>
              <a:rPr lang="en-US" sz="1400" b="1" dirty="0" smtClean="0"/>
              <a:t>Enter the words and clues</a:t>
            </a:r>
            <a:r>
              <a:rPr lang="en-US" sz="1400" dirty="0" smtClean="0"/>
              <a:t/>
            </a:r>
            <a:br>
              <a:rPr lang="en-US" sz="1400" dirty="0" smtClean="0"/>
            </a:br>
            <a:r>
              <a:rPr lang="en-US" sz="1400" dirty="0" smtClean="0"/>
              <a:t>On each line enter a word followed by a space and then the clue for that word.</a:t>
            </a:r>
            <a:br>
              <a:rPr lang="en-US" sz="1400" dirty="0" smtClean="0"/>
            </a:br>
            <a:r>
              <a:rPr lang="en-US" sz="1400" dirty="0" smtClean="0"/>
              <a:t>______________________________</a:t>
            </a:r>
            <a:br>
              <a:rPr lang="en-US" sz="1400" dirty="0" smtClean="0"/>
            </a:br>
            <a:r>
              <a:rPr lang="en-US" sz="1400" dirty="0" smtClean="0"/>
              <a:t>______________________________</a:t>
            </a:r>
            <a:br>
              <a:rPr lang="en-US" sz="1400" dirty="0" smtClean="0"/>
            </a:br>
            <a:r>
              <a:rPr lang="en-US" sz="1400" dirty="0" smtClean="0"/>
              <a:t>______________________________</a:t>
            </a:r>
            <a:br>
              <a:rPr lang="en-US" sz="1400" dirty="0" smtClean="0"/>
            </a:br>
            <a:r>
              <a:rPr lang="en-US" sz="1400" dirty="0" smtClean="0"/>
              <a:t>______________________________</a:t>
            </a:r>
            <a:br>
              <a:rPr lang="en-US" sz="1400" dirty="0" smtClean="0"/>
            </a:br>
            <a:r>
              <a:rPr lang="en-US" sz="1400" dirty="0" smtClean="0"/>
              <a:t>______________________________</a:t>
            </a:r>
            <a:br>
              <a:rPr lang="en-US" sz="1400" dirty="0" smtClean="0"/>
            </a:br>
            <a:r>
              <a:rPr lang="en-US" sz="1400" dirty="0" smtClean="0"/>
              <a:t>______________________________</a:t>
            </a:r>
            <a:br>
              <a:rPr lang="en-US" sz="1400" dirty="0" smtClean="0"/>
            </a:br>
            <a:r>
              <a:rPr lang="en-US" sz="1400" dirty="0" smtClean="0"/>
              <a:t>                                                                                      Create My Puzzle</a:t>
            </a:r>
            <a:endParaRPr lang="en-US" sz="1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1"/>
            <a:ext cx="7772400" cy="1066799"/>
          </a:xfrm>
        </p:spPr>
        <p:txBody>
          <a:bodyPr/>
          <a:lstStyle/>
          <a:p>
            <a:r>
              <a:rPr lang="en-US" dirty="0" smtClean="0"/>
              <a:t>Three Insights</a:t>
            </a:r>
            <a:endParaRPr lang="en-US" dirty="0"/>
          </a:p>
        </p:txBody>
      </p:sp>
      <p:sp>
        <p:nvSpPr>
          <p:cNvPr id="3" name="Subtitle 2"/>
          <p:cNvSpPr>
            <a:spLocks noGrp="1"/>
          </p:cNvSpPr>
          <p:nvPr>
            <p:ph type="subTitle" idx="1"/>
          </p:nvPr>
        </p:nvSpPr>
        <p:spPr>
          <a:xfrm>
            <a:off x="1371600" y="2057400"/>
            <a:ext cx="6400800" cy="3581400"/>
          </a:xfrm>
        </p:spPr>
        <p:txBody>
          <a:bodyPr>
            <a:normAutofit/>
          </a:bodyPr>
          <a:lstStyle/>
          <a:p>
            <a:pPr lvl="0" algn="l">
              <a:buFont typeface="Arial" pitchFamily="34" charset="0"/>
              <a:buChar char="•"/>
            </a:pPr>
            <a:r>
              <a:rPr lang="en-US" dirty="0" smtClean="0"/>
              <a:t>15 </a:t>
            </a:r>
            <a:r>
              <a:rPr lang="en-US" dirty="0"/>
              <a:t>Minutes for 10-Term </a:t>
            </a:r>
            <a:r>
              <a:rPr lang="en-US" dirty="0" smtClean="0"/>
              <a:t>Quiz</a:t>
            </a:r>
            <a:r>
              <a:rPr lang="en-US" dirty="0"/>
              <a:t> </a:t>
            </a:r>
          </a:p>
          <a:p>
            <a:pPr lvl="0" algn="l">
              <a:buFont typeface="Arial" pitchFamily="34" charset="0"/>
              <a:buChar char="•"/>
            </a:pPr>
            <a:r>
              <a:rPr lang="en-US" dirty="0"/>
              <a:t>Different Versions by the Click of the </a:t>
            </a:r>
            <a:r>
              <a:rPr lang="en-US" dirty="0" smtClean="0"/>
              <a:t>Mouse</a:t>
            </a:r>
          </a:p>
          <a:p>
            <a:pPr lvl="0" algn="l">
              <a:buFont typeface="Arial" pitchFamily="34" charset="0"/>
              <a:buChar char="•"/>
            </a:pPr>
            <a:r>
              <a:rPr lang="en-US" dirty="0" smtClean="0"/>
              <a:t>One-Word </a:t>
            </a:r>
            <a:r>
              <a:rPr lang="en-US" dirty="0"/>
              <a:t>Responses including Hyphenated Responses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687762"/>
          </a:xfrm>
        </p:spPr>
        <p:txBody>
          <a:bodyPr>
            <a:normAutofit fontScale="90000"/>
          </a:bodyPr>
          <a:lstStyle/>
          <a:p>
            <a:pPr algn="l"/>
            <a:r>
              <a:rPr lang="en-US" sz="1400" b="1" dirty="0"/>
              <a:t>In-Class Exercise </a:t>
            </a:r>
            <a:r>
              <a:rPr lang="en-US" sz="1400" dirty="0"/>
              <a:t>Complete this criss-cross puzzle with appropriate words, including words with </a:t>
            </a:r>
            <a:r>
              <a:rPr lang="en-US" sz="1400" dirty="0" smtClean="0"/>
              <a:t>hyphens.</a:t>
            </a:r>
            <a:br>
              <a:rPr lang="en-US" sz="1400" dirty="0" smtClean="0"/>
            </a:br>
            <a:r>
              <a:rPr lang="en-US" sz="1400" dirty="0"/>
              <a:t/>
            </a:r>
            <a:br>
              <a:rPr lang="en-US" sz="1400" dirty="0"/>
            </a:br>
            <a:r>
              <a:rPr lang="en-US" sz="1400" dirty="0" smtClean="0"/>
              <a:t>Across</a:t>
            </a:r>
            <a:r>
              <a:rPr lang="en-US" sz="1400" dirty="0"/>
              <a:t/>
            </a:r>
            <a:br>
              <a:rPr lang="en-US" sz="1400" dirty="0"/>
            </a:br>
            <a:r>
              <a:rPr lang="en-US" sz="1400" dirty="0"/>
              <a:t>4. inferential method in addition to hypothesis testing</a:t>
            </a:r>
            <a:br>
              <a:rPr lang="en-US" sz="1400" dirty="0"/>
            </a:br>
            <a:r>
              <a:rPr lang="en-US" sz="1400" dirty="0"/>
              <a:t>5. critical region</a:t>
            </a:r>
            <a:br>
              <a:rPr lang="en-US" sz="1400" dirty="0"/>
            </a:br>
            <a:r>
              <a:rPr lang="en-US" sz="1400" dirty="0"/>
              <a:t>8. sigma assumption for Z test</a:t>
            </a:r>
            <a:br>
              <a:rPr lang="en-US" sz="1400" dirty="0"/>
            </a:br>
            <a:r>
              <a:rPr lang="en-US" sz="1400" dirty="0"/>
              <a:t>10. sign always present in null hypothesis</a:t>
            </a:r>
            <a:br>
              <a:rPr lang="en-US" sz="1400" dirty="0"/>
            </a:br>
            <a:r>
              <a:rPr lang="en-US" sz="1400" dirty="0"/>
              <a:t>11. probability of Type II error</a:t>
            </a:r>
            <a:br>
              <a:rPr lang="en-US" sz="1400" dirty="0"/>
            </a:br>
            <a:r>
              <a:rPr lang="en-US" sz="1400" dirty="0"/>
              <a:t>13. observed level of significance</a:t>
            </a:r>
            <a:br>
              <a:rPr lang="en-US" sz="1400" dirty="0"/>
            </a:br>
            <a:r>
              <a:rPr lang="en-US" sz="1400" dirty="0"/>
              <a:t>14. opposite of null hypothesis</a:t>
            </a:r>
            <a:br>
              <a:rPr lang="en-US" sz="1400" dirty="0"/>
            </a:br>
            <a:r>
              <a:rPr lang="en-US" sz="1400" dirty="0"/>
              <a:t>Down</a:t>
            </a:r>
            <a:br>
              <a:rPr lang="en-US" sz="1400" dirty="0"/>
            </a:br>
            <a:r>
              <a:rPr lang="en-US" sz="1400" dirty="0"/>
              <a:t>1. 1 - beta</a:t>
            </a:r>
            <a:br>
              <a:rPr lang="en-US" sz="1400" dirty="0"/>
            </a:br>
            <a:r>
              <a:rPr lang="en-US" sz="1400" dirty="0"/>
              <a:t>2. 1 - alpha</a:t>
            </a:r>
            <a:br>
              <a:rPr lang="en-US" sz="1400" dirty="0"/>
            </a:br>
            <a:r>
              <a:rPr lang="en-US" sz="1400" dirty="0"/>
              <a:t>3. value that divides nonrejection and rejection regions</a:t>
            </a:r>
            <a:br>
              <a:rPr lang="en-US" sz="1400" dirty="0"/>
            </a:br>
            <a:r>
              <a:rPr lang="en-US" sz="1400" dirty="0"/>
              <a:t>6. status quo hypothesis</a:t>
            </a:r>
            <a:br>
              <a:rPr lang="en-US" sz="1400" dirty="0"/>
            </a:br>
            <a:r>
              <a:rPr lang="en-US" sz="1400" dirty="0"/>
              <a:t>7. size of p-value to reject null hypothesis</a:t>
            </a:r>
            <a:br>
              <a:rPr lang="en-US" sz="1400" dirty="0"/>
            </a:br>
            <a:r>
              <a:rPr lang="en-US" sz="1400" dirty="0"/>
              <a:t>9. assumption for t test</a:t>
            </a:r>
            <a:br>
              <a:rPr lang="en-US" sz="1400" dirty="0"/>
            </a:br>
            <a:r>
              <a:rPr lang="en-US" sz="1400" dirty="0"/>
              <a:t>12. level of significance</a:t>
            </a:r>
            <a:br>
              <a:rPr lang="en-US" sz="1400" dirty="0"/>
            </a:br>
            <a:endParaRPr lang="en-US" sz="1400" dirty="0"/>
          </a:p>
        </p:txBody>
      </p:sp>
      <p:pic>
        <p:nvPicPr>
          <p:cNvPr id="3" name="Picture 2" descr="http://puzzlemaker.discoveryeducation.com/puzzles/32048xlrpj.png"/>
          <p:cNvPicPr/>
          <p:nvPr/>
        </p:nvPicPr>
        <p:blipFill>
          <a:blip r:embed="rId2" cstate="print"/>
          <a:srcRect/>
          <a:stretch>
            <a:fillRect/>
          </a:stretch>
        </p:blipFill>
        <p:spPr bwMode="auto">
          <a:xfrm>
            <a:off x="1238250" y="3886200"/>
            <a:ext cx="6667500" cy="26670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457201"/>
            <a:ext cx="7772400" cy="838199"/>
          </a:xfrm>
        </p:spPr>
        <p:txBody>
          <a:bodyPr>
            <a:normAutofit/>
          </a:bodyPr>
          <a:lstStyle/>
          <a:p>
            <a:r>
              <a:rPr lang="en-US" sz="3600" dirty="0"/>
              <a:t>Final Examination </a:t>
            </a:r>
            <a:r>
              <a:rPr lang="en-US" sz="3600" dirty="0" smtClean="0"/>
              <a:t>Question</a:t>
            </a:r>
            <a:endParaRPr lang="en-US" sz="3600" dirty="0"/>
          </a:p>
        </p:txBody>
      </p:sp>
      <p:sp>
        <p:nvSpPr>
          <p:cNvPr id="4" name="Subtitle 3"/>
          <p:cNvSpPr>
            <a:spLocks noGrp="1"/>
          </p:cNvSpPr>
          <p:nvPr>
            <p:ph type="subTitle" idx="1"/>
          </p:nvPr>
        </p:nvSpPr>
        <p:spPr>
          <a:xfrm>
            <a:off x="1371600" y="1219200"/>
            <a:ext cx="6400800" cy="5029200"/>
          </a:xfrm>
        </p:spPr>
        <p:txBody>
          <a:bodyPr>
            <a:normAutofit fontScale="25000" lnSpcReduction="20000"/>
          </a:bodyPr>
          <a:lstStyle/>
          <a:p>
            <a:r>
              <a:rPr lang="en-US" dirty="0"/>
              <a:t> </a:t>
            </a:r>
          </a:p>
          <a:p>
            <a:pPr algn="l"/>
            <a:r>
              <a:rPr lang="en-US" sz="5600" dirty="0"/>
              <a:t>Below are four survey questions related to your introduction to terminology by the use of crossword puzzles in QTM1310.  This question has two parts.  First answer the four survey questions Q1 to Q4 based on your classroom experience; then in the second part provide answers about the nature of the four survey questions.  If you were not present in the crossword puzzle classes, use the Minitab missing data response to answer that question.  To receive full credit for this question, complete all parts.  For Q1 to Q4 enter your answer on the blank line.  For </a:t>
            </a:r>
            <a:r>
              <a:rPr lang="en-US" sz="5600" b="1" dirty="0"/>
              <a:t>a</a:t>
            </a:r>
            <a:r>
              <a:rPr lang="en-US" sz="5600" dirty="0"/>
              <a:t> to</a:t>
            </a:r>
            <a:r>
              <a:rPr lang="en-US" sz="5600" b="1" dirty="0"/>
              <a:t> c</a:t>
            </a:r>
            <a:r>
              <a:rPr lang="en-US" sz="5600" dirty="0"/>
              <a:t> print your answers in the spaces provided</a:t>
            </a:r>
            <a:r>
              <a:rPr lang="en-US" sz="5600" dirty="0" smtClean="0"/>
              <a:t>.</a:t>
            </a:r>
          </a:p>
          <a:p>
            <a:pPr algn="l"/>
            <a:endParaRPr lang="en-US" sz="5600" dirty="0"/>
          </a:p>
          <a:p>
            <a:pPr algn="l"/>
            <a:r>
              <a:rPr lang="en-US" sz="5600" b="1" dirty="0" smtClean="0"/>
              <a:t>Q1</a:t>
            </a:r>
            <a:r>
              <a:rPr lang="en-US" sz="5600" b="1" dirty="0"/>
              <a:t>:</a:t>
            </a:r>
            <a:r>
              <a:rPr lang="en-US" sz="5600" dirty="0"/>
              <a:t>  Did you enjoy the use of crossword puzzles for an introduction to terminology?</a:t>
            </a:r>
            <a:br>
              <a:rPr lang="en-US" sz="5600" dirty="0"/>
            </a:br>
            <a:r>
              <a:rPr lang="en-US" sz="5600" dirty="0"/>
              <a:t>         </a:t>
            </a:r>
            <a:r>
              <a:rPr lang="en-US" sz="5600" dirty="0" smtClean="0"/>
              <a:t>_________________________ </a:t>
            </a:r>
            <a:r>
              <a:rPr lang="en-US" sz="5600" dirty="0"/>
              <a:t/>
            </a:r>
            <a:br>
              <a:rPr lang="en-US" sz="5600" dirty="0"/>
            </a:br>
            <a:r>
              <a:rPr lang="en-US" sz="5600" dirty="0"/>
              <a:t>        Yes                   No      </a:t>
            </a:r>
          </a:p>
          <a:p>
            <a:r>
              <a:rPr lang="en-US" sz="5600" dirty="0"/>
              <a:t> </a:t>
            </a:r>
          </a:p>
          <a:p>
            <a:pPr algn="l"/>
            <a:r>
              <a:rPr lang="en-US" sz="5600" b="1" dirty="0"/>
              <a:t>Q2:</a:t>
            </a:r>
            <a:r>
              <a:rPr lang="en-US" sz="5600" dirty="0"/>
              <a:t>  Did the use of crossword puzzles enhance your learning of terminology? </a:t>
            </a:r>
            <a:br>
              <a:rPr lang="en-US" sz="5600" dirty="0"/>
            </a:br>
            <a:r>
              <a:rPr lang="en-US" sz="5600" dirty="0"/>
              <a:t>        </a:t>
            </a:r>
            <a:r>
              <a:rPr lang="en-US" sz="5600" dirty="0" smtClean="0"/>
              <a:t> </a:t>
            </a:r>
            <a:r>
              <a:rPr lang="en-US" sz="5600" dirty="0"/>
              <a:t>_________________________</a:t>
            </a:r>
            <a:br>
              <a:rPr lang="en-US" sz="5600" dirty="0"/>
            </a:br>
            <a:r>
              <a:rPr lang="en-US" sz="5600" dirty="0"/>
              <a:t>         Definitely No           Probably No         Neutral            Probably Yes         Definitely Yes</a:t>
            </a:r>
          </a:p>
          <a:p>
            <a:r>
              <a:rPr lang="en-US" sz="5600" b="1" dirty="0"/>
              <a:t> </a:t>
            </a:r>
            <a:endParaRPr lang="en-US" sz="5600" dirty="0"/>
          </a:p>
          <a:p>
            <a:pPr algn="l"/>
            <a:r>
              <a:rPr lang="en-US" sz="5600" b="1" dirty="0"/>
              <a:t>Q3:</a:t>
            </a:r>
            <a:r>
              <a:rPr lang="en-US" sz="5600" dirty="0"/>
              <a:t>  What is the most appropriate number of terms for a QTM1310 crossword puzzle?</a:t>
            </a:r>
            <a:br>
              <a:rPr lang="en-US" sz="5600" dirty="0"/>
            </a:br>
            <a:r>
              <a:rPr lang="en-US" sz="5600" dirty="0"/>
              <a:t>         </a:t>
            </a:r>
            <a:r>
              <a:rPr lang="en-US" sz="5600" dirty="0" smtClean="0"/>
              <a:t>_________________________</a:t>
            </a:r>
            <a:endParaRPr lang="en-US" sz="5600" dirty="0"/>
          </a:p>
          <a:p>
            <a:pPr algn="l"/>
            <a:r>
              <a:rPr lang="en-US" sz="5600" dirty="0"/>
              <a:t>        0-5       6-10      11-15       16 or more</a:t>
            </a:r>
          </a:p>
          <a:p>
            <a:endParaRPr lang="en-US" sz="5600" dirty="0" smtClean="0"/>
          </a:p>
          <a:p>
            <a:pPr algn="l"/>
            <a:r>
              <a:rPr lang="en-US" sz="5600" b="1" dirty="0" smtClean="0"/>
              <a:t>Q4</a:t>
            </a:r>
            <a:r>
              <a:rPr lang="en-US" sz="5600" b="1" dirty="0"/>
              <a:t>:</a:t>
            </a:r>
            <a:r>
              <a:rPr lang="en-US" sz="5600" dirty="0"/>
              <a:t>  What is the most appropriate number of terms for a QTM1310 crossword puzzle?</a:t>
            </a:r>
            <a:br>
              <a:rPr lang="en-US" sz="5600" dirty="0"/>
            </a:br>
            <a:r>
              <a:rPr lang="en-US" sz="5600" dirty="0"/>
              <a:t>         </a:t>
            </a:r>
            <a:r>
              <a:rPr lang="en-US" sz="5600" dirty="0" smtClean="0"/>
              <a:t>_________________________</a:t>
            </a:r>
            <a:endParaRPr lang="en-US" sz="5600"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a:bodyPr>
          <a:lstStyle/>
          <a:p>
            <a:pPr algn="l"/>
            <a:r>
              <a:rPr lang="en-US" sz="1400" dirty="0">
                <a:latin typeface="Courier New" pitchFamily="49" charset="0"/>
                <a:cs typeface="Courier New" pitchFamily="49" charset="0"/>
              </a:rPr>
              <a:t>Rows: Q1   Columns: Q2</a:t>
            </a:r>
            <a:br>
              <a:rPr lang="en-US" sz="1400" dirty="0">
                <a:latin typeface="Courier New" pitchFamily="49" charset="0"/>
                <a:cs typeface="Courier New" pitchFamily="49" charset="0"/>
              </a:rPr>
            </a:br>
            <a:r>
              <a:rPr lang="en-US" sz="1400" dirty="0">
                <a:latin typeface="Courier New" pitchFamily="49" charset="0"/>
                <a:cs typeface="Courier New" pitchFamily="49" charset="0"/>
              </a:rPr>
              <a:t> </a:t>
            </a:r>
            <a:br>
              <a:rPr lang="en-US" sz="1400" dirty="0">
                <a:latin typeface="Courier New" pitchFamily="49" charset="0"/>
                <a:cs typeface="Courier New" pitchFamily="49" charset="0"/>
              </a:rPr>
            </a:br>
            <a:r>
              <a:rPr lang="en-US" sz="1400" dirty="0">
                <a:latin typeface="Courier New" pitchFamily="49" charset="0"/>
                <a:cs typeface="Courier New" pitchFamily="49" charset="0"/>
              </a:rPr>
              <a:t>         D No   D Yes  Neutral    P No   P Yes     All</a:t>
            </a:r>
            <a:br>
              <a:rPr lang="en-US" sz="1400" dirty="0">
                <a:latin typeface="Courier New" pitchFamily="49" charset="0"/>
                <a:cs typeface="Courier New" pitchFamily="49" charset="0"/>
              </a:rPr>
            </a:br>
            <a:r>
              <a:rPr lang="en-US" sz="1400" dirty="0">
                <a:latin typeface="Courier New" pitchFamily="49" charset="0"/>
                <a:cs typeface="Courier New" pitchFamily="49" charset="0"/>
              </a:rPr>
              <a:t> </a:t>
            </a:r>
            <a:br>
              <a:rPr lang="en-US" sz="1400" dirty="0">
                <a:latin typeface="Courier New" pitchFamily="49" charset="0"/>
                <a:cs typeface="Courier New" pitchFamily="49" charset="0"/>
              </a:rPr>
            </a:br>
            <a:r>
              <a:rPr lang="en-US" sz="1400" dirty="0">
                <a:latin typeface="Courier New" pitchFamily="49" charset="0"/>
                <a:cs typeface="Courier New" pitchFamily="49" charset="0"/>
              </a:rPr>
              <a:t>No          1       0        2       3       1       7</a:t>
            </a:r>
            <a:br>
              <a:rPr lang="en-US" sz="1400" dirty="0">
                <a:latin typeface="Courier New" pitchFamily="49" charset="0"/>
                <a:cs typeface="Courier New" pitchFamily="49" charset="0"/>
              </a:rPr>
            </a:br>
            <a:r>
              <a:rPr lang="en-US" sz="1400" dirty="0">
                <a:latin typeface="Courier New" pitchFamily="49" charset="0"/>
                <a:cs typeface="Courier New" pitchFamily="49" charset="0"/>
              </a:rPr>
              <a:t>        14.29    0.00    28.57   42.86   14.29  100.00</a:t>
            </a:r>
            <a:br>
              <a:rPr lang="en-US" sz="1400" dirty="0">
                <a:latin typeface="Courier New" pitchFamily="49" charset="0"/>
                <a:cs typeface="Courier New" pitchFamily="49" charset="0"/>
              </a:rPr>
            </a:br>
            <a:r>
              <a:rPr lang="en-US" sz="1400" dirty="0">
                <a:latin typeface="Courier New" pitchFamily="49" charset="0"/>
                <a:cs typeface="Courier New" pitchFamily="49" charset="0"/>
              </a:rPr>
              <a:t>        50.00    0.00    13.33   42.86    6.25   14.89</a:t>
            </a:r>
            <a:br>
              <a:rPr lang="en-US" sz="1400" dirty="0">
                <a:latin typeface="Courier New" pitchFamily="49" charset="0"/>
                <a:cs typeface="Courier New" pitchFamily="49" charset="0"/>
              </a:rPr>
            </a:br>
            <a:r>
              <a:rPr lang="en-US" sz="1400" dirty="0">
                <a:latin typeface="Courier New" pitchFamily="49" charset="0"/>
                <a:cs typeface="Courier New" pitchFamily="49" charset="0"/>
              </a:rPr>
              <a:t>         2.13    0.00     4.26    6.38    2.13   14.89</a:t>
            </a:r>
            <a:br>
              <a:rPr lang="en-US" sz="1400" dirty="0">
                <a:latin typeface="Courier New" pitchFamily="49" charset="0"/>
                <a:cs typeface="Courier New" pitchFamily="49" charset="0"/>
              </a:rPr>
            </a:br>
            <a:r>
              <a:rPr lang="en-US" sz="1400" dirty="0">
                <a:latin typeface="Courier New" pitchFamily="49" charset="0"/>
                <a:cs typeface="Courier New" pitchFamily="49" charset="0"/>
              </a:rPr>
              <a:t> </a:t>
            </a:r>
            <a:br>
              <a:rPr lang="en-US" sz="1400" dirty="0">
                <a:latin typeface="Courier New" pitchFamily="49" charset="0"/>
                <a:cs typeface="Courier New" pitchFamily="49" charset="0"/>
              </a:rPr>
            </a:br>
            <a:r>
              <a:rPr lang="en-US" sz="1400" dirty="0">
                <a:latin typeface="Courier New" pitchFamily="49" charset="0"/>
                <a:cs typeface="Courier New" pitchFamily="49" charset="0"/>
              </a:rPr>
              <a:t>Yes         1       7       13       4      15      40</a:t>
            </a:r>
            <a:br>
              <a:rPr lang="en-US" sz="1400" dirty="0">
                <a:latin typeface="Courier New" pitchFamily="49" charset="0"/>
                <a:cs typeface="Courier New" pitchFamily="49" charset="0"/>
              </a:rPr>
            </a:br>
            <a:r>
              <a:rPr lang="en-US" sz="1400" dirty="0">
                <a:latin typeface="Courier New" pitchFamily="49" charset="0"/>
                <a:cs typeface="Courier New" pitchFamily="49" charset="0"/>
              </a:rPr>
              <a:t>         2.50   17.50    32.50   10.00   37.50  100.00</a:t>
            </a:r>
            <a:br>
              <a:rPr lang="en-US" sz="1400" dirty="0">
                <a:latin typeface="Courier New" pitchFamily="49" charset="0"/>
                <a:cs typeface="Courier New" pitchFamily="49" charset="0"/>
              </a:rPr>
            </a:br>
            <a:r>
              <a:rPr lang="en-US" sz="1400" dirty="0">
                <a:latin typeface="Courier New" pitchFamily="49" charset="0"/>
                <a:cs typeface="Courier New" pitchFamily="49" charset="0"/>
              </a:rPr>
              <a:t>        50.00  100.00    86.67   57.14   93.75   85.11</a:t>
            </a:r>
            <a:br>
              <a:rPr lang="en-US" sz="1400" dirty="0">
                <a:latin typeface="Courier New" pitchFamily="49" charset="0"/>
                <a:cs typeface="Courier New" pitchFamily="49" charset="0"/>
              </a:rPr>
            </a:br>
            <a:r>
              <a:rPr lang="en-US" sz="1400" dirty="0">
                <a:latin typeface="Courier New" pitchFamily="49" charset="0"/>
                <a:cs typeface="Courier New" pitchFamily="49" charset="0"/>
              </a:rPr>
              <a:t>         2.13   14.89    27.66    8.51   31.91   85.11</a:t>
            </a:r>
            <a:br>
              <a:rPr lang="en-US" sz="1400" dirty="0">
                <a:latin typeface="Courier New" pitchFamily="49" charset="0"/>
                <a:cs typeface="Courier New" pitchFamily="49" charset="0"/>
              </a:rPr>
            </a:br>
            <a:r>
              <a:rPr lang="en-US" sz="1400" dirty="0">
                <a:latin typeface="Courier New" pitchFamily="49" charset="0"/>
                <a:cs typeface="Courier New" pitchFamily="49" charset="0"/>
              </a:rPr>
              <a:t> </a:t>
            </a:r>
            <a:br>
              <a:rPr lang="en-US" sz="1400" dirty="0">
                <a:latin typeface="Courier New" pitchFamily="49" charset="0"/>
                <a:cs typeface="Courier New" pitchFamily="49" charset="0"/>
              </a:rPr>
            </a:br>
            <a:r>
              <a:rPr lang="en-US" sz="1400" dirty="0">
                <a:latin typeface="Courier New" pitchFamily="49" charset="0"/>
                <a:cs typeface="Courier New" pitchFamily="49" charset="0"/>
              </a:rPr>
              <a:t>All         2       7       15       7      16      47</a:t>
            </a:r>
            <a:br>
              <a:rPr lang="en-US" sz="1400" dirty="0">
                <a:latin typeface="Courier New" pitchFamily="49" charset="0"/>
                <a:cs typeface="Courier New" pitchFamily="49" charset="0"/>
              </a:rPr>
            </a:br>
            <a:r>
              <a:rPr lang="en-US" sz="1400" dirty="0">
                <a:latin typeface="Courier New" pitchFamily="49" charset="0"/>
                <a:cs typeface="Courier New" pitchFamily="49" charset="0"/>
              </a:rPr>
              <a:t>         4.26   14.89    31.91   14.89   34.04  100.00</a:t>
            </a:r>
            <a:br>
              <a:rPr lang="en-US" sz="1400" dirty="0">
                <a:latin typeface="Courier New" pitchFamily="49" charset="0"/>
                <a:cs typeface="Courier New" pitchFamily="49" charset="0"/>
              </a:rPr>
            </a:br>
            <a:r>
              <a:rPr lang="en-US" sz="1400" dirty="0">
                <a:latin typeface="Courier New" pitchFamily="49" charset="0"/>
                <a:cs typeface="Courier New" pitchFamily="49" charset="0"/>
              </a:rPr>
              <a:t>       100.00  100.00   100.00  100.00  100.00  100.00</a:t>
            </a:r>
            <a:br>
              <a:rPr lang="en-US" sz="1400" dirty="0">
                <a:latin typeface="Courier New" pitchFamily="49" charset="0"/>
                <a:cs typeface="Courier New" pitchFamily="49" charset="0"/>
              </a:rPr>
            </a:br>
            <a:r>
              <a:rPr lang="en-US" sz="1400" dirty="0">
                <a:latin typeface="Courier New" pitchFamily="49" charset="0"/>
                <a:cs typeface="Courier New" pitchFamily="49" charset="0"/>
              </a:rPr>
              <a:t>         4.26   14.89    31.91   14.89   34.04  100.00</a:t>
            </a:r>
            <a:br>
              <a:rPr lang="en-US" sz="1400" dirty="0">
                <a:latin typeface="Courier New" pitchFamily="49" charset="0"/>
                <a:cs typeface="Courier New" pitchFamily="49" charset="0"/>
              </a:rPr>
            </a:br>
            <a:r>
              <a:rPr lang="en-US" sz="1400" dirty="0">
                <a:latin typeface="Courier New" pitchFamily="49" charset="0"/>
                <a:cs typeface="Courier New" pitchFamily="49" charset="0"/>
              </a:rPr>
              <a:t> </a:t>
            </a:r>
            <a:br>
              <a:rPr lang="en-US" sz="1400" dirty="0">
                <a:latin typeface="Courier New" pitchFamily="49" charset="0"/>
                <a:cs typeface="Courier New" pitchFamily="49" charset="0"/>
              </a:rPr>
            </a:br>
            <a:r>
              <a:rPr lang="en-US" sz="1400" dirty="0">
                <a:latin typeface="Courier New" pitchFamily="49" charset="0"/>
                <a:cs typeface="Courier New" pitchFamily="49" charset="0"/>
              </a:rPr>
              <a:t>Cell Contents:      Count</a:t>
            </a:r>
            <a:br>
              <a:rPr lang="en-US" sz="1400" dirty="0">
                <a:latin typeface="Courier New" pitchFamily="49" charset="0"/>
                <a:cs typeface="Courier New" pitchFamily="49" charset="0"/>
              </a:rPr>
            </a:br>
            <a:r>
              <a:rPr lang="en-US" sz="1400" dirty="0">
                <a:latin typeface="Courier New" pitchFamily="49" charset="0"/>
                <a:cs typeface="Courier New" pitchFamily="49" charset="0"/>
              </a:rPr>
              <a:t>                    % of Row</a:t>
            </a:r>
            <a:br>
              <a:rPr lang="en-US" sz="1400" dirty="0">
                <a:latin typeface="Courier New" pitchFamily="49" charset="0"/>
                <a:cs typeface="Courier New" pitchFamily="49" charset="0"/>
              </a:rPr>
            </a:br>
            <a:r>
              <a:rPr lang="en-US" sz="1400" dirty="0">
                <a:latin typeface="Courier New" pitchFamily="49" charset="0"/>
                <a:cs typeface="Courier New" pitchFamily="49" charset="0"/>
              </a:rPr>
              <a:t>                    % of Column</a:t>
            </a:r>
            <a:br>
              <a:rPr lang="en-US" sz="1400" dirty="0">
                <a:latin typeface="Courier New" pitchFamily="49" charset="0"/>
                <a:cs typeface="Courier New" pitchFamily="49" charset="0"/>
              </a:rPr>
            </a:br>
            <a:r>
              <a:rPr lang="en-US" sz="1400" dirty="0">
                <a:latin typeface="Courier New" pitchFamily="49" charset="0"/>
                <a:cs typeface="Courier New" pitchFamily="49" charset="0"/>
              </a:rPr>
              <a:t>                    % of Total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a:bodyPr>
          <a:lstStyle/>
          <a:p>
            <a:pPr algn="l"/>
            <a:r>
              <a:rPr lang="en-US" sz="1800" dirty="0">
                <a:latin typeface="Courier New" pitchFamily="49" charset="0"/>
                <a:cs typeface="Courier New" pitchFamily="49" charset="0"/>
              </a:rPr>
              <a:t>Tally for Discrete Variables: Q3 </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a:t>
            </a:r>
            <a:r>
              <a:rPr lang="en-US" sz="1800" dirty="0">
                <a:latin typeface="Courier New" pitchFamily="49" charset="0"/>
                <a:cs typeface="Courier New" pitchFamily="49" charset="0"/>
              </a:rPr>
              <a:t>Q3</a:t>
            </a:r>
            <a:r>
              <a:rPr lang="en-US" sz="1800" dirty="0">
                <a:latin typeface="Courier New" pitchFamily="49" charset="0"/>
                <a:cs typeface="Courier New" pitchFamily="49" charset="0"/>
              </a:rPr>
              <a:t>  Count  Percent</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0-5      2     4.26</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6-10     13    27.66</a:t>
            </a:r>
            <a:br>
              <a:rPr lang="en-US" sz="1800" dirty="0">
                <a:latin typeface="Courier New" pitchFamily="49" charset="0"/>
                <a:cs typeface="Courier New" pitchFamily="49" charset="0"/>
              </a:rPr>
            </a:br>
            <a:r>
              <a:rPr lang="en-US" sz="1800" dirty="0">
                <a:latin typeface="Courier New" pitchFamily="49" charset="0"/>
                <a:cs typeface="Courier New" pitchFamily="49" charset="0"/>
              </a:rPr>
              <a:t>11-15     24    51.06</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16+      8    17.02</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N=     47</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a:t>
            </a:r>
            <a:br>
              <a:rPr lang="en-US" sz="1800" dirty="0">
                <a:latin typeface="Courier New" pitchFamily="49" charset="0"/>
                <a:cs typeface="Courier New" pitchFamily="49" charset="0"/>
              </a:rPr>
            </a:br>
            <a:r>
              <a:rPr lang="en-US" sz="1800" dirty="0">
                <a:latin typeface="Courier New" pitchFamily="49" charset="0"/>
                <a:cs typeface="Courier New" pitchFamily="49" charset="0"/>
              </a:rPr>
              <a:t>Descriptive Statistics: Q4 </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a:t>
            </a:r>
            <a:br>
              <a:rPr lang="en-US" sz="1800" dirty="0">
                <a:latin typeface="Courier New" pitchFamily="49" charset="0"/>
                <a:cs typeface="Courier New" pitchFamily="49" charset="0"/>
              </a:rPr>
            </a:br>
            <a:r>
              <a:rPr lang="en-US" sz="1800" dirty="0">
                <a:latin typeface="Courier New" pitchFamily="49" charset="0"/>
                <a:cs typeface="Courier New" pitchFamily="49" charset="0"/>
              </a:rPr>
              <a:t>Variable    Mean  </a:t>
            </a:r>
            <a:r>
              <a:rPr lang="en-US" sz="1800" dirty="0">
                <a:latin typeface="Courier New" pitchFamily="49" charset="0"/>
                <a:cs typeface="Courier New" pitchFamily="49" charset="0"/>
              </a:rPr>
              <a:t>StDev</a:t>
            </a:r>
            <a:r>
              <a:rPr lang="en-US" sz="1800" dirty="0">
                <a:latin typeface="Courier New" pitchFamily="49" charset="0"/>
                <a:cs typeface="Courier New" pitchFamily="49" charset="0"/>
              </a:rPr>
              <a:t>   Min     Q1      Q2     Q3    Max</a:t>
            </a:r>
            <a:br>
              <a:rPr lang="en-US" sz="1800" dirty="0">
                <a:latin typeface="Courier New" pitchFamily="49" charset="0"/>
                <a:cs typeface="Courier New" pitchFamily="49" charset="0"/>
              </a:rPr>
            </a:br>
            <a:r>
              <a:rPr lang="en-US" sz="1800" dirty="0">
                <a:latin typeface="Courier New" pitchFamily="49" charset="0"/>
                <a:cs typeface="Courier New" pitchFamily="49" charset="0"/>
              </a:rPr>
              <a:t>Q4        12.957  4.268  2.00  10.00  14.000  15.00  24.00</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a:t>
            </a:r>
            <a:br>
              <a:rPr lang="en-US" sz="1800" dirty="0">
                <a:latin typeface="Courier New" pitchFamily="49" charset="0"/>
                <a:cs typeface="Courier New" pitchFamily="49" charset="0"/>
              </a:rPr>
            </a:br>
            <a:endParaRPr lang="en-US" sz="1800" dirty="0">
              <a:latin typeface="Courier New" pitchFamily="49" charset="0"/>
              <a:cs typeface="Courier New" pitchFamily="49"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1142999"/>
          </a:xfrm>
        </p:spPr>
        <p:txBody>
          <a:bodyPr/>
          <a:lstStyle/>
          <a:p>
            <a:r>
              <a:rPr lang="en-US" dirty="0" smtClean="0"/>
              <a:t>Some Other Possibilities</a:t>
            </a:r>
            <a:endParaRPr lang="en-US" dirty="0"/>
          </a:p>
        </p:txBody>
      </p:sp>
      <p:sp>
        <p:nvSpPr>
          <p:cNvPr id="3" name="Subtitle 2"/>
          <p:cNvSpPr>
            <a:spLocks noGrp="1"/>
          </p:cNvSpPr>
          <p:nvPr>
            <p:ph type="subTitle" idx="1"/>
          </p:nvPr>
        </p:nvSpPr>
        <p:spPr>
          <a:xfrm>
            <a:off x="1371600" y="2438400"/>
            <a:ext cx="6400800" cy="3200400"/>
          </a:xfrm>
        </p:spPr>
        <p:txBody>
          <a:bodyPr/>
          <a:lstStyle/>
          <a:p>
            <a:pPr algn="l">
              <a:buFont typeface="Arial" pitchFamily="34" charset="0"/>
              <a:buChar char="•"/>
            </a:pPr>
            <a:r>
              <a:rPr lang="en-US" dirty="0" smtClean="0"/>
              <a:t>Fill in the Blank Crossword Puzzles</a:t>
            </a:r>
          </a:p>
          <a:p>
            <a:pPr algn="l">
              <a:buFont typeface="Arial" pitchFamily="34" charset="0"/>
              <a:buChar char="•"/>
            </a:pPr>
            <a:r>
              <a:rPr lang="en-US" dirty="0" smtClean="0"/>
              <a:t>Group Crossword Puzzles</a:t>
            </a:r>
          </a:p>
          <a:p>
            <a:pPr algn="l">
              <a:buFont typeface="Arial" pitchFamily="34" charset="0"/>
              <a:buChar char="•"/>
            </a:pPr>
            <a:r>
              <a:rPr lang="en-US" dirty="0" smtClean="0"/>
              <a:t>Exam Review Crossword Puzzles</a:t>
            </a:r>
          </a:p>
          <a:p>
            <a:pPr algn="l">
              <a:buFont typeface="Arial" pitchFamily="34" charset="0"/>
              <a:buChar char="•"/>
            </a:pPr>
            <a:r>
              <a:rPr lang="en-US" dirty="0" smtClean="0"/>
              <a:t>Student Creation Crossword Puzzles</a:t>
            </a:r>
          </a:p>
          <a:p>
            <a:pPr algn="l">
              <a:buFont typeface="Arial" pitchFamily="34" charset="0"/>
              <a:buChar char="•"/>
            </a:pPr>
            <a:r>
              <a:rPr lang="en-US" dirty="0" smtClean="0"/>
              <a:t>Other Types of Puzzles</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9611F980-52D8-4914-996A-FACABF56C886}" type="slidenum">
              <a:rPr lang="en-US" smtClean="0"/>
              <a:t>16</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3200399"/>
          </a:xfrm>
        </p:spPr>
        <p:txBody>
          <a:bodyPr>
            <a:normAutofit fontScale="90000"/>
          </a:bodyPr>
          <a:lstStyle/>
          <a:p>
            <a:pPr algn="l"/>
            <a:r>
              <a:rPr lang="en-US" dirty="0"/>
              <a:t/>
            </a:r>
            <a:br>
              <a:rPr lang="en-US" dirty="0"/>
            </a:br>
            <a:r>
              <a:rPr lang="en-US" dirty="0" smtClean="0"/>
              <a:t/>
            </a:r>
            <a:br>
              <a:rPr lang="en-US" dirty="0" smtClean="0"/>
            </a:br>
            <a:r>
              <a:rPr lang="en-US" dirty="0" smtClean="0"/>
              <a:t>                   </a:t>
            </a:r>
            <a:r>
              <a:rPr lang="en-US" sz="3600" b="1" dirty="0" smtClean="0"/>
              <a:t>Abbreviated Abstract</a:t>
            </a:r>
            <a:r>
              <a:rPr lang="en-US" dirty="0"/>
              <a:t/>
            </a:r>
            <a:br>
              <a:rPr lang="en-US" dirty="0"/>
            </a:br>
            <a:r>
              <a:rPr lang="en-US" sz="2200" dirty="0" smtClean="0"/>
              <a:t>This webinar explains how crossword puzzles can be used as in-class exercises, quizzes, and examination questions in applied statistics courses to assist the students in learning basic statistical terminology.  It presents innovative numerical crossword puzzles that can be to ask questions about statistical software output.  It explains how the use of such puzzles was impractical in the past due to time it took to construct them but that this is no longer the case with the availability of a number of Internet sites.  </a:t>
            </a:r>
            <a:r>
              <a:rPr lang="en-US" dirty="0" smtClean="0"/>
              <a:t/>
            </a:r>
            <a:br>
              <a:rPr lang="en-US" dirty="0" smtClean="0"/>
            </a:br>
            <a:r>
              <a:rPr lang="en-US" dirty="0"/>
              <a:t/>
            </a:r>
            <a:br>
              <a:rPr lang="en-US" dirty="0"/>
            </a:br>
            <a:endParaRPr lang="en-US" dirty="0"/>
          </a:p>
        </p:txBody>
      </p:sp>
      <p:sp>
        <p:nvSpPr>
          <p:cNvPr id="3" name="Subtitle 2"/>
          <p:cNvSpPr>
            <a:spLocks noGrp="1"/>
          </p:cNvSpPr>
          <p:nvPr>
            <p:ph type="subTitle" idx="1"/>
          </p:nvPr>
        </p:nvSpPr>
        <p:spPr/>
        <p:txBody>
          <a:bodyPr/>
          <a:lstStyle/>
          <a:p>
            <a:r>
              <a:rPr lang="en-US" b="1" dirty="0" smtClean="0">
                <a:solidFill>
                  <a:schemeClr val="tx1"/>
                </a:solidFill>
              </a:rPr>
              <a:t>Keywords </a:t>
            </a:r>
          </a:p>
          <a:p>
            <a:pPr algn="l"/>
            <a:r>
              <a:rPr lang="en-US" sz="2000" dirty="0" smtClean="0">
                <a:solidFill>
                  <a:schemeClr val="tx1"/>
                </a:solidFill>
              </a:rPr>
              <a:t>active </a:t>
            </a:r>
            <a:r>
              <a:rPr lang="en-US" sz="2000" dirty="0">
                <a:solidFill>
                  <a:schemeClr val="tx1"/>
                </a:solidFill>
              </a:rPr>
              <a:t>learning exercises, statistical terminology, </a:t>
            </a:r>
            <a:endParaRPr lang="en-US" sz="2000" dirty="0" smtClean="0">
              <a:solidFill>
                <a:schemeClr val="tx1"/>
              </a:solidFill>
            </a:endParaRPr>
          </a:p>
          <a:p>
            <a:pPr algn="l"/>
            <a:r>
              <a:rPr lang="en-US" sz="2000" dirty="0" smtClean="0">
                <a:solidFill>
                  <a:schemeClr val="tx1"/>
                </a:solidFill>
              </a:rPr>
              <a:t> statistics </a:t>
            </a:r>
            <a:r>
              <a:rPr lang="en-US" sz="2000" dirty="0">
                <a:solidFill>
                  <a:schemeClr val="tx1"/>
                </a:solidFill>
              </a:rPr>
              <a:t>education, teaching tool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fontScale="90000"/>
          </a:bodyPr>
          <a:lstStyle/>
          <a:p>
            <a:r>
              <a:rPr lang="en-US" sz="3600" dirty="0"/>
              <a:t>From Newspapers </a:t>
            </a:r>
            <a:r>
              <a:rPr lang="en-US" sz="3600" dirty="0" smtClean="0"/>
              <a:t>(Wynne, 1913</a:t>
            </a:r>
            <a:r>
              <a:rPr lang="en-US" sz="3600" dirty="0"/>
              <a:t>)</a:t>
            </a:r>
            <a:br>
              <a:rPr lang="en-US" sz="3600" dirty="0"/>
            </a:br>
            <a:r>
              <a:rPr lang="en-US" sz="3600" dirty="0"/>
              <a:t>to</a:t>
            </a:r>
            <a:br>
              <a:rPr lang="en-US" sz="3600" dirty="0"/>
            </a:br>
            <a:r>
              <a:rPr lang="en-US" sz="3600" dirty="0"/>
              <a:t> Tertiary Classrooms of</a:t>
            </a:r>
            <a:br>
              <a:rPr lang="en-US" sz="3600" dirty="0"/>
            </a:br>
            <a:r>
              <a:rPr lang="en-US" sz="3600" dirty="0"/>
              <a:t> Psychology </a:t>
            </a:r>
            <a:r>
              <a:rPr lang="en-US" sz="3600" dirty="0" smtClean="0"/>
              <a:t>(</a:t>
            </a:r>
            <a:r>
              <a:rPr lang="en-US" sz="3600" dirty="0"/>
              <a:t>Crossman and </a:t>
            </a:r>
            <a:r>
              <a:rPr lang="en-US" sz="3600" dirty="0" smtClean="0"/>
              <a:t>Crossman (1983) and </a:t>
            </a:r>
            <a:r>
              <a:rPr lang="en-US" sz="3600" dirty="0"/>
              <a:t>Davis, Shepherd, and </a:t>
            </a:r>
            <a:r>
              <a:rPr lang="en-US" sz="3600" dirty="0" smtClean="0"/>
              <a:t>Zwiefelhofer</a:t>
            </a:r>
            <a:r>
              <a:rPr lang="en-US" sz="3600" dirty="0" smtClean="0"/>
              <a:t> (2009)),</a:t>
            </a:r>
            <a:r>
              <a:rPr lang="en-US" sz="3600" dirty="0"/>
              <a:t/>
            </a:r>
            <a:br>
              <a:rPr lang="en-US" sz="3600" dirty="0"/>
            </a:br>
            <a:r>
              <a:rPr lang="en-US" sz="3600" dirty="0"/>
              <a:t> Sociology </a:t>
            </a:r>
            <a:r>
              <a:rPr lang="en-US" sz="3600" dirty="0" smtClean="0"/>
              <a:t>(Childers (1996)),</a:t>
            </a:r>
            <a:r>
              <a:rPr lang="en-US" sz="3600" dirty="0"/>
              <a:t/>
            </a:r>
            <a:br>
              <a:rPr lang="en-US" sz="3600" dirty="0"/>
            </a:br>
            <a:r>
              <a:rPr lang="en-US" sz="3600" dirty="0"/>
              <a:t> and Microbiology </a:t>
            </a:r>
            <a:r>
              <a:rPr lang="en-US" sz="3600" dirty="0" smtClean="0"/>
              <a:t>(Miller (2008))</a:t>
            </a:r>
            <a:r>
              <a:rPr lang="en-US" sz="3600" dirty="0"/>
              <a:t/>
            </a:r>
            <a:br>
              <a:rPr lang="en-US" sz="3600" dirty="0"/>
            </a:br>
            <a:r>
              <a:rPr lang="en-US" sz="3600" dirty="0"/>
              <a:t> for</a:t>
            </a:r>
            <a:br>
              <a:rPr lang="en-US" sz="3600" dirty="0"/>
            </a:br>
            <a:r>
              <a:rPr lang="en-US" sz="3600" dirty="0"/>
              <a:t> In-Class Exercises,</a:t>
            </a:r>
            <a:br>
              <a:rPr lang="en-US" sz="3600" dirty="0"/>
            </a:br>
            <a:r>
              <a:rPr lang="en-US" sz="3600" dirty="0"/>
              <a:t> Quizzes, and Examinations</a:t>
            </a:r>
            <a:r>
              <a:rPr lang="en-US" dirty="0"/>
              <a:t/>
            </a:r>
            <a:br>
              <a:rPr lang="en-US" dirty="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059362"/>
          </a:xfrm>
        </p:spPr>
        <p:txBody>
          <a:bodyPr>
            <a:normAutofit fontScale="90000"/>
          </a:bodyPr>
          <a:lstStyle/>
          <a:p>
            <a:r>
              <a:rPr lang="en-US" dirty="0"/>
              <a:t>A</a:t>
            </a:r>
            <a:br>
              <a:rPr lang="en-US" dirty="0"/>
            </a:br>
            <a:r>
              <a:rPr lang="en-US" dirty="0"/>
              <a:t> Creative and Fun</a:t>
            </a:r>
            <a:br>
              <a:rPr lang="en-US" dirty="0"/>
            </a:br>
            <a:r>
              <a:rPr lang="en-US" dirty="0"/>
              <a:t> Way</a:t>
            </a:r>
            <a:br>
              <a:rPr lang="en-US" dirty="0"/>
            </a:br>
            <a:r>
              <a:rPr lang="en-US" dirty="0"/>
              <a:t> to</a:t>
            </a:r>
            <a:br>
              <a:rPr lang="en-US" dirty="0"/>
            </a:br>
            <a:r>
              <a:rPr lang="en-US" dirty="0"/>
              <a:t> Introduce</a:t>
            </a:r>
            <a:br>
              <a:rPr lang="en-US" dirty="0"/>
            </a:br>
            <a:r>
              <a:rPr lang="en-US" dirty="0"/>
              <a:t> Statistical</a:t>
            </a:r>
            <a:br>
              <a:rPr lang="en-US" dirty="0"/>
            </a:br>
            <a:r>
              <a:rPr lang="en-US" dirty="0"/>
              <a:t> Terminology</a:t>
            </a:r>
            <a:br>
              <a:rPr lang="en-US" dirty="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078162"/>
          </a:xfrm>
        </p:spPr>
        <p:txBody>
          <a:bodyPr>
            <a:normAutofit fontScale="90000"/>
          </a:bodyPr>
          <a:lstStyle/>
          <a:p>
            <a:pPr algn="l"/>
            <a:r>
              <a:rPr lang="en-US" sz="1800" b="1" dirty="0" smtClean="0"/>
              <a:t>Quiz </a:t>
            </a:r>
            <a:r>
              <a:rPr lang="en-US" sz="1800" dirty="0" smtClean="0"/>
              <a:t>Complete </a:t>
            </a:r>
            <a:r>
              <a:rPr lang="en-US" sz="1800" dirty="0"/>
              <a:t>this criss-cross puzzle with appropriate words, including words with hyphens</a:t>
            </a:r>
            <a:r>
              <a:rPr lang="en-US" sz="1400" dirty="0"/>
              <a:t>.</a:t>
            </a:r>
            <a:br>
              <a:rPr lang="en-US" sz="1400" dirty="0"/>
            </a:br>
            <a:r>
              <a:rPr lang="en-US" sz="1400" dirty="0" smtClean="0"/>
              <a:t/>
            </a:r>
            <a:br>
              <a:rPr lang="en-US" sz="1400" dirty="0" smtClean="0"/>
            </a:br>
            <a:r>
              <a:rPr lang="en-US" sz="1600" dirty="0" smtClean="0"/>
              <a:t>Across</a:t>
            </a:r>
            <a:br>
              <a:rPr lang="en-US" sz="1600" dirty="0" smtClean="0"/>
            </a:br>
            <a:r>
              <a:rPr lang="en-US" sz="1600" dirty="0" smtClean="0"/>
              <a:t>4. one scale for numerical variables</a:t>
            </a:r>
            <a:br>
              <a:rPr lang="en-US" sz="1600" dirty="0" smtClean="0"/>
            </a:br>
            <a:r>
              <a:rPr lang="en-US" sz="1600" dirty="0" smtClean="0"/>
              <a:t>6. numerical measure that describes characteristic of population</a:t>
            </a:r>
            <a:br>
              <a:rPr lang="en-US" sz="1600" dirty="0" smtClean="0"/>
            </a:br>
            <a:r>
              <a:rPr lang="en-US" sz="1600" dirty="0" smtClean="0"/>
              <a:t>7. alternative name for categorical variable</a:t>
            </a:r>
            <a:br>
              <a:rPr lang="en-US" sz="1600" dirty="0" smtClean="0"/>
            </a:br>
            <a:r>
              <a:rPr lang="en-US" sz="1600" dirty="0" smtClean="0"/>
              <a:t>8. one scale for categorical variables</a:t>
            </a:r>
            <a:br>
              <a:rPr lang="en-US" sz="1600" dirty="0" smtClean="0"/>
            </a:br>
            <a:r>
              <a:rPr lang="en-US" sz="1600" dirty="0" smtClean="0"/>
              <a:t>9. alternative name for numerical variable</a:t>
            </a:r>
            <a:br>
              <a:rPr lang="en-US" sz="1600" dirty="0" smtClean="0"/>
            </a:br>
            <a:r>
              <a:rPr lang="en-US" sz="1600" dirty="0" smtClean="0"/>
              <a:t>Down</a:t>
            </a:r>
            <a:br>
              <a:rPr lang="en-US" sz="1600" dirty="0" smtClean="0"/>
            </a:br>
            <a:r>
              <a:rPr lang="en-US" sz="1600" dirty="0" smtClean="0"/>
              <a:t>1. display to examine the shape and spread of sample data that provides digits from the actual data values</a:t>
            </a:r>
            <a:br>
              <a:rPr lang="en-US" sz="1600" dirty="0" smtClean="0"/>
            </a:br>
            <a:r>
              <a:rPr lang="en-US" sz="1600" dirty="0" smtClean="0"/>
              <a:t>2. proportion of population</a:t>
            </a:r>
            <a:br>
              <a:rPr lang="en-US" sz="1600" dirty="0" smtClean="0"/>
            </a:br>
            <a:r>
              <a:rPr lang="en-US" sz="1600" dirty="0" smtClean="0"/>
              <a:t>3. principle that exists when there are a “vital few” and  a “trivial many”</a:t>
            </a:r>
            <a:br>
              <a:rPr lang="en-US" sz="1600" dirty="0" smtClean="0"/>
            </a:br>
            <a:r>
              <a:rPr lang="en-US" sz="1600" dirty="0" smtClean="0"/>
              <a:t>5. chart to compare measure of data categories</a:t>
            </a:r>
            <a:endParaRPr lang="en-US" dirty="0"/>
          </a:p>
        </p:txBody>
      </p:sp>
      <p:pic>
        <p:nvPicPr>
          <p:cNvPr id="3" name="Picture 2" descr="http://puzzlemaker.discoveryeducation.com/puzzles/28354xhazd.png"/>
          <p:cNvPicPr/>
          <p:nvPr/>
        </p:nvPicPr>
        <p:blipFill>
          <a:blip r:embed="rId2" cstate="print"/>
          <a:srcRect/>
          <a:stretch>
            <a:fillRect/>
          </a:stretch>
        </p:blipFill>
        <p:spPr bwMode="auto">
          <a:xfrm>
            <a:off x="1828800" y="3200400"/>
            <a:ext cx="5486400" cy="34290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457201"/>
            <a:ext cx="7772400" cy="990599"/>
          </a:xfrm>
        </p:spPr>
        <p:txBody>
          <a:bodyPr/>
          <a:lstStyle/>
          <a:p>
            <a:r>
              <a:rPr lang="en-US" dirty="0"/>
              <a:t>Peck’s Progression</a:t>
            </a:r>
          </a:p>
        </p:txBody>
      </p:sp>
      <p:sp>
        <p:nvSpPr>
          <p:cNvPr id="4" name="Subtitle 3"/>
          <p:cNvSpPr>
            <a:spLocks noGrp="1"/>
          </p:cNvSpPr>
          <p:nvPr>
            <p:ph type="subTitle" idx="1"/>
          </p:nvPr>
        </p:nvSpPr>
        <p:spPr>
          <a:xfrm>
            <a:off x="1371600" y="1600200"/>
            <a:ext cx="6400800" cy="4038600"/>
          </a:xfrm>
        </p:spPr>
        <p:txBody>
          <a:bodyPr>
            <a:normAutofit/>
          </a:bodyPr>
          <a:lstStyle/>
          <a:p>
            <a:pPr marL="514350" lvl="0" indent="-514350" algn="l">
              <a:buFont typeface="+mj-lt"/>
              <a:buAutoNum type="arabicPeriod"/>
            </a:pPr>
            <a:r>
              <a:rPr lang="en-US" sz="3600" dirty="0" smtClean="0"/>
              <a:t>Formulas</a:t>
            </a:r>
            <a:endParaRPr lang="en-US" sz="3600" dirty="0"/>
          </a:p>
          <a:p>
            <a:pPr marL="514350" lvl="0" indent="-514350" algn="l">
              <a:buFont typeface="+mj-lt"/>
              <a:buAutoNum type="arabicPeriod"/>
            </a:pPr>
            <a:r>
              <a:rPr lang="en-US" sz="3600" dirty="0" smtClean="0"/>
              <a:t>Term </a:t>
            </a:r>
            <a:r>
              <a:rPr lang="en-US" sz="3600" dirty="0"/>
              <a:t>Identification from Output</a:t>
            </a:r>
          </a:p>
          <a:p>
            <a:pPr marL="514350" indent="-514350" algn="l">
              <a:buFont typeface="+mj-lt"/>
              <a:buAutoNum type="arabicPeriod"/>
            </a:pPr>
            <a:r>
              <a:rPr lang="en-US" sz="3600" dirty="0" smtClean="0"/>
              <a:t>Definitional Identification of Term </a:t>
            </a:r>
            <a:r>
              <a:rPr lang="en-US" sz="3600" dirty="0" smtClean="0"/>
              <a:t>from </a:t>
            </a:r>
            <a:r>
              <a:rPr lang="en-US" sz="3600" dirty="0"/>
              <a:t>Output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229600" cy="4419600"/>
          </a:xfrm>
        </p:spPr>
        <p:txBody>
          <a:bodyPr>
            <a:normAutofit/>
          </a:bodyPr>
          <a:lstStyle/>
          <a:p>
            <a:pPr algn="l"/>
            <a:r>
              <a:rPr lang="en-US" sz="1400" b="1" dirty="0"/>
              <a:t>Final Exam </a:t>
            </a:r>
            <a:r>
              <a:rPr lang="en-US" sz="1400" dirty="0"/>
              <a:t>Consider the Minitab output on the next page. Complete this criss-cross puzzle with appropriate numbers and decimal points</a:t>
            </a:r>
            <a:r>
              <a:rPr lang="en-US" sz="1400" dirty="0" smtClean="0"/>
              <a:t>.</a:t>
            </a:r>
            <a:br>
              <a:rPr lang="en-US" sz="1400" dirty="0" smtClean="0"/>
            </a:br>
            <a:r>
              <a:rPr lang="en-US" sz="1400" dirty="0" smtClean="0"/>
              <a:t/>
            </a:r>
            <a:br>
              <a:rPr lang="en-US" sz="1400" dirty="0" smtClean="0"/>
            </a:br>
            <a:r>
              <a:rPr lang="en-US" sz="1400" dirty="0" smtClean="0"/>
              <a:t>Across</a:t>
            </a:r>
            <a:br>
              <a:rPr lang="en-US" sz="1400" dirty="0" smtClean="0"/>
            </a:br>
            <a:r>
              <a:rPr lang="en-US" sz="1400" dirty="0" smtClean="0"/>
              <a:t> 3</a:t>
            </a:r>
            <a:r>
              <a:rPr lang="en-US" sz="1400" dirty="0"/>
              <a:t>. Percentage of variation of the response variable that is explained by the predictor variable in the regression model</a:t>
            </a:r>
            <a:r>
              <a:rPr lang="en-US" sz="1400" dirty="0" smtClean="0"/>
              <a:t/>
            </a:r>
            <a:br>
              <a:rPr lang="en-US" sz="1400" dirty="0" smtClean="0"/>
            </a:br>
            <a:r>
              <a:rPr lang="en-US" sz="1400" dirty="0"/>
              <a:t>5. Standard error of the estimate</a:t>
            </a:r>
            <a:r>
              <a:rPr lang="en-US" sz="1400" dirty="0" smtClean="0"/>
              <a:t/>
            </a:r>
            <a:br>
              <a:rPr lang="en-US" sz="1400" dirty="0" smtClean="0"/>
            </a:br>
            <a:r>
              <a:rPr lang="en-US" sz="1400" dirty="0"/>
              <a:t>6. Estimated mean value of the response variable when the predictor variable is zero</a:t>
            </a:r>
            <a:r>
              <a:rPr lang="en-US" sz="1400" dirty="0" smtClean="0"/>
              <a:t/>
            </a:r>
            <a:br>
              <a:rPr lang="en-US" sz="1400" dirty="0" smtClean="0"/>
            </a:br>
            <a:r>
              <a:rPr lang="en-US" sz="1400" dirty="0"/>
              <a:t>Down</a:t>
            </a:r>
            <a:br>
              <a:rPr lang="en-US" sz="1400" dirty="0"/>
            </a:br>
            <a:r>
              <a:rPr lang="en-US" sz="1400" dirty="0"/>
              <a:t>1. Unexplained variation due to factors other the relationship between the response and predictors</a:t>
            </a:r>
            <a:r>
              <a:rPr lang="en-US" sz="1400" dirty="0" smtClean="0"/>
              <a:t/>
            </a:r>
            <a:br>
              <a:rPr lang="en-US" sz="1400" dirty="0" smtClean="0"/>
            </a:br>
            <a:r>
              <a:rPr lang="en-US" sz="1400" dirty="0"/>
              <a:t>2. Degrees of freedom for t distribution</a:t>
            </a:r>
            <a:r>
              <a:rPr lang="en-US" sz="1400" dirty="0" smtClean="0"/>
              <a:t/>
            </a:r>
            <a:br>
              <a:rPr lang="en-US" sz="1400" dirty="0" smtClean="0"/>
            </a:br>
            <a:r>
              <a:rPr lang="en-US" sz="1400" dirty="0"/>
              <a:t>4. Probability of getting a getting a test statistic equal to or more extreme than the sample result, given that the null hypothesis is true</a:t>
            </a:r>
            <a:r>
              <a:rPr lang="en-US" sz="1400" dirty="0" smtClean="0"/>
              <a:t/>
            </a:r>
            <a:br>
              <a:rPr lang="en-US" sz="1400" dirty="0" smtClean="0"/>
            </a:br>
            <a:r>
              <a:rPr lang="en-US" sz="1400" dirty="0"/>
              <a:t>5. Estimated expected change in the response variable per unit change in predictor variable</a:t>
            </a:r>
            <a:r>
              <a:rPr lang="en-US" sz="1400" dirty="0" smtClean="0"/>
              <a:t/>
            </a:r>
            <a:br>
              <a:rPr lang="en-US" sz="1400" dirty="0" smtClean="0"/>
            </a:br>
            <a:r>
              <a:rPr lang="en-US" sz="1400" dirty="0"/>
              <a:t>7. Test statistic associated with the null hypothesis that there is no linear relationship</a:t>
            </a:r>
            <a:r>
              <a:rPr lang="en-US" sz="1400" dirty="0" smtClean="0"/>
              <a:t/>
            </a:r>
            <a:br>
              <a:rPr lang="en-US" sz="1400" dirty="0" smtClean="0"/>
            </a:br>
            <a:endParaRPr lang="en-US" sz="1400" dirty="0"/>
          </a:p>
        </p:txBody>
      </p:sp>
      <p:pic>
        <p:nvPicPr>
          <p:cNvPr id="5" name="Picture 4" descr="http://puzzlemaker.discoveryeducation.com/puzzles/59879xaflo.png"/>
          <p:cNvPicPr/>
          <p:nvPr/>
        </p:nvPicPr>
        <p:blipFill>
          <a:blip r:embed="rId2" cstate="print"/>
          <a:srcRect/>
          <a:stretch>
            <a:fillRect/>
          </a:stretch>
        </p:blipFill>
        <p:spPr bwMode="auto">
          <a:xfrm>
            <a:off x="2286000" y="3733800"/>
            <a:ext cx="4343400" cy="2666999"/>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278562"/>
          </a:xfrm>
        </p:spPr>
        <p:txBody>
          <a:bodyPr>
            <a:normAutofit fontScale="90000"/>
          </a:bodyPr>
          <a:lstStyle/>
          <a:p>
            <a:pPr algn="l"/>
            <a:r>
              <a:rPr lang="en-US" sz="1200" dirty="0"/>
              <a:t>MTB &gt; Regress 'MonRent' 1 'Size';</a:t>
            </a:r>
            <a:r>
              <a:rPr lang="en-US" sz="1200" dirty="0" smtClean="0"/>
              <a:t/>
            </a:r>
            <a:br>
              <a:rPr lang="en-US" sz="1200" dirty="0" smtClean="0"/>
            </a:br>
            <a:r>
              <a:rPr lang="en-US" sz="1200" dirty="0"/>
              <a:t>SUBC&gt;   Constant;</a:t>
            </a:r>
            <a:r>
              <a:rPr lang="en-US" sz="1200" dirty="0" smtClean="0"/>
              <a:t/>
            </a:r>
            <a:br>
              <a:rPr lang="en-US" sz="1200" dirty="0" smtClean="0"/>
            </a:br>
            <a:r>
              <a:rPr lang="en-US" sz="1200" dirty="0"/>
              <a:t>SUBC&gt;   Brief 2.</a:t>
            </a:r>
            <a:r>
              <a:rPr lang="en-US" sz="1200" dirty="0" smtClean="0"/>
              <a:t/>
            </a:r>
            <a:br>
              <a:rPr lang="en-US" sz="1200" dirty="0" smtClean="0"/>
            </a:br>
            <a:r>
              <a:rPr lang="en-US" sz="1200" dirty="0"/>
              <a:t> </a:t>
            </a:r>
            <a:r>
              <a:rPr lang="en-US" sz="1200" dirty="0" smtClean="0"/>
              <a:t/>
            </a:r>
            <a:br>
              <a:rPr lang="en-US" sz="1200" dirty="0" smtClean="0"/>
            </a:br>
            <a:r>
              <a:rPr lang="en-US" sz="1200" dirty="0"/>
              <a:t>Regression Analysis: MonRent versus Size </a:t>
            </a:r>
            <a:r>
              <a:rPr lang="en-US" sz="1200" dirty="0" smtClean="0"/>
              <a:t/>
            </a:r>
            <a:br>
              <a:rPr lang="en-US" sz="1200" dirty="0" smtClean="0"/>
            </a:br>
            <a:r>
              <a:rPr lang="en-US" sz="1200" dirty="0"/>
              <a:t> </a:t>
            </a:r>
            <a:r>
              <a:rPr lang="en-US" sz="1200" dirty="0" smtClean="0"/>
              <a:t/>
            </a:r>
            <a:br>
              <a:rPr lang="en-US" sz="1200" dirty="0" smtClean="0"/>
            </a:br>
            <a:r>
              <a:rPr lang="en-US" sz="1200" dirty="0"/>
              <a:t>The regression equation is</a:t>
            </a:r>
            <a:r>
              <a:rPr lang="en-US" sz="1200" dirty="0" smtClean="0"/>
              <a:t/>
            </a:r>
            <a:br>
              <a:rPr lang="en-US" sz="1200" dirty="0" smtClean="0"/>
            </a:br>
            <a:r>
              <a:rPr lang="en-US" sz="1200" dirty="0"/>
              <a:t>MonRent = 177 + 1.07 Size</a:t>
            </a:r>
            <a:r>
              <a:rPr lang="en-US" sz="1200" dirty="0" smtClean="0"/>
              <a:t/>
            </a:r>
            <a:br>
              <a:rPr lang="en-US" sz="1200" dirty="0" smtClean="0"/>
            </a:br>
            <a:r>
              <a:rPr lang="en-US" sz="1200" dirty="0"/>
              <a:t> </a:t>
            </a:r>
            <a:r>
              <a:rPr lang="en-US" sz="1200" dirty="0" smtClean="0"/>
              <a:t/>
            </a:r>
            <a:br>
              <a:rPr lang="en-US" sz="1200" dirty="0" smtClean="0"/>
            </a:br>
            <a:r>
              <a:rPr lang="pt-BR" sz="1200" dirty="0"/>
              <a:t>Predictor    Coef  SE Coef     </a:t>
            </a:r>
            <a:r>
              <a:rPr lang="pt-BR" sz="1200" dirty="0" smtClean="0"/>
              <a:t>   T           P</a:t>
            </a:r>
            <a:r>
              <a:rPr lang="en-US" sz="1200" dirty="0" smtClean="0"/>
              <a:t/>
            </a:r>
            <a:br>
              <a:rPr lang="en-US" sz="1200" dirty="0" smtClean="0"/>
            </a:br>
            <a:r>
              <a:rPr lang="en-US" sz="1200" dirty="0"/>
              <a:t>Constant    177.1    </a:t>
            </a:r>
            <a:r>
              <a:rPr lang="en-US" sz="1200" dirty="0" smtClean="0"/>
              <a:t> 161.0  </a:t>
            </a:r>
            <a:r>
              <a:rPr lang="en-US" sz="1200" dirty="0"/>
              <a:t>1.10  0.283</a:t>
            </a:r>
            <a:r>
              <a:rPr lang="en-US" sz="1200" dirty="0" smtClean="0"/>
              <a:t/>
            </a:r>
            <a:br>
              <a:rPr lang="en-US" sz="1200" dirty="0" smtClean="0"/>
            </a:br>
            <a:r>
              <a:rPr lang="en-US" sz="1200" dirty="0" smtClean="0"/>
              <a:t>Size           </a:t>
            </a:r>
            <a:r>
              <a:rPr lang="en-US" sz="1200" dirty="0"/>
              <a:t>1.0651   0.1376  7.74  0.000</a:t>
            </a:r>
            <a:r>
              <a:rPr lang="en-US" sz="1200" dirty="0" smtClean="0"/>
              <a:t/>
            </a:r>
            <a:br>
              <a:rPr lang="en-US" sz="1200" dirty="0" smtClean="0"/>
            </a:br>
            <a:r>
              <a:rPr lang="en-US" sz="1200" dirty="0"/>
              <a:t> </a:t>
            </a:r>
            <a:r>
              <a:rPr lang="en-US" sz="1200" dirty="0" smtClean="0"/>
              <a:t/>
            </a:r>
            <a:br>
              <a:rPr lang="en-US" sz="1200" dirty="0" smtClean="0"/>
            </a:br>
            <a:r>
              <a:rPr lang="pt-BR" sz="1200" dirty="0"/>
              <a:t>S = 194.595   R-Sq = 72.3%   R-Sq(adj) = 71.1%</a:t>
            </a:r>
            <a:r>
              <a:rPr lang="en-US" sz="1200" dirty="0" smtClean="0"/>
              <a:t/>
            </a:r>
            <a:br>
              <a:rPr lang="en-US" sz="1200" dirty="0" smtClean="0"/>
            </a:br>
            <a:r>
              <a:rPr lang="pt-BR" sz="1200" dirty="0"/>
              <a:t> </a:t>
            </a:r>
            <a:r>
              <a:rPr lang="en-US" sz="1200" dirty="0" smtClean="0"/>
              <a:t/>
            </a:r>
            <a:br>
              <a:rPr lang="en-US" sz="1200" dirty="0" smtClean="0"/>
            </a:br>
            <a:r>
              <a:rPr lang="en-US" sz="1200" dirty="0"/>
              <a:t>Analysis of Variance</a:t>
            </a:r>
            <a:r>
              <a:rPr lang="en-US" sz="1200" dirty="0" smtClean="0"/>
              <a:t/>
            </a:r>
            <a:br>
              <a:rPr lang="en-US" sz="1200" dirty="0" smtClean="0"/>
            </a:br>
            <a:r>
              <a:rPr lang="en-US" sz="1200" dirty="0"/>
              <a:t> </a:t>
            </a:r>
            <a:r>
              <a:rPr lang="en-US" sz="1200" dirty="0" smtClean="0"/>
              <a:t/>
            </a:r>
            <a:br>
              <a:rPr lang="en-US" sz="1200" dirty="0" smtClean="0"/>
            </a:br>
            <a:r>
              <a:rPr lang="en-US" sz="1200" dirty="0"/>
              <a:t>Source          </a:t>
            </a:r>
            <a:r>
              <a:rPr lang="en-US" sz="1200" dirty="0" smtClean="0"/>
              <a:t>     DF             SS            MS          F          P</a:t>
            </a:r>
            <a:br>
              <a:rPr lang="en-US" sz="1200" dirty="0" smtClean="0"/>
            </a:br>
            <a:r>
              <a:rPr lang="en-US" sz="1200" dirty="0"/>
              <a:t>Regression       </a:t>
            </a:r>
            <a:r>
              <a:rPr lang="en-US" sz="1200" dirty="0" smtClean="0"/>
              <a:t>   1  </a:t>
            </a:r>
            <a:r>
              <a:rPr lang="en-US" sz="1200" dirty="0"/>
              <a:t>2268777  2268777  59.91  0.000</a:t>
            </a:r>
            <a:r>
              <a:rPr lang="en-US" sz="1200" dirty="0" smtClean="0"/>
              <a:t/>
            </a:r>
            <a:br>
              <a:rPr lang="en-US" sz="1200" dirty="0" smtClean="0"/>
            </a:br>
            <a:r>
              <a:rPr lang="en-US" sz="1200" dirty="0"/>
              <a:t>Residual Error  23   </a:t>
            </a:r>
            <a:r>
              <a:rPr lang="en-US" sz="1200" dirty="0" smtClean="0"/>
              <a:t>  870949      37867</a:t>
            </a:r>
            <a:br>
              <a:rPr lang="en-US" sz="1200" dirty="0" smtClean="0"/>
            </a:br>
            <a:r>
              <a:rPr lang="en-US" sz="1200" dirty="0"/>
              <a:t>Total           </a:t>
            </a:r>
            <a:r>
              <a:rPr lang="en-US" sz="1200" dirty="0" smtClean="0"/>
              <a:t>       24   3139726</a:t>
            </a:r>
            <a:br>
              <a:rPr lang="en-US" sz="1200" dirty="0" smtClean="0"/>
            </a:br>
            <a:r>
              <a:rPr lang="en-US" sz="1200" dirty="0"/>
              <a:t> </a:t>
            </a:r>
            <a:r>
              <a:rPr lang="en-US" sz="1200" dirty="0" smtClean="0"/>
              <a:t/>
            </a:r>
            <a:br>
              <a:rPr lang="en-US" sz="1200" dirty="0" smtClean="0"/>
            </a:br>
            <a:r>
              <a:rPr lang="en-US" sz="1200" dirty="0"/>
              <a:t>Unusual Observations</a:t>
            </a:r>
            <a:r>
              <a:rPr lang="en-US" sz="1200" dirty="0" smtClean="0"/>
              <a:t/>
            </a:r>
            <a:br>
              <a:rPr lang="en-US" sz="1200" dirty="0" smtClean="0"/>
            </a:br>
            <a:r>
              <a:rPr lang="en-US" sz="1200" dirty="0"/>
              <a:t> </a:t>
            </a:r>
            <a:r>
              <a:rPr lang="en-US" sz="1200" dirty="0" smtClean="0"/>
              <a:t/>
            </a:r>
            <a:br>
              <a:rPr lang="en-US" sz="1200" dirty="0" smtClean="0"/>
            </a:br>
            <a:r>
              <a:rPr lang="en-US" sz="1200" dirty="0"/>
              <a:t>Obs  Size  MonRent     </a:t>
            </a:r>
            <a:r>
              <a:rPr lang="en-US" sz="1200" dirty="0" smtClean="0"/>
              <a:t>     Fit    SE </a:t>
            </a:r>
            <a:r>
              <a:rPr lang="en-US" sz="1200" dirty="0"/>
              <a:t>Fit  Residual  St Resid</a:t>
            </a:r>
            <a:r>
              <a:rPr lang="en-US" sz="1200" dirty="0" smtClean="0"/>
              <a:t/>
            </a:r>
            <a:br>
              <a:rPr lang="en-US" sz="1200" dirty="0" smtClean="0"/>
            </a:br>
            <a:r>
              <a:rPr lang="en-US" sz="1200" dirty="0"/>
              <a:t> 13  1985   </a:t>
            </a:r>
            <a:r>
              <a:rPr lang="en-US" sz="1200" dirty="0" smtClean="0"/>
              <a:t>    2300.0  </a:t>
            </a:r>
            <a:r>
              <a:rPr lang="en-US" sz="1200" dirty="0"/>
              <a:t>2291.4   123.2       </a:t>
            </a:r>
            <a:r>
              <a:rPr lang="en-US" sz="1200" dirty="0" smtClean="0"/>
              <a:t>    8.6        0.06 </a:t>
            </a:r>
            <a:r>
              <a:rPr lang="en-US" sz="1200" dirty="0"/>
              <a:t>X</a:t>
            </a:r>
            <a:r>
              <a:rPr lang="en-US" sz="1200" dirty="0" smtClean="0"/>
              <a:t/>
            </a:r>
            <a:br>
              <a:rPr lang="en-US" sz="1200" dirty="0" smtClean="0"/>
            </a:br>
            <a:r>
              <a:rPr lang="en-US" sz="1200" dirty="0"/>
              <a:t> 17  1245   </a:t>
            </a:r>
            <a:r>
              <a:rPr lang="en-US" sz="1200" dirty="0" smtClean="0"/>
              <a:t>    1100.0  </a:t>
            </a:r>
            <a:r>
              <a:rPr lang="en-US" sz="1200" dirty="0"/>
              <a:t>1503.2    </a:t>
            </a:r>
            <a:r>
              <a:rPr lang="en-US" sz="1200" dirty="0" smtClean="0"/>
              <a:t> 41.7      -</a:t>
            </a:r>
            <a:r>
              <a:rPr lang="en-US" sz="1200" dirty="0"/>
              <a:t>403.2     -2.12R</a:t>
            </a:r>
            <a:r>
              <a:rPr lang="en-US" sz="1200" dirty="0" smtClean="0"/>
              <a:t/>
            </a:r>
            <a:br>
              <a:rPr lang="en-US" sz="1200" dirty="0" smtClean="0"/>
            </a:br>
            <a:r>
              <a:rPr lang="en-US" sz="1200" dirty="0"/>
              <a:t> 24  1000    </a:t>
            </a:r>
            <a:r>
              <a:rPr lang="en-US" sz="1200" dirty="0" smtClean="0"/>
              <a:t>     800.0  </a:t>
            </a:r>
            <a:r>
              <a:rPr lang="en-US" sz="1200" dirty="0"/>
              <a:t>1242.3    </a:t>
            </a:r>
            <a:r>
              <a:rPr lang="en-US" sz="1200" dirty="0" smtClean="0"/>
              <a:t>  43.1      -</a:t>
            </a:r>
            <a:r>
              <a:rPr lang="en-US" sz="1200" dirty="0"/>
              <a:t>442.3     -2.33R</a:t>
            </a:r>
            <a:r>
              <a:rPr lang="en-US" sz="1200" dirty="0" smtClean="0"/>
              <a:t/>
            </a:r>
            <a:br>
              <a:rPr lang="en-US" sz="1200" dirty="0" smtClean="0"/>
            </a:br>
            <a:r>
              <a:rPr lang="en-US" sz="1200" dirty="0"/>
              <a:t> </a:t>
            </a:r>
            <a:r>
              <a:rPr lang="en-US" sz="1200" dirty="0" smtClean="0"/>
              <a:t/>
            </a:r>
            <a:br>
              <a:rPr lang="en-US" sz="1200" dirty="0" smtClean="0"/>
            </a:br>
            <a:r>
              <a:rPr lang="en-US" sz="1200" dirty="0"/>
              <a:t>R denotes an observation with a large standardized residual.</a:t>
            </a:r>
            <a:r>
              <a:rPr lang="en-US" sz="1200" dirty="0" smtClean="0"/>
              <a:t/>
            </a:r>
            <a:br>
              <a:rPr lang="en-US" sz="1200" dirty="0" smtClean="0"/>
            </a:br>
            <a:r>
              <a:rPr lang="en-US" sz="1200" dirty="0"/>
              <a:t>X denotes an observation whose X value gives it large leverage.</a:t>
            </a:r>
            <a:r>
              <a:rPr lang="en-US" dirty="0" smtClean="0"/>
              <a:t/>
            </a:r>
            <a:br>
              <a:rPr lang="en-US" dirty="0" smtClean="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228601"/>
            <a:ext cx="7772400" cy="1295399"/>
          </a:xfrm>
        </p:spPr>
        <p:txBody>
          <a:bodyPr>
            <a:normAutofit/>
          </a:bodyPr>
          <a:lstStyle/>
          <a:p>
            <a:pPr algn="l"/>
            <a:r>
              <a:rPr lang="en-US" sz="3000" dirty="0" smtClean="0"/>
              <a:t>www.discoveryeducation.com/free-puzzlemaker</a:t>
            </a:r>
            <a:endParaRPr lang="en-US" sz="3000" dirty="0"/>
          </a:p>
        </p:txBody>
      </p:sp>
      <p:sp>
        <p:nvSpPr>
          <p:cNvPr id="4" name="Subtitle 3"/>
          <p:cNvSpPr>
            <a:spLocks noGrp="1"/>
          </p:cNvSpPr>
          <p:nvPr>
            <p:ph type="subTitle" idx="1"/>
          </p:nvPr>
        </p:nvSpPr>
        <p:spPr>
          <a:xfrm>
            <a:off x="762000" y="1600200"/>
            <a:ext cx="7772400" cy="4724400"/>
          </a:xfrm>
        </p:spPr>
        <p:txBody>
          <a:bodyPr>
            <a:normAutofit fontScale="70000" lnSpcReduction="20000"/>
          </a:bodyPr>
          <a:lstStyle/>
          <a:p>
            <a:pPr algn="l"/>
            <a:r>
              <a:rPr lang="en-US" b="1" dirty="0"/>
              <a:t>Make a puzzle now! It's free!</a:t>
            </a:r>
            <a:r>
              <a:rPr lang="en-US" dirty="0"/>
              <a:t> Choose a type of puzzle</a:t>
            </a:r>
            <a:br>
              <a:rPr lang="en-US" dirty="0"/>
            </a:br>
            <a:r>
              <a:rPr lang="en-US" dirty="0"/>
              <a:t>from the list below and make your own puzzle online for classroom or home use. </a:t>
            </a:r>
          </a:p>
          <a:p>
            <a:pPr lvl="0" algn="l">
              <a:buFont typeface="Arial" pitchFamily="34" charset="0"/>
              <a:buChar char="•"/>
            </a:pPr>
            <a:r>
              <a:rPr lang="en-US" b="1" dirty="0">
                <a:hlinkClick r:id="rId2"/>
              </a:rPr>
              <a:t>Word Search </a:t>
            </a:r>
            <a:endParaRPr lang="en-US" dirty="0"/>
          </a:p>
          <a:p>
            <a:pPr lvl="0" algn="l">
              <a:buFont typeface="Arial" pitchFamily="34" charset="0"/>
              <a:buChar char="•"/>
            </a:pPr>
            <a:r>
              <a:rPr lang="en-US" b="1" dirty="0">
                <a:hlinkClick r:id="rId3"/>
              </a:rPr>
              <a:t>Criss-Cross </a:t>
            </a:r>
            <a:endParaRPr lang="en-US" dirty="0"/>
          </a:p>
          <a:p>
            <a:pPr lvl="0" algn="l">
              <a:buFont typeface="Arial" pitchFamily="34" charset="0"/>
              <a:buChar char="•"/>
            </a:pPr>
            <a:r>
              <a:rPr lang="en-US" b="1" dirty="0">
                <a:hlinkClick r:id="rId4"/>
              </a:rPr>
              <a:t>Double Puzzles </a:t>
            </a:r>
            <a:endParaRPr lang="en-US" dirty="0"/>
          </a:p>
          <a:p>
            <a:pPr lvl="0" algn="l">
              <a:buFont typeface="Arial" pitchFamily="34" charset="0"/>
              <a:buChar char="•"/>
            </a:pPr>
            <a:r>
              <a:rPr lang="en-US" b="1" dirty="0">
                <a:hlinkClick r:id="rId5"/>
              </a:rPr>
              <a:t>Fallen Phrases </a:t>
            </a:r>
            <a:endParaRPr lang="en-US" dirty="0"/>
          </a:p>
          <a:p>
            <a:pPr lvl="0" algn="l">
              <a:buFont typeface="Arial" pitchFamily="34" charset="0"/>
              <a:buChar char="•"/>
            </a:pPr>
            <a:r>
              <a:rPr lang="en-US" b="1" dirty="0">
                <a:hlinkClick r:id="rId6"/>
              </a:rPr>
              <a:t>Math Squares </a:t>
            </a:r>
            <a:endParaRPr lang="en-US" dirty="0"/>
          </a:p>
          <a:p>
            <a:pPr lvl="0" algn="l">
              <a:buFont typeface="Arial" pitchFamily="34" charset="0"/>
              <a:buChar char="•"/>
            </a:pPr>
            <a:r>
              <a:rPr lang="en-US" b="1" dirty="0">
                <a:hlinkClick r:id="rId7"/>
              </a:rPr>
              <a:t>Mazes </a:t>
            </a:r>
            <a:endParaRPr lang="en-US" dirty="0"/>
          </a:p>
          <a:p>
            <a:pPr lvl="0" algn="l">
              <a:buFont typeface="Arial" pitchFamily="34" charset="0"/>
              <a:buChar char="•"/>
            </a:pPr>
            <a:r>
              <a:rPr lang="en-US" b="1" dirty="0">
                <a:hlinkClick r:id="rId8"/>
              </a:rPr>
              <a:t>Letter Tiles </a:t>
            </a:r>
            <a:endParaRPr lang="en-US" dirty="0"/>
          </a:p>
          <a:p>
            <a:pPr lvl="0" algn="l">
              <a:buFont typeface="Arial" pitchFamily="34" charset="0"/>
              <a:buChar char="•"/>
            </a:pPr>
            <a:r>
              <a:rPr lang="en-US" b="1" dirty="0">
                <a:hlinkClick r:id="rId9"/>
              </a:rPr>
              <a:t>Cryptograms </a:t>
            </a:r>
            <a:endParaRPr lang="en-US" dirty="0"/>
          </a:p>
          <a:p>
            <a:pPr lvl="0" algn="l">
              <a:buFont typeface="Arial" pitchFamily="34" charset="0"/>
              <a:buChar char="•"/>
            </a:pPr>
            <a:r>
              <a:rPr lang="en-US" b="1" dirty="0">
                <a:hlinkClick r:id="rId10"/>
              </a:rPr>
              <a:t>Number Blocks </a:t>
            </a:r>
            <a:endParaRPr lang="en-US" dirty="0"/>
          </a:p>
          <a:p>
            <a:pPr lvl="0" algn="l">
              <a:buFont typeface="Arial" pitchFamily="34" charset="0"/>
              <a:buChar char="•"/>
            </a:pPr>
            <a:r>
              <a:rPr lang="en-US" b="1" dirty="0">
                <a:hlinkClick r:id="rId11"/>
              </a:rPr>
              <a:t>Hidden Message </a:t>
            </a:r>
            <a:endParaRPr lang="en-US" dirty="0"/>
          </a:p>
          <a:p>
            <a:pPr algn="l"/>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197</Words>
  <Application>Microsoft Office PowerPoint</Application>
  <PresentationFormat>On-screen Show (4:3)</PresentationFormat>
  <Paragraphs>57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Using Crossword Puzzles  In  Applied Statistics Courses</vt:lpstr>
      <vt:lpstr>                     Abbreviated Abstract This webinar explains how crossword puzzles can be used as in-class exercises, quizzes, and examination questions in applied statistics courses to assist the students in learning basic statistical terminology.  It presents innovative numerical crossword puzzles that can be to ask questions about statistical software output.  It explains how the use of such puzzles was impractical in the past due to time it took to construct them but that this is no longer the case with the availability of a number of Internet sites.    </vt:lpstr>
      <vt:lpstr>From Newspapers (Wynne, 1913) to  Tertiary Classrooms of  Psychology (Crossman and Crossman (1983) and Davis, Shepherd, and Zwiefelhofer (2009)),  Sociology (Childers (1996)),  and Microbiology (Miller (2008))  for  In-Class Exercises,  Quizzes, and Examinations </vt:lpstr>
      <vt:lpstr>A  Creative and Fun  Way  to  Introduce  Statistical  Terminology </vt:lpstr>
      <vt:lpstr>Quiz Complete this criss-cross puzzle with appropriate words, including words with hyphens.  Across 4. one scale for numerical variables 6. numerical measure that describes characteristic of population 7. alternative name for categorical variable 8. one scale for categorical variables 9. alternative name for numerical variable Down 1. display to examine the shape and spread of sample data that provides digits from the actual data values 2. proportion of population 3. principle that exists when there are a “vital few” and  a “trivial many” 5. chart to compare measure of data categories</vt:lpstr>
      <vt:lpstr>Peck’s Progression</vt:lpstr>
      <vt:lpstr>Final Exam Consider the Minitab output on the next page. Complete this criss-cross puzzle with appropriate numbers and decimal points.  Across  3. Percentage of variation of the response variable that is explained by the predictor variable in the regression model 5. Standard error of the estimate 6. Estimated mean value of the response variable when the predictor variable is zero Down 1. Unexplained variation due to factors other the relationship between the response and predictors 2. Degrees of freedom for t distribution 4. Probability of getting a getting a test statistic equal to or more extreme than the sample result, given that the null hypothesis is true 5. Estimated expected change in the response variable per unit change in predictor variable 7. Test statistic associated with the null hypothesis that there is no linear relationship </vt:lpstr>
      <vt:lpstr>MTB &gt; Regress 'MonRent' 1 'Size'; SUBC&gt;   Constant; SUBC&gt;   Brief 2.   Regression Analysis: MonRent versus Size    The regression equation is MonRent = 177 + 1.07 Size   Predictor    Coef  SE Coef        T           P Constant    177.1     161.0  1.10  0.283 Size           1.0651   0.1376  7.74  0.000   S = 194.595   R-Sq = 72.3%   R-Sq(adj) = 71.1%   Analysis of Variance   Source               DF             SS            MS          F          P Regression          1  2268777  2268777  59.91  0.000 Residual Error  23     870949      37867 Total                  24   3139726   Unusual Observations   Obs  Size  MonRent          Fit    SE Fit  Residual  St Resid  13  1985       2300.0  2291.4   123.2           8.6        0.06 X  17  1245       1100.0  1503.2     41.7      -403.2     -2.12R  24  1000         800.0  1242.3      43.1      -442.3     -2.33R   R denotes an observation with a large standardized residual. X denotes an observation whose X value gives it large leverage. </vt:lpstr>
      <vt:lpstr>www.discoveryeducation.com/free-puzzlemaker</vt:lpstr>
      <vt:lpstr>To create your criss-cross, follow the steps below and click the “Create My Criss-Cross” button when you are done.  Puzzlemaker uses PNG image files which are only viewable in Netscape and Internet Explorer browsers version 4.0 or higher. Go to our Help page if you are having difficulty viewing Puzzlemaker puzzles.  Enter the title of your criss-cross puzzle The title will appear at the top of your page. IMPORTANT: Puzzle titles are limited to 49 characters. _____________________  Enter the number of squares for your puzzle Width  __50__  Height  __50__   Enter the size of the square Specify the size of each square. 30 is standard size. Square size  __30__   Enter the words and clues On each line enter a word followed by a space and then the clue for that word. ______________________________ ______________________________ ______________________________ ______________________________ ______________________________ ______________________________                                                                                       Create My Puzzle</vt:lpstr>
      <vt:lpstr>Three Insights</vt:lpstr>
      <vt:lpstr>In-Class Exercise Complete this criss-cross puzzle with appropriate words, including words with hyphens.  Across 4. inferential method in addition to hypothesis testing 5. critical region 8. sigma assumption for Z test 10. sign always present in null hypothesis 11. probability of Type II error 13. observed level of significance 14. opposite of null hypothesis Down 1. 1 - beta 2. 1 - alpha 3. value that divides nonrejection and rejection regions 6. status quo hypothesis 7. size of p-value to reject null hypothesis 9. assumption for t test 12. level of significance </vt:lpstr>
      <vt:lpstr>Final Examination Question</vt:lpstr>
      <vt:lpstr>Rows: Q1   Columns: Q2            D No   D Yes  Neutral    P No   P Yes     All   No          1       0        2       3       1       7         14.29    0.00    28.57   42.86   14.29  100.00         50.00    0.00    13.33   42.86    6.25   14.89          2.13    0.00     4.26    6.38    2.13   14.89   Yes         1       7       13       4      15      40          2.50   17.50    32.50   10.00   37.50  100.00         50.00  100.00    86.67   57.14   93.75   85.11          2.13   14.89    27.66    8.51   31.91   85.11   All         2       7       15       7      16      47          4.26   14.89    31.91   14.89   34.04  100.00        100.00  100.00   100.00  100.00  100.00  100.00          4.26   14.89    31.91   14.89   34.04  100.00   Cell Contents:      Count                     % of Row                     % of Column                     % of Total</vt:lpstr>
      <vt:lpstr>Tally for Discrete Variables: Q3       Q3  Count  Percent   0-5      2     4.26  6-10     13    27.66 11-15     24    51.06   16+      8    17.02    N=     47     Descriptive Statistics: Q4        Variable    Mean  StDev   Min     Q1      Q2     Q3    Max Q4        12.957  4.268  2.00  10.00  14.000  15.00  24.00   </vt:lpstr>
      <vt:lpstr>Some Other Possibilities</vt:lpstr>
    </vt:vector>
  </TitlesOfParts>
  <Company>Babson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Crossword Puzzles  In  Applied Statistics Courses</dc:title>
  <dc:creator>Babson College</dc:creator>
  <cp:lastModifiedBy>Babson College</cp:lastModifiedBy>
  <cp:revision>14</cp:revision>
  <dcterms:created xsi:type="dcterms:W3CDTF">2011-06-26T22:33:37Z</dcterms:created>
  <dcterms:modified xsi:type="dcterms:W3CDTF">2011-06-27T00:28:46Z</dcterms:modified>
</cp:coreProperties>
</file>