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0"/>
  </p:notesMasterIdLst>
  <p:handoutMasterIdLst>
    <p:handoutMasterId r:id="rId21"/>
  </p:handoutMasterIdLst>
  <p:sldIdLst>
    <p:sldId id="257" r:id="rId2"/>
    <p:sldId id="261" r:id="rId3"/>
    <p:sldId id="258" r:id="rId4"/>
    <p:sldId id="262" r:id="rId5"/>
    <p:sldId id="263" r:id="rId6"/>
    <p:sldId id="267" r:id="rId7"/>
    <p:sldId id="274" r:id="rId8"/>
    <p:sldId id="273" r:id="rId9"/>
    <p:sldId id="275" r:id="rId10"/>
    <p:sldId id="268" r:id="rId11"/>
    <p:sldId id="269" r:id="rId12"/>
    <p:sldId id="264" r:id="rId13"/>
    <p:sldId id="259" r:id="rId14"/>
    <p:sldId id="277" r:id="rId15"/>
    <p:sldId id="278" r:id="rId16"/>
    <p:sldId id="265" r:id="rId17"/>
    <p:sldId id="272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EAE8"/>
    <a:srgbClr val="EBDCD5"/>
    <a:srgbClr val="E7DFEA"/>
    <a:srgbClr val="C6EAE9"/>
    <a:srgbClr val="B4E7E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48" autoAdjust="0"/>
    <p:restoredTop sz="94660"/>
  </p:normalViewPr>
  <p:slideViewPr>
    <p:cSldViewPr snapToGrid="0" showGuides="1">
      <p:cViewPr>
        <p:scale>
          <a:sx n="76" d="100"/>
          <a:sy n="76" d="100"/>
        </p:scale>
        <p:origin x="264" y="11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6" d="100"/>
          <a:sy n="76" d="100"/>
        </p:scale>
        <p:origin x="171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442EA2-39BA-4C9A-AD59-755D4917D532}" type="doc">
      <dgm:prSet loTypeId="urn:microsoft.com/office/officeart/2005/8/layout/cycle4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929B1E1-4BC4-4C73-ABE8-27CEF96A3652}">
      <dgm:prSet phldrT="[Text]"/>
      <dgm:spPr/>
      <dgm:t>
        <a:bodyPr/>
        <a:lstStyle/>
        <a:p>
          <a:r>
            <a:rPr lang="en-US" dirty="0"/>
            <a:t>Group B</a:t>
          </a:r>
        </a:p>
      </dgm:t>
      <dgm:extLst>
        <a:ext uri="{E40237B7-FDA0-4F09-8148-C483321AD2D9}">
          <dgm14:cNvPr xmlns:dgm14="http://schemas.microsoft.com/office/drawing/2010/diagram" id="0" name="" title="Group B title"/>
        </a:ext>
      </dgm:extLst>
    </dgm:pt>
    <dgm:pt modelId="{F356CC76-9117-4B79-A270-BBBAFD3E9C79}" type="parTrans" cxnId="{1339090C-9A95-4C05-841C-FA3AF987601B}">
      <dgm:prSet/>
      <dgm:spPr/>
      <dgm:t>
        <a:bodyPr/>
        <a:lstStyle/>
        <a:p>
          <a:endParaRPr lang="en-US"/>
        </a:p>
      </dgm:t>
    </dgm:pt>
    <dgm:pt modelId="{19BA0C22-38BB-4E9F-89D5-0FF5FF9F12CE}" type="sibTrans" cxnId="{1339090C-9A95-4C05-841C-FA3AF987601B}">
      <dgm:prSet/>
      <dgm:spPr/>
      <dgm:t>
        <a:bodyPr/>
        <a:lstStyle/>
        <a:p>
          <a:endParaRPr lang="en-US"/>
        </a:p>
      </dgm:t>
    </dgm:pt>
    <dgm:pt modelId="{54825EE2-1B65-4071-9129-E74F2079E880}">
      <dgm:prSet phldrT="[Text]"/>
      <dgm:spPr/>
      <dgm:t>
        <a:bodyPr/>
        <a:lstStyle/>
        <a:p>
          <a:r>
            <a:rPr lang="en-US" dirty="0"/>
            <a:t>Task 1</a:t>
          </a:r>
        </a:p>
      </dgm:t>
      <dgm:extLst>
        <a:ext uri="{E40237B7-FDA0-4F09-8148-C483321AD2D9}">
          <dgm14:cNvPr xmlns:dgm14="http://schemas.microsoft.com/office/drawing/2010/diagram" id="0" name="" title="Task 1 and task 2 under group C"/>
        </a:ext>
      </dgm:extLst>
    </dgm:pt>
    <dgm:pt modelId="{988CFF2C-C1C9-47A7-9F87-167A16D22A0A}" type="parTrans" cxnId="{910B1C1D-E032-40B4-8292-8B754F9D4E5E}">
      <dgm:prSet/>
      <dgm:spPr/>
      <dgm:t>
        <a:bodyPr/>
        <a:lstStyle/>
        <a:p>
          <a:endParaRPr lang="en-US"/>
        </a:p>
      </dgm:t>
    </dgm:pt>
    <dgm:pt modelId="{2098E436-BEEF-4426-9B2A-9E151774E6FA}" type="sibTrans" cxnId="{910B1C1D-E032-40B4-8292-8B754F9D4E5E}">
      <dgm:prSet/>
      <dgm:spPr/>
      <dgm:t>
        <a:bodyPr/>
        <a:lstStyle/>
        <a:p>
          <a:endParaRPr lang="en-US"/>
        </a:p>
      </dgm:t>
    </dgm:pt>
    <dgm:pt modelId="{3A752AA3-E3BC-4672-B651-B55A45CCAB1F}">
      <dgm:prSet phldrT="[Text]"/>
      <dgm:spPr/>
      <dgm:t>
        <a:bodyPr/>
        <a:lstStyle/>
        <a:p>
          <a:r>
            <a:rPr lang="en-US" dirty="0"/>
            <a:t>Task 2</a:t>
          </a:r>
        </a:p>
      </dgm:t>
    </dgm:pt>
    <dgm:pt modelId="{C5983856-2767-4DAF-BA42-CB1E09883F52}" type="parTrans" cxnId="{FAE81242-CF21-46F8-9432-A505F9255816}">
      <dgm:prSet/>
      <dgm:spPr/>
      <dgm:t>
        <a:bodyPr/>
        <a:lstStyle/>
        <a:p>
          <a:endParaRPr lang="en-US"/>
        </a:p>
      </dgm:t>
    </dgm:pt>
    <dgm:pt modelId="{670EB4D7-8689-423E-B50E-8565E1D57AC9}" type="sibTrans" cxnId="{FAE81242-CF21-46F8-9432-A505F9255816}">
      <dgm:prSet/>
      <dgm:spPr/>
      <dgm:t>
        <a:bodyPr/>
        <a:lstStyle/>
        <a:p>
          <a:endParaRPr lang="en-US"/>
        </a:p>
      </dgm:t>
    </dgm:pt>
    <dgm:pt modelId="{B2AB27E4-FB41-42CB-A099-8EA4767C5084}">
      <dgm:prSet phldrT="[Text]"/>
      <dgm:spPr/>
      <dgm:t>
        <a:bodyPr/>
        <a:lstStyle/>
        <a:p>
          <a:r>
            <a:rPr lang="en-US" dirty="0"/>
            <a:t>Task 1</a:t>
          </a:r>
        </a:p>
      </dgm:t>
      <dgm:extLst>
        <a:ext uri="{E40237B7-FDA0-4F09-8148-C483321AD2D9}">
          <dgm14:cNvPr xmlns:dgm14="http://schemas.microsoft.com/office/drawing/2010/diagram" id="0" name="" title="Task 1 and task 2 under group D"/>
        </a:ext>
      </dgm:extLst>
    </dgm:pt>
    <dgm:pt modelId="{50705557-B3BD-43E1-9C6D-66B5E16EA32E}" type="parTrans" cxnId="{8A9051C5-9258-4D40-A38B-EB228F858E1A}">
      <dgm:prSet/>
      <dgm:spPr/>
      <dgm:t>
        <a:bodyPr/>
        <a:lstStyle/>
        <a:p>
          <a:endParaRPr lang="en-US"/>
        </a:p>
      </dgm:t>
    </dgm:pt>
    <dgm:pt modelId="{13C97A91-1DD6-4B61-8377-F2F677C430B1}" type="sibTrans" cxnId="{8A9051C5-9258-4D40-A38B-EB228F858E1A}">
      <dgm:prSet/>
      <dgm:spPr/>
      <dgm:t>
        <a:bodyPr/>
        <a:lstStyle/>
        <a:p>
          <a:endParaRPr lang="en-US"/>
        </a:p>
      </dgm:t>
    </dgm:pt>
    <dgm:pt modelId="{A51D2499-6221-4BFD-9E64-5A1D8C60613B}">
      <dgm:prSet phldrT="[Text]"/>
      <dgm:spPr/>
      <dgm:t>
        <a:bodyPr/>
        <a:lstStyle/>
        <a:p>
          <a:r>
            <a:rPr lang="en-US" dirty="0"/>
            <a:t>Task 2</a:t>
          </a:r>
        </a:p>
      </dgm:t>
    </dgm:pt>
    <dgm:pt modelId="{B67B0669-AF8D-463F-8F6A-E1F8A8C687B6}" type="parTrans" cxnId="{188ED4D6-D954-41EE-BBFB-6C8744679C38}">
      <dgm:prSet/>
      <dgm:spPr/>
      <dgm:t>
        <a:bodyPr/>
        <a:lstStyle/>
        <a:p>
          <a:endParaRPr lang="en-US"/>
        </a:p>
      </dgm:t>
    </dgm:pt>
    <dgm:pt modelId="{DC11601F-ED06-4E79-86F1-7B57A2096352}" type="sibTrans" cxnId="{188ED4D6-D954-41EE-BBFB-6C8744679C38}">
      <dgm:prSet/>
      <dgm:spPr/>
      <dgm:t>
        <a:bodyPr/>
        <a:lstStyle/>
        <a:p>
          <a:endParaRPr lang="en-US"/>
        </a:p>
      </dgm:t>
    </dgm:pt>
    <dgm:pt modelId="{4A4689FF-1AD8-47FE-A3D7-AB163334256A}" type="pres">
      <dgm:prSet presAssocID="{3F442EA2-39BA-4C9A-AD59-755D4917D53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7D1BE536-1524-4F1E-8279-2E337A3E001B}" type="pres">
      <dgm:prSet presAssocID="{3F442EA2-39BA-4C9A-AD59-755D4917D532}" presName="children" presStyleCnt="0"/>
      <dgm:spPr/>
    </dgm:pt>
    <dgm:pt modelId="{4668DD4C-C74F-49FF-99B6-291E8D142562}" type="pres">
      <dgm:prSet presAssocID="{3F442EA2-39BA-4C9A-AD59-755D4917D532}" presName="child2group" presStyleCnt="0"/>
      <dgm:spPr/>
    </dgm:pt>
    <dgm:pt modelId="{2B7E178D-D2B9-45A7-971B-5ACDCF619DB8}" type="pres">
      <dgm:prSet presAssocID="{3F442EA2-39BA-4C9A-AD59-755D4917D532}" presName="child2" presStyleLbl="bgAcc1" presStyleIdx="0" presStyleCnt="2"/>
      <dgm:spPr/>
    </dgm:pt>
    <dgm:pt modelId="{C464CBCE-A35B-4EFA-BE1E-2E249D734B67}" type="pres">
      <dgm:prSet presAssocID="{3F442EA2-39BA-4C9A-AD59-755D4917D532}" presName="child2Text" presStyleLbl="bgAcc1" presStyleIdx="0" presStyleCnt="2">
        <dgm:presLayoutVars>
          <dgm:bulletEnabled val="1"/>
        </dgm:presLayoutVars>
      </dgm:prSet>
      <dgm:spPr/>
    </dgm:pt>
    <dgm:pt modelId="{FF76F8AA-C054-4BE6-BCBA-A23AA7D7991D}" type="pres">
      <dgm:prSet presAssocID="{3F442EA2-39BA-4C9A-AD59-755D4917D532}" presName="child3group" presStyleCnt="0"/>
      <dgm:spPr/>
    </dgm:pt>
    <dgm:pt modelId="{7F858A0B-2BB0-410F-A358-03F7132D0C59}" type="pres">
      <dgm:prSet presAssocID="{3F442EA2-39BA-4C9A-AD59-755D4917D532}" presName="child3" presStyleLbl="bgAcc1" presStyleIdx="1" presStyleCnt="2"/>
      <dgm:spPr/>
    </dgm:pt>
    <dgm:pt modelId="{7211D049-B987-4973-88A3-12B719D60AE9}" type="pres">
      <dgm:prSet presAssocID="{3F442EA2-39BA-4C9A-AD59-755D4917D532}" presName="child3Text" presStyleLbl="bgAcc1" presStyleIdx="1" presStyleCnt="2">
        <dgm:presLayoutVars>
          <dgm:bulletEnabled val="1"/>
        </dgm:presLayoutVars>
      </dgm:prSet>
      <dgm:spPr/>
    </dgm:pt>
    <dgm:pt modelId="{82A2F169-6804-4400-8469-E8C27799A984}" type="pres">
      <dgm:prSet presAssocID="{3F442EA2-39BA-4C9A-AD59-755D4917D532}" presName="childPlaceholder" presStyleCnt="0"/>
      <dgm:spPr/>
    </dgm:pt>
    <dgm:pt modelId="{D417759D-00A5-43BD-8D7D-CA7159B2DDC0}" type="pres">
      <dgm:prSet presAssocID="{3F442EA2-39BA-4C9A-AD59-755D4917D532}" presName="circle" presStyleCnt="0"/>
      <dgm:spPr/>
    </dgm:pt>
    <dgm:pt modelId="{D8D2586A-3166-43FC-936A-5541FDB4A7FD}" type="pres">
      <dgm:prSet presAssocID="{3F442EA2-39BA-4C9A-AD59-755D4917D532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9545ED95-F510-4B44-85DB-C0CC48BFB181}" type="pres">
      <dgm:prSet presAssocID="{3F442EA2-39BA-4C9A-AD59-755D4917D532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49BA61B3-9627-4C11-A21B-B127063AFCA8}" type="pres">
      <dgm:prSet presAssocID="{3F442EA2-39BA-4C9A-AD59-755D4917D532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D50D1F1D-B5AC-43F9-9F8B-397D80CFC0BD}" type="pres">
      <dgm:prSet presAssocID="{3F442EA2-39BA-4C9A-AD59-755D4917D532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40FB2119-8D51-4032-87E3-4FAED781E2B8}" type="pres">
      <dgm:prSet presAssocID="{3F442EA2-39BA-4C9A-AD59-755D4917D532}" presName="quadrantPlaceholder" presStyleCnt="0"/>
      <dgm:spPr/>
    </dgm:pt>
    <dgm:pt modelId="{FCA88EAA-36C5-478E-95E4-724920FABFE8}" type="pres">
      <dgm:prSet presAssocID="{3F442EA2-39BA-4C9A-AD59-755D4917D532}" presName="center1" presStyleLbl="fgShp" presStyleIdx="0" presStyleCnt="2"/>
      <dgm:spPr/>
      <dgm:extLst>
        <a:ext uri="{E40237B7-FDA0-4F09-8148-C483321AD2D9}">
          <dgm14:cNvPr xmlns:dgm14="http://schemas.microsoft.com/office/drawing/2010/diagram" id="0" name="" title="Arrow pointing from Group A to Group B"/>
        </a:ext>
      </dgm:extLst>
    </dgm:pt>
    <dgm:pt modelId="{C38EF9AB-AD1F-4BBA-9BD6-D73C6F715F30}" type="pres">
      <dgm:prSet presAssocID="{3F442EA2-39BA-4C9A-AD59-755D4917D532}" presName="center2" presStyleLbl="fgShp" presStyleIdx="1" presStyleCnt="2"/>
      <dgm:spPr/>
      <dgm:extLst>
        <a:ext uri="{E40237B7-FDA0-4F09-8148-C483321AD2D9}">
          <dgm14:cNvPr xmlns:dgm14="http://schemas.microsoft.com/office/drawing/2010/diagram" id="0" name="" title="Arrow pointing from Group C to Group D"/>
        </a:ext>
      </dgm:extLst>
    </dgm:pt>
  </dgm:ptLst>
  <dgm:cxnLst>
    <dgm:cxn modelId="{1339090C-9A95-4C05-841C-FA3AF987601B}" srcId="{3F442EA2-39BA-4C9A-AD59-755D4917D532}" destId="{3929B1E1-4BC4-4C73-ABE8-27CEF96A3652}" srcOrd="0" destOrd="0" parTransId="{F356CC76-9117-4B79-A270-BBBAFD3E9C79}" sibTransId="{19BA0C22-38BB-4E9F-89D5-0FF5FF9F12CE}"/>
    <dgm:cxn modelId="{C208B016-B90D-49C0-A57B-D9A55887091C}" type="presOf" srcId="{3929B1E1-4BC4-4C73-ABE8-27CEF96A3652}" destId="{D8D2586A-3166-43FC-936A-5541FDB4A7FD}" srcOrd="0" destOrd="0" presId="urn:microsoft.com/office/officeart/2005/8/layout/cycle4"/>
    <dgm:cxn modelId="{910B1C1D-E032-40B4-8292-8B754F9D4E5E}" srcId="{3F442EA2-39BA-4C9A-AD59-755D4917D532}" destId="{54825EE2-1B65-4071-9129-E74F2079E880}" srcOrd="1" destOrd="0" parTransId="{988CFF2C-C1C9-47A7-9F87-167A16D22A0A}" sibTransId="{2098E436-BEEF-4426-9B2A-9E151774E6FA}"/>
    <dgm:cxn modelId="{B19DCA2C-241C-480F-A517-65B40475C3B1}" type="presOf" srcId="{54825EE2-1B65-4071-9129-E74F2079E880}" destId="{9545ED95-F510-4B44-85DB-C0CC48BFB181}" srcOrd="0" destOrd="0" presId="urn:microsoft.com/office/officeart/2005/8/layout/cycle4"/>
    <dgm:cxn modelId="{FAE81242-CF21-46F8-9432-A505F9255816}" srcId="{54825EE2-1B65-4071-9129-E74F2079E880}" destId="{3A752AA3-E3BC-4672-B651-B55A45CCAB1F}" srcOrd="0" destOrd="0" parTransId="{C5983856-2767-4DAF-BA42-CB1E09883F52}" sibTransId="{670EB4D7-8689-423E-B50E-8565E1D57AC9}"/>
    <dgm:cxn modelId="{BA6B0651-7636-4AD3-82AC-55498A6C89D0}" type="presOf" srcId="{B2AB27E4-FB41-42CB-A099-8EA4767C5084}" destId="{49BA61B3-9627-4C11-A21B-B127063AFCA8}" srcOrd="0" destOrd="0" presId="urn:microsoft.com/office/officeart/2005/8/layout/cycle4"/>
    <dgm:cxn modelId="{52247A76-69E3-4CF4-A3F9-8397F448BD72}" type="presOf" srcId="{3A752AA3-E3BC-4672-B651-B55A45CCAB1F}" destId="{C464CBCE-A35B-4EFA-BE1E-2E249D734B67}" srcOrd="1" destOrd="0" presId="urn:microsoft.com/office/officeart/2005/8/layout/cycle4"/>
    <dgm:cxn modelId="{23C7698E-76DD-4637-B18E-95B2CDE69FAF}" type="presOf" srcId="{A51D2499-6221-4BFD-9E64-5A1D8C60613B}" destId="{7211D049-B987-4973-88A3-12B719D60AE9}" srcOrd="1" destOrd="0" presId="urn:microsoft.com/office/officeart/2005/8/layout/cycle4"/>
    <dgm:cxn modelId="{F17B73AD-C0CC-495D-A752-A13EF698A40E}" type="presOf" srcId="{3A752AA3-E3BC-4672-B651-B55A45CCAB1F}" destId="{2B7E178D-D2B9-45A7-971B-5ACDCF619DB8}" srcOrd="0" destOrd="0" presId="urn:microsoft.com/office/officeart/2005/8/layout/cycle4"/>
    <dgm:cxn modelId="{8A9051C5-9258-4D40-A38B-EB228F858E1A}" srcId="{3F442EA2-39BA-4C9A-AD59-755D4917D532}" destId="{B2AB27E4-FB41-42CB-A099-8EA4767C5084}" srcOrd="2" destOrd="0" parTransId="{50705557-B3BD-43E1-9C6D-66B5E16EA32E}" sibTransId="{13C97A91-1DD6-4B61-8377-F2F677C430B1}"/>
    <dgm:cxn modelId="{90093FC6-106B-40B8-B2D8-BDC679A6E175}" type="presOf" srcId="{3F442EA2-39BA-4C9A-AD59-755D4917D532}" destId="{4A4689FF-1AD8-47FE-A3D7-AB163334256A}" srcOrd="0" destOrd="0" presId="urn:microsoft.com/office/officeart/2005/8/layout/cycle4"/>
    <dgm:cxn modelId="{AAEC49D0-F3DD-4F5D-8DD1-805885C7D30A}" type="presOf" srcId="{A51D2499-6221-4BFD-9E64-5A1D8C60613B}" destId="{7F858A0B-2BB0-410F-A358-03F7132D0C59}" srcOrd="0" destOrd="0" presId="urn:microsoft.com/office/officeart/2005/8/layout/cycle4"/>
    <dgm:cxn modelId="{188ED4D6-D954-41EE-BBFB-6C8744679C38}" srcId="{B2AB27E4-FB41-42CB-A099-8EA4767C5084}" destId="{A51D2499-6221-4BFD-9E64-5A1D8C60613B}" srcOrd="0" destOrd="0" parTransId="{B67B0669-AF8D-463F-8F6A-E1F8A8C687B6}" sibTransId="{DC11601F-ED06-4E79-86F1-7B57A2096352}"/>
    <dgm:cxn modelId="{8CA4CBC5-30D7-40F4-93E2-B729D6727269}" type="presParOf" srcId="{4A4689FF-1AD8-47FE-A3D7-AB163334256A}" destId="{7D1BE536-1524-4F1E-8279-2E337A3E001B}" srcOrd="0" destOrd="0" presId="urn:microsoft.com/office/officeart/2005/8/layout/cycle4"/>
    <dgm:cxn modelId="{E2E29EF5-A015-47A7-A410-A7BB16A93153}" type="presParOf" srcId="{7D1BE536-1524-4F1E-8279-2E337A3E001B}" destId="{4668DD4C-C74F-49FF-99B6-291E8D142562}" srcOrd="0" destOrd="0" presId="urn:microsoft.com/office/officeart/2005/8/layout/cycle4"/>
    <dgm:cxn modelId="{B381ED5B-411F-4251-8EB9-A67C0F1D1037}" type="presParOf" srcId="{4668DD4C-C74F-49FF-99B6-291E8D142562}" destId="{2B7E178D-D2B9-45A7-971B-5ACDCF619DB8}" srcOrd="0" destOrd="0" presId="urn:microsoft.com/office/officeart/2005/8/layout/cycle4"/>
    <dgm:cxn modelId="{4335CA2F-444D-4886-94BC-F5E5A2E8E02E}" type="presParOf" srcId="{4668DD4C-C74F-49FF-99B6-291E8D142562}" destId="{C464CBCE-A35B-4EFA-BE1E-2E249D734B67}" srcOrd="1" destOrd="0" presId="urn:microsoft.com/office/officeart/2005/8/layout/cycle4"/>
    <dgm:cxn modelId="{9BC83F88-F948-4DB9-8243-802BB105C4E9}" type="presParOf" srcId="{7D1BE536-1524-4F1E-8279-2E337A3E001B}" destId="{FF76F8AA-C054-4BE6-BCBA-A23AA7D7991D}" srcOrd="1" destOrd="0" presId="urn:microsoft.com/office/officeart/2005/8/layout/cycle4"/>
    <dgm:cxn modelId="{578E3240-8E2A-4099-A068-DF19697C39B9}" type="presParOf" srcId="{FF76F8AA-C054-4BE6-BCBA-A23AA7D7991D}" destId="{7F858A0B-2BB0-410F-A358-03F7132D0C59}" srcOrd="0" destOrd="0" presId="urn:microsoft.com/office/officeart/2005/8/layout/cycle4"/>
    <dgm:cxn modelId="{4AAA0BB6-083D-4906-95EF-6C96BD288204}" type="presParOf" srcId="{FF76F8AA-C054-4BE6-BCBA-A23AA7D7991D}" destId="{7211D049-B987-4973-88A3-12B719D60AE9}" srcOrd="1" destOrd="0" presId="urn:microsoft.com/office/officeart/2005/8/layout/cycle4"/>
    <dgm:cxn modelId="{B03E88F9-E9AF-4CB5-A903-4B863247CF7B}" type="presParOf" srcId="{7D1BE536-1524-4F1E-8279-2E337A3E001B}" destId="{82A2F169-6804-4400-8469-E8C27799A984}" srcOrd="2" destOrd="0" presId="urn:microsoft.com/office/officeart/2005/8/layout/cycle4"/>
    <dgm:cxn modelId="{4EAB819F-D344-4836-AD75-92349F99F884}" type="presParOf" srcId="{4A4689FF-1AD8-47FE-A3D7-AB163334256A}" destId="{D417759D-00A5-43BD-8D7D-CA7159B2DDC0}" srcOrd="1" destOrd="0" presId="urn:microsoft.com/office/officeart/2005/8/layout/cycle4"/>
    <dgm:cxn modelId="{ECD2A63E-3BA5-434B-BA23-A6C41332A961}" type="presParOf" srcId="{D417759D-00A5-43BD-8D7D-CA7159B2DDC0}" destId="{D8D2586A-3166-43FC-936A-5541FDB4A7FD}" srcOrd="0" destOrd="0" presId="urn:microsoft.com/office/officeart/2005/8/layout/cycle4"/>
    <dgm:cxn modelId="{EC205D7E-C58A-43E2-B958-0AFAC24F9FAA}" type="presParOf" srcId="{D417759D-00A5-43BD-8D7D-CA7159B2DDC0}" destId="{9545ED95-F510-4B44-85DB-C0CC48BFB181}" srcOrd="1" destOrd="0" presId="urn:microsoft.com/office/officeart/2005/8/layout/cycle4"/>
    <dgm:cxn modelId="{21AA5FB0-EA45-4FB3-9C18-3E6288E407A9}" type="presParOf" srcId="{D417759D-00A5-43BD-8D7D-CA7159B2DDC0}" destId="{49BA61B3-9627-4C11-A21B-B127063AFCA8}" srcOrd="2" destOrd="0" presId="urn:microsoft.com/office/officeart/2005/8/layout/cycle4"/>
    <dgm:cxn modelId="{BA517ACF-1FC1-40A2-897A-DA620275AF28}" type="presParOf" srcId="{D417759D-00A5-43BD-8D7D-CA7159B2DDC0}" destId="{D50D1F1D-B5AC-43F9-9F8B-397D80CFC0BD}" srcOrd="3" destOrd="0" presId="urn:microsoft.com/office/officeart/2005/8/layout/cycle4"/>
    <dgm:cxn modelId="{FCFF7BF8-0660-4B11-96C9-D5E9F67A7556}" type="presParOf" srcId="{D417759D-00A5-43BD-8D7D-CA7159B2DDC0}" destId="{40FB2119-8D51-4032-87E3-4FAED781E2B8}" srcOrd="4" destOrd="0" presId="urn:microsoft.com/office/officeart/2005/8/layout/cycle4"/>
    <dgm:cxn modelId="{788D4BF8-9C51-4EAC-908F-D2E71BFEFD75}" type="presParOf" srcId="{4A4689FF-1AD8-47FE-A3D7-AB163334256A}" destId="{FCA88EAA-36C5-478E-95E4-724920FABFE8}" srcOrd="2" destOrd="0" presId="urn:microsoft.com/office/officeart/2005/8/layout/cycle4"/>
    <dgm:cxn modelId="{E603A3F1-1B87-485D-828B-D759BCCCB28D}" type="presParOf" srcId="{4A4689FF-1AD8-47FE-A3D7-AB163334256A}" destId="{C38EF9AB-AD1F-4BBA-9BD6-D73C6F715F30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858A0B-2BB0-410F-A358-03F7132D0C59}">
      <dsp:nvSpPr>
        <dsp:cNvPr id="0" name=""/>
        <dsp:cNvSpPr/>
      </dsp:nvSpPr>
      <dsp:spPr>
        <a:xfrm>
          <a:off x="28345" y="261034"/>
          <a:ext cx="17373" cy="112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39038"/>
              <a:satOff val="-26876"/>
              <a:lumOff val="-68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00" kern="1200" dirty="0"/>
            <a:t>Task 2</a:t>
          </a:r>
        </a:p>
      </dsp:txBody>
      <dsp:txXfrm>
        <a:off x="33804" y="264094"/>
        <a:ext cx="11667" cy="7946"/>
      </dsp:txXfrm>
    </dsp:sp>
    <dsp:sp modelId="{2B7E178D-D2B9-45A7-971B-5ACDCF619DB8}">
      <dsp:nvSpPr>
        <dsp:cNvPr id="0" name=""/>
        <dsp:cNvSpPr/>
      </dsp:nvSpPr>
      <dsp:spPr>
        <a:xfrm>
          <a:off x="28345" y="237119"/>
          <a:ext cx="17373" cy="112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00" kern="1200" dirty="0"/>
            <a:t>Task 2</a:t>
          </a:r>
        </a:p>
      </dsp:txBody>
      <dsp:txXfrm>
        <a:off x="33804" y="237366"/>
        <a:ext cx="11667" cy="7946"/>
      </dsp:txXfrm>
    </dsp:sp>
    <dsp:sp modelId="{D8D2586A-3166-43FC-936A-5541FDB4A7FD}">
      <dsp:nvSpPr>
        <dsp:cNvPr id="0" name=""/>
        <dsp:cNvSpPr/>
      </dsp:nvSpPr>
      <dsp:spPr>
        <a:xfrm>
          <a:off x="7279" y="239124"/>
          <a:ext cx="15227" cy="15227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Group B</a:t>
          </a:r>
        </a:p>
      </dsp:txBody>
      <dsp:txXfrm>
        <a:off x="11739" y="243584"/>
        <a:ext cx="10767" cy="10767"/>
      </dsp:txXfrm>
    </dsp:sp>
    <dsp:sp modelId="{9545ED95-F510-4B44-85DB-C0CC48BFB181}">
      <dsp:nvSpPr>
        <dsp:cNvPr id="0" name=""/>
        <dsp:cNvSpPr/>
      </dsp:nvSpPr>
      <dsp:spPr>
        <a:xfrm rot="5400000">
          <a:off x="23211" y="239124"/>
          <a:ext cx="15227" cy="15227"/>
        </a:xfrm>
        <a:prstGeom prst="pieWedge">
          <a:avLst/>
        </a:prstGeom>
        <a:solidFill>
          <a:schemeClr val="accent2">
            <a:hueOff val="13013"/>
            <a:satOff val="-8959"/>
            <a:lumOff val="-22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Task 1</a:t>
          </a:r>
        </a:p>
      </dsp:txBody>
      <dsp:txXfrm rot="-5400000">
        <a:off x="23211" y="243584"/>
        <a:ext cx="10767" cy="10767"/>
      </dsp:txXfrm>
    </dsp:sp>
    <dsp:sp modelId="{49BA61B3-9627-4C11-A21B-B127063AFCA8}">
      <dsp:nvSpPr>
        <dsp:cNvPr id="0" name=""/>
        <dsp:cNvSpPr/>
      </dsp:nvSpPr>
      <dsp:spPr>
        <a:xfrm rot="10800000">
          <a:off x="23211" y="255055"/>
          <a:ext cx="15227" cy="15227"/>
        </a:xfrm>
        <a:prstGeom prst="pieWedge">
          <a:avLst/>
        </a:prstGeom>
        <a:solidFill>
          <a:schemeClr val="accent2">
            <a:hueOff val="26025"/>
            <a:satOff val="-17917"/>
            <a:lumOff val="-45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Task 1</a:t>
          </a:r>
        </a:p>
      </dsp:txBody>
      <dsp:txXfrm rot="10800000">
        <a:off x="23211" y="255055"/>
        <a:ext cx="10767" cy="10767"/>
      </dsp:txXfrm>
    </dsp:sp>
    <dsp:sp modelId="{D50D1F1D-B5AC-43F9-9F8B-397D80CFC0BD}">
      <dsp:nvSpPr>
        <dsp:cNvPr id="0" name=""/>
        <dsp:cNvSpPr/>
      </dsp:nvSpPr>
      <dsp:spPr>
        <a:xfrm rot="16200000">
          <a:off x="7279" y="255055"/>
          <a:ext cx="15227" cy="15227"/>
        </a:xfrm>
        <a:prstGeom prst="pieWedge">
          <a:avLst/>
        </a:prstGeom>
        <a:solidFill>
          <a:schemeClr val="accent2">
            <a:hueOff val="39038"/>
            <a:satOff val="-26876"/>
            <a:lumOff val="-68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A88EAA-36C5-478E-95E4-724920FABFE8}">
      <dsp:nvSpPr>
        <dsp:cNvPr id="0" name=""/>
        <dsp:cNvSpPr/>
      </dsp:nvSpPr>
      <dsp:spPr>
        <a:xfrm>
          <a:off x="20230" y="251538"/>
          <a:ext cx="5257" cy="4571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EF9AB-AD1F-4BBA-9BD6-D73C6F715F30}">
      <dsp:nvSpPr>
        <dsp:cNvPr id="0" name=""/>
        <dsp:cNvSpPr/>
      </dsp:nvSpPr>
      <dsp:spPr>
        <a:xfrm rot="10800000">
          <a:off x="20230" y="253297"/>
          <a:ext cx="5257" cy="4571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D91178-905E-4181-A080-73FBE2A7F10F}" type="datetimeFigureOut">
              <a:rPr lang="en-US" smtClean="0"/>
              <a:t>9/16/19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DC0C31-3BFD-43A2-B8EE-356E8F332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55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49B93-516E-447E-9C4C-C287614C6398}" type="datetimeFigureOut">
              <a:rPr lang="en-US" smtClean="0"/>
              <a:t>9/16/19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908AF-65BE-457F-9D87-289A548E6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20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908AF-65BE-457F-9D87-289A548E61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18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908AF-65BE-457F-9D87-289A548E61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92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908AF-65BE-457F-9D87-289A548E61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69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41400"/>
            <a:ext cx="12192000" cy="4216400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buNone/>
            </a:pPr>
            <a:endParaRPr lang="en-US" sz="4400" b="0" cap="none" spc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schemeClr val="tx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  <a:noFill/>
        </p:spPr>
        <p:txBody>
          <a:bodyPr anchor="b"/>
          <a:lstStyle>
            <a:lvl1pPr algn="ctr">
              <a:defRPr sz="6000" b="0" cap="none" spc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noFill/>
        </p:spPr>
        <p:txBody>
          <a:bodyPr/>
          <a:lstStyle>
            <a:lvl1pPr marL="0" indent="0" algn="ctr">
              <a:buNone/>
              <a:defRPr sz="2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7B1E0-F476-4322-AA53-0018286DBC2F}" type="datetime1">
              <a:rPr lang="en-US" smtClean="0"/>
              <a:t>9/16/19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1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E9944-B6E8-44FA-B3BC-28C8F3B97A63}" type="datetime1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35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BA2A-22AB-40C3-A6FE-08AE8F5EAD50}" type="datetime1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99E97-DADD-4C08-B07A-21ABC2EC9C0C}" type="datetime1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1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622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26430-5DC0-47CA-BF30-F2CEF34F1CCC}" type="datetime1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2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2E9D0-9F88-4809-9326-E87DB6BC4685}" type="datetime1">
              <a:rPr lang="en-US" smtClean="0"/>
              <a:t>9/16/19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1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74638"/>
            <a:ext cx="10515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489075"/>
            <a:ext cx="5156200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0" y="2193925"/>
            <a:ext cx="5156200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663" y="1489075"/>
            <a:ext cx="5157787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663" y="2193925"/>
            <a:ext cx="5157787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D937-36D5-440B-91A0-6786F6EDBFCD}" type="datetime1">
              <a:rPr lang="en-US" smtClean="0"/>
              <a:t>9/16/19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5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020A-2292-4331-AC54-713AADF8BC0C}" type="datetime1">
              <a:rPr lang="en-US" smtClean="0"/>
              <a:t>9/16/19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06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9A559-F34C-48D0-A2A2-37B0B078BBAB}" type="datetime1">
              <a:rPr lang="en-US" smtClean="0"/>
              <a:t>9/16/19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6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B5B2-44EC-4F73-968D-750C1952CA62}" type="datetime1">
              <a:rPr lang="en-US" smtClean="0"/>
              <a:t>9/16/19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3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D9984-D554-4F72-BAB6-CB2CCA8D58F4}" type="datetime1">
              <a:rPr lang="en-US" smtClean="0"/>
              <a:t>9/16/19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6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ABCC73E2-E386-4A38-B838-238D9BA645F8}" type="datetime1">
              <a:rPr lang="en-US" smtClean="0"/>
              <a:pPr/>
              <a:t>9/16/19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D068D91-5085-43EA-8734-9AB23AC095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5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b="0" kern="1200" cap="none" spc="0">
          <a:ln w="0"/>
          <a:solidFill>
            <a:schemeClr val="tx2">
              <a:lumMod val="50000"/>
            </a:schemeClr>
          </a:solidFill>
          <a:effectLst>
            <a:outerShdw blurRad="38100" dist="19050" dir="2700000" algn="tl" rotWithShape="0">
              <a:schemeClr val="tx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dgoldsby@tamu.edu" TargetMode="External"/><Relationship Id="rId2" Type="http://schemas.openxmlformats.org/officeDocument/2006/relationships/hyperlink" Target="mailto:aliforan@tamu.ed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2691" y="1541122"/>
            <a:ext cx="9866616" cy="164129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Rockwell" panose="02060603020205020403" pitchFamily="18" charset="77"/>
              </a:rPr>
              <a:t>The Key to Teaching Statistics through Music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622068" y="3276457"/>
            <a:ext cx="2947858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Ali Foran, Ph.D.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panose="02020404030301010803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Dianne S. Goldsby, Ph.D.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panose="02020404030301010803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Texas A&amp;M University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panose="02020404030301010803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September 22-23 2019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>
                <a:latin typeface="Garamond" panose="02020404030301010803" pitchFamily="18" charset="0"/>
                <a:cs typeface="Arial" panose="020B0604020202020204" pitchFamily="34" charset="0"/>
              </a:rPr>
              <a:t>Voices Conference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16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6305"/>
            <a:ext cx="10515600" cy="669081"/>
          </a:xfrm>
          <a:solidFill>
            <a:srgbClr val="E7DFEA">
              <a:alpha val="80000"/>
            </a:srgbClr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latin typeface="Rockwell" panose="02060603020205020403" pitchFamily="18" charset="77"/>
              </a:rPr>
              <a:t>Thunder Lyrics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15992" y="1104180"/>
            <a:ext cx="10802908" cy="5449020"/>
          </a:xfrm>
          <a:solidFill>
            <a:srgbClr val="E7DFEA">
              <a:alpha val="90980"/>
            </a:srgbClr>
          </a:solidFill>
        </p:spPr>
        <p:txBody>
          <a:bodyPr numCol="4" spcCol="18288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>
                <a:latin typeface="Garamond" panose="02020404030301010803" pitchFamily="18" charset="0"/>
              </a:rPr>
              <a:t>Just a young gun with a quick fuse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I was uptight, wanna let loose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I was dreaming of bigger things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And wanna leave my own life behind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Not a yes sir, not a follower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Fit the box, fit the mold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Have a seat in the foyer, take a number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I was lightning before the thunder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>
                <a:latin typeface="Garamond" panose="02020404030301010803" pitchFamily="18" charset="0"/>
              </a:rPr>
              <a:t>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>
                <a:latin typeface="Garamond" panose="02020404030301010803" pitchFamily="18" charset="0"/>
              </a:rPr>
              <a:t>Thunder, thunder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 err="1">
                <a:latin typeface="Garamond" panose="02020404030301010803" pitchFamily="18" charset="0"/>
              </a:rPr>
              <a:t>Thunder</a:t>
            </a:r>
            <a:r>
              <a:rPr lang="en-US" sz="1500" dirty="0">
                <a:latin typeface="Garamond" panose="02020404030301010803" pitchFamily="18" charset="0"/>
              </a:rPr>
              <a:t>, </a:t>
            </a:r>
            <a:r>
              <a:rPr lang="en-US" sz="1500" dirty="0" err="1">
                <a:latin typeface="Garamond" panose="02020404030301010803" pitchFamily="18" charset="0"/>
              </a:rPr>
              <a:t>thun</a:t>
            </a:r>
            <a:r>
              <a:rPr lang="en-US" sz="1500" dirty="0">
                <a:latin typeface="Garamond" panose="02020404030301010803" pitchFamily="18" charset="0"/>
              </a:rPr>
              <a:t>', thunder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Thun-</a:t>
            </a:r>
            <a:r>
              <a:rPr lang="en-US" sz="1500" dirty="0" err="1">
                <a:latin typeface="Garamond" panose="02020404030301010803" pitchFamily="18" charset="0"/>
              </a:rPr>
              <a:t>thun</a:t>
            </a:r>
            <a:r>
              <a:rPr lang="en-US" sz="1500" dirty="0">
                <a:latin typeface="Garamond" panose="02020404030301010803" pitchFamily="18" charset="0"/>
              </a:rPr>
              <a:t>-thunder, thunder, thunder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 err="1">
                <a:latin typeface="Garamond" panose="02020404030301010803" pitchFamily="18" charset="0"/>
              </a:rPr>
              <a:t>Thunder</a:t>
            </a:r>
            <a:r>
              <a:rPr lang="en-US" sz="1500" dirty="0">
                <a:latin typeface="Garamond" panose="02020404030301010803" pitchFamily="18" charset="0"/>
              </a:rPr>
              <a:t>, </a:t>
            </a:r>
            <a:r>
              <a:rPr lang="en-US" sz="1500" dirty="0" err="1">
                <a:latin typeface="Garamond" panose="02020404030301010803" pitchFamily="18" charset="0"/>
              </a:rPr>
              <a:t>thun</a:t>
            </a:r>
            <a:r>
              <a:rPr lang="en-US" sz="1500" dirty="0">
                <a:latin typeface="Garamond" panose="02020404030301010803" pitchFamily="18" charset="0"/>
              </a:rPr>
              <a:t>', thunder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Thun-</a:t>
            </a:r>
            <a:r>
              <a:rPr lang="en-US" sz="1500" dirty="0" err="1">
                <a:latin typeface="Garamond" panose="02020404030301010803" pitchFamily="18" charset="0"/>
              </a:rPr>
              <a:t>thun</a:t>
            </a:r>
            <a:r>
              <a:rPr lang="en-US" sz="1500" dirty="0">
                <a:latin typeface="Garamond" panose="02020404030301010803" pitchFamily="18" charset="0"/>
              </a:rPr>
              <a:t>-thunder, thunder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5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>
                <a:latin typeface="Garamond" panose="02020404030301010803" pitchFamily="18" charset="0"/>
              </a:rPr>
              <a:t>Thunder, feel the thunder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Lightning and the thunder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Thunder, feel the thunder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Lightning and the thunder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Thunder, thunder, thunder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>
                <a:latin typeface="Garamond" panose="02020404030301010803" pitchFamily="18" charset="0"/>
              </a:rPr>
              <a:t>Kids were laughing in my classes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While I was scheming for the masses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Who do you think you are?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Dreaming 'bout being a big star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They say you're basic, they say you're easy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You're always riding in the back seat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Now I'm smiling from the stage while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You were from the stage while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You were clapping in the nose bleeds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5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>
                <a:latin typeface="Garamond" panose="02020404030301010803" pitchFamily="18" charset="0"/>
              </a:rPr>
              <a:t>Thunder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Thunder, </a:t>
            </a:r>
            <a:r>
              <a:rPr lang="en-US" sz="1500" dirty="0" err="1">
                <a:latin typeface="Garamond" panose="02020404030301010803" pitchFamily="18" charset="0"/>
              </a:rPr>
              <a:t>thun</a:t>
            </a:r>
            <a:r>
              <a:rPr lang="en-US" sz="1500" dirty="0">
                <a:latin typeface="Garamond" panose="02020404030301010803" pitchFamily="18" charset="0"/>
              </a:rPr>
              <a:t>', thunder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Thun-</a:t>
            </a:r>
            <a:r>
              <a:rPr lang="en-US" sz="1500" dirty="0" err="1">
                <a:latin typeface="Garamond" panose="02020404030301010803" pitchFamily="18" charset="0"/>
              </a:rPr>
              <a:t>thun</a:t>
            </a:r>
            <a:r>
              <a:rPr lang="en-US" sz="1500" dirty="0">
                <a:latin typeface="Garamond" panose="02020404030301010803" pitchFamily="18" charset="0"/>
              </a:rPr>
              <a:t>-thunder, thunder, thunder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Thunder, </a:t>
            </a:r>
            <a:r>
              <a:rPr lang="en-US" sz="1500" dirty="0" err="1">
                <a:latin typeface="Garamond" panose="02020404030301010803" pitchFamily="18" charset="0"/>
              </a:rPr>
              <a:t>thun</a:t>
            </a:r>
            <a:r>
              <a:rPr lang="en-US" sz="1500" dirty="0">
                <a:latin typeface="Garamond" panose="02020404030301010803" pitchFamily="18" charset="0"/>
              </a:rPr>
              <a:t>', thunder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Thun-</a:t>
            </a:r>
            <a:r>
              <a:rPr lang="en-US" sz="1500" dirty="0" err="1">
                <a:latin typeface="Garamond" panose="02020404030301010803" pitchFamily="18" charset="0"/>
              </a:rPr>
              <a:t>thun</a:t>
            </a:r>
            <a:r>
              <a:rPr lang="en-US" sz="1500" dirty="0">
                <a:latin typeface="Garamond" panose="02020404030301010803" pitchFamily="18" charset="0"/>
              </a:rPr>
              <a:t>-thunder, thunder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>
                <a:latin typeface="Garamond" panose="02020404030301010803" pitchFamily="18" charset="0"/>
              </a:rPr>
              <a:t>Thunder, feel the thunder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Lightning and the thunder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Thunder, feel the thunder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Lightning and the thunder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Thunder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5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>
                <a:latin typeface="Garamond" panose="02020404030301010803" pitchFamily="18" charset="0"/>
              </a:rPr>
              <a:t>Thunder, feel the thunder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Lightning and the thunder, thunder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>
                <a:latin typeface="Garamond" panose="02020404030301010803" pitchFamily="18" charset="0"/>
              </a:rPr>
              <a:t>Thunder, feel the thunder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Lightning and the thunder, thunder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Thunder, feel the thunder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Lightning and the thunder, thunder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Thunder, feel the thunder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Lightning and the thunder, thunder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Thunder, feel the thunder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Lightning and the thunder, thunder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5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5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5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5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>
                <a:latin typeface="Garamond" panose="02020404030301010803" pitchFamily="18" charset="0"/>
              </a:rPr>
              <a:t>Thunder, thunder, thunder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Thun-</a:t>
            </a:r>
            <a:r>
              <a:rPr lang="en-US" sz="1500" dirty="0" err="1">
                <a:latin typeface="Garamond" panose="02020404030301010803" pitchFamily="18" charset="0"/>
              </a:rPr>
              <a:t>thun</a:t>
            </a:r>
            <a:r>
              <a:rPr lang="en-US" sz="1500" dirty="0">
                <a:latin typeface="Garamond" panose="02020404030301010803" pitchFamily="18" charset="0"/>
              </a:rPr>
              <a:t>-thunder, thunder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Thunder, thunder, thunder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Thun-</a:t>
            </a:r>
            <a:r>
              <a:rPr lang="en-US" sz="1500" dirty="0" err="1">
                <a:latin typeface="Garamond" panose="02020404030301010803" pitchFamily="18" charset="0"/>
              </a:rPr>
              <a:t>thun</a:t>
            </a:r>
            <a:r>
              <a:rPr lang="en-US" sz="1500" dirty="0">
                <a:latin typeface="Garamond" panose="02020404030301010803" pitchFamily="18" charset="0"/>
              </a:rPr>
              <a:t>-thunder, thunder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Thunder, thunder, thunder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Thun-</a:t>
            </a:r>
            <a:r>
              <a:rPr lang="en-US" sz="1500" dirty="0" err="1">
                <a:latin typeface="Garamond" panose="02020404030301010803" pitchFamily="18" charset="0"/>
              </a:rPr>
              <a:t>thun</a:t>
            </a:r>
            <a:r>
              <a:rPr lang="en-US" sz="1500" dirty="0">
                <a:latin typeface="Garamond" panose="02020404030301010803" pitchFamily="18" charset="0"/>
              </a:rPr>
              <a:t>-thunder, thunder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Thunder, thunder, thunder</a:t>
            </a:r>
            <a:br>
              <a:rPr lang="en-US" sz="1500" dirty="0">
                <a:latin typeface="Garamond" panose="02020404030301010803" pitchFamily="18" charset="0"/>
              </a:rPr>
            </a:br>
            <a:r>
              <a:rPr lang="en-US" sz="1500" dirty="0">
                <a:latin typeface="Garamond" panose="02020404030301010803" pitchFamily="18" charset="0"/>
              </a:rPr>
              <a:t>Thun-</a:t>
            </a:r>
            <a:r>
              <a:rPr lang="en-US" sz="1500" dirty="0" err="1">
                <a:latin typeface="Garamond" panose="02020404030301010803" pitchFamily="18" charset="0"/>
              </a:rPr>
              <a:t>thun</a:t>
            </a:r>
            <a:r>
              <a:rPr lang="en-US" sz="1500" dirty="0">
                <a:latin typeface="Garamond" panose="02020404030301010803" pitchFamily="18" charset="0"/>
              </a:rPr>
              <a:t>-thunder, thunder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Garamond" panose="02020404030301010803" pitchFamily="18" charset="0"/>
              </a:rPr>
              <a:t>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latin typeface="Garamond" panose="02020404030301010803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A63C93-7128-D94B-994A-4C2C7CC2CC17}"/>
              </a:ext>
            </a:extLst>
          </p:cNvPr>
          <p:cNvSpPr/>
          <p:nvPr/>
        </p:nvSpPr>
        <p:spPr>
          <a:xfrm>
            <a:off x="8813800" y="5700278"/>
            <a:ext cx="2705100" cy="675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800" dirty="0">
                <a:latin typeface="Garamond" panose="02020404030301010803" pitchFamily="18" charset="0"/>
              </a:rPr>
              <a:t>Songwriters: Alexander Junior Grant / Benjamin Arthur McKee / Daniel Coulter Reynolds / Daniel James </a:t>
            </a:r>
            <a:r>
              <a:rPr lang="en-US" sz="800" dirty="0" err="1">
                <a:latin typeface="Garamond" panose="02020404030301010803" pitchFamily="18" charset="0"/>
              </a:rPr>
              <a:t>Platzman</a:t>
            </a:r>
            <a:r>
              <a:rPr lang="en-US" sz="800" dirty="0">
                <a:latin typeface="Garamond" panose="02020404030301010803" pitchFamily="18" charset="0"/>
              </a:rPr>
              <a:t> / Daniel Wayne Sermon / Jayson M. </a:t>
            </a:r>
            <a:r>
              <a:rPr lang="en-US" sz="800" dirty="0" err="1">
                <a:latin typeface="Garamond" panose="02020404030301010803" pitchFamily="18" charset="0"/>
              </a:rPr>
              <a:t>DeZuzio</a:t>
            </a:r>
            <a:r>
              <a:rPr lang="en-US" sz="800" dirty="0">
                <a:latin typeface="Garamond" panose="02020404030301010803" pitchFamily="18" charset="0"/>
              </a:rPr>
              <a:t> Thunder lyrics © Universal Music Publishing Group</a:t>
            </a:r>
          </a:p>
        </p:txBody>
      </p:sp>
    </p:spTree>
    <p:extLst>
      <p:ext uri="{BB962C8B-B14F-4D97-AF65-F5344CB8AC3E}">
        <p14:creationId xmlns:p14="http://schemas.microsoft.com/office/powerpoint/2010/main" val="365540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522" y="238538"/>
            <a:ext cx="10594675" cy="68148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Rockwell" panose="02060603020205020403" pitchFamily="18" charset="77"/>
              </a:rPr>
              <a:t>Happy by Pharrell Williams</a:t>
            </a:r>
            <a:endParaRPr lang="en-US" b="1" dirty="0">
              <a:solidFill>
                <a:schemeClr val="tx1"/>
              </a:solidFill>
              <a:latin typeface="Rockwell" panose="02060603020205020403" pitchFamily="18" charset="77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49615" y="1028287"/>
            <a:ext cx="10714487" cy="5499513"/>
          </a:xfrm>
          <a:solidFill>
            <a:srgbClr val="EBDCD5">
              <a:alpha val="89804"/>
            </a:srgbClr>
          </a:solidFill>
        </p:spPr>
        <p:txBody>
          <a:bodyPr numCol="4" spcCol="18288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latin typeface="Garamond" panose="02020404030301010803" pitchFamily="18" charset="0"/>
              </a:rPr>
              <a:t>It might seem crazy what I'm 'bout to say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Sunshine she's here, you can take a break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I'm a hot air balloon that could go to space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With the air, like I don't care baby by the way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latin typeface="Garamond" panose="02020404030301010803" pitchFamily="18" charset="0"/>
              </a:rPr>
              <a:t>Huh, because I'm happy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Clap along if you feel like a room without a roof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Because I'm happy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Clap along if you feel like happiness is the truth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Because I'm happy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Clap along if you know what happiness is to you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Because I'm happy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Clap along if you feel like that's what you wanna do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latin typeface="Garamond" panose="02020404030301010803" pitchFamily="18" charset="0"/>
              </a:rPr>
              <a:t>Here come bad news, talking this and that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(Yeah) Well, give me all you got, and don't hold it back 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(Yeah) Well, I should probably warn you I'll be just fine 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(Yeah) No offense to you, don't waste your time</a:t>
            </a:r>
            <a:br>
              <a:rPr lang="en-US" sz="1200" dirty="0">
                <a:latin typeface="Garamond" panose="02020404030301010803" pitchFamily="18" charset="0"/>
              </a:rPr>
            </a:br>
            <a:endParaRPr lang="en-US" sz="12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latin typeface="Garamond" panose="02020404030301010803" pitchFamily="18" charset="0"/>
              </a:rPr>
              <a:t>Here's why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latin typeface="Garamond" panose="02020404030301010803" pitchFamily="18" charset="0"/>
              </a:rPr>
              <a:t>Because I'm happy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Clap along if you feel like a room without a roof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Because I'm happy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Clap along if you feel like happiness is the truth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Because I'm happy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Clap along if you know what happiness is to you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Because I'm happy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Clap along if you feel like that's what you wanna do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latin typeface="Garamond" panose="02020404030301010803" pitchFamily="18" charset="0"/>
              </a:rPr>
              <a:t>Hey, come on, uh</a:t>
            </a:r>
            <a:br>
              <a:rPr lang="en-US" sz="1200" dirty="0">
                <a:latin typeface="Garamond" panose="02020404030301010803" pitchFamily="18" charset="0"/>
              </a:rPr>
            </a:br>
            <a:endParaRPr lang="en-US" sz="12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latin typeface="Garamond" panose="02020404030301010803" pitchFamily="18" charset="0"/>
              </a:rPr>
              <a:t>Bring me down, can't </a:t>
            </a:r>
            <a:r>
              <a:rPr lang="en-US" sz="1200" dirty="0" err="1">
                <a:latin typeface="Garamond" panose="02020404030301010803" pitchFamily="18" charset="0"/>
              </a:rPr>
              <a:t>nuthin</a:t>
            </a:r>
            <a:r>
              <a:rPr lang="en-US" sz="1200" dirty="0">
                <a:latin typeface="Garamond" panose="02020404030301010803" pitchFamily="18" charset="0"/>
              </a:rPr>
              <a:t>' (happy)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Bring me down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My level is too high to bring me down (happy)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Can't </a:t>
            </a:r>
            <a:r>
              <a:rPr lang="en-US" sz="1200" dirty="0" err="1">
                <a:latin typeface="Garamond" panose="02020404030301010803" pitchFamily="18" charset="0"/>
              </a:rPr>
              <a:t>nuthin</a:t>
            </a:r>
            <a:r>
              <a:rPr lang="en-US" sz="1200" dirty="0">
                <a:latin typeface="Garamond" panose="02020404030301010803" pitchFamily="18" charset="0"/>
              </a:rPr>
              <a:t>', bring me down (happy)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I said, let me tell you now, unh (happy)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Bring me down, can't </a:t>
            </a:r>
            <a:r>
              <a:rPr lang="en-US" sz="1200" dirty="0" err="1">
                <a:latin typeface="Garamond" panose="02020404030301010803" pitchFamily="18" charset="0"/>
              </a:rPr>
              <a:t>nuthin</a:t>
            </a:r>
            <a:r>
              <a:rPr lang="en-US" sz="1200" dirty="0">
                <a:latin typeface="Garamond" panose="02020404030301010803" pitchFamily="18" charset="0"/>
              </a:rPr>
              <a:t>', bring me down (happy, happy, happy)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My level is too high to bring me down (happy, happy, happy)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Can't </a:t>
            </a:r>
            <a:r>
              <a:rPr lang="en-US" sz="1200" dirty="0" err="1">
                <a:latin typeface="Garamond" panose="02020404030301010803" pitchFamily="18" charset="0"/>
              </a:rPr>
              <a:t>nuthin</a:t>
            </a:r>
            <a:r>
              <a:rPr lang="en-US" sz="1200" dirty="0">
                <a:latin typeface="Garamond" panose="02020404030301010803" pitchFamily="18" charset="0"/>
              </a:rPr>
              <a:t>' bring me down (happy, happy, happy)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I said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latin typeface="Garamond" panose="02020404030301010803" pitchFamily="18" charset="0"/>
              </a:rPr>
              <a:t>Because I'm happy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Clap along if you feel like a room without a roof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Because I'm happy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Clap along if you feel like happiness is the truth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Because I'm happy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Clap along if you know what happiness is to you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Because I'm happy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Clap along if you feel like that's what you wanna do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latin typeface="Garamond" panose="02020404030301010803" pitchFamily="18" charset="0"/>
              </a:rPr>
              <a:t>Because I'm happy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Clap along if you feel like a room without a roof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Because I'm happy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Clap along if you feel like happiness is the truth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Because I'm happy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Clap along if you know what happiness is to you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Because I'm happy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Clap along if you feel like that's what you wanna do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latin typeface="Garamond" panose="02020404030301010803" pitchFamily="18" charset="0"/>
              </a:rPr>
              <a:t>Come on, </a:t>
            </a:r>
            <a:r>
              <a:rPr lang="en-US" sz="1200" dirty="0" err="1">
                <a:latin typeface="Garamond" panose="02020404030301010803" pitchFamily="18" charset="0"/>
              </a:rPr>
              <a:t>unh</a:t>
            </a:r>
            <a:r>
              <a:rPr lang="en-US" sz="1200" dirty="0">
                <a:latin typeface="Garamond" panose="02020404030301010803" pitchFamily="18" charset="0"/>
              </a:rPr>
              <a:t> bring me down can't </a:t>
            </a:r>
            <a:r>
              <a:rPr lang="en-US" sz="1200" dirty="0" err="1">
                <a:latin typeface="Garamond" panose="02020404030301010803" pitchFamily="18" charset="0"/>
              </a:rPr>
              <a:t>nuthin</a:t>
            </a:r>
            <a:r>
              <a:rPr lang="en-US" sz="1200" dirty="0">
                <a:latin typeface="Garamond" panose="02020404030301010803" pitchFamily="18" charset="0"/>
              </a:rPr>
              <a:t>' (happy, happy, happy)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Bring me down my level is too high (happy, happy, happy)</a:t>
            </a:r>
            <a:br>
              <a:rPr lang="en-US" sz="1200" dirty="0">
                <a:latin typeface="Garamond" panose="02020404030301010803" pitchFamily="18" charset="0"/>
              </a:rPr>
            </a:br>
            <a:endParaRPr lang="en-US" sz="12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latin typeface="Garamond" panose="02020404030301010803" pitchFamily="18" charset="0"/>
              </a:rPr>
              <a:t>Bring me down can't </a:t>
            </a:r>
            <a:r>
              <a:rPr lang="en-US" sz="1200" dirty="0" err="1">
                <a:latin typeface="Garamond" panose="02020404030301010803" pitchFamily="18" charset="0"/>
              </a:rPr>
              <a:t>nuthin</a:t>
            </a:r>
            <a:r>
              <a:rPr lang="en-US" sz="1200" dirty="0">
                <a:latin typeface="Garamond" panose="02020404030301010803" pitchFamily="18" charset="0"/>
              </a:rPr>
              <a:t>' (happy, happy, happy)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Bring me down, I said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latin typeface="Garamond" panose="02020404030301010803" pitchFamily="18" charset="0"/>
              </a:rPr>
              <a:t>Because I'm happy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Clap along if you feel like a room without a roof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Because I'm happy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Clap along if you feel like happiness is the truth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Because I'm happy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Clap along if you know what happiness is to you, eh eh eh 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Because I'm happy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Clap along if you feel like that's what you wanna do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latin typeface="Garamond" panose="02020404030301010803" pitchFamily="18" charset="0"/>
              </a:rPr>
              <a:t>Because I'm happy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Clap along if you feel like a room without a roof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Because I'm happy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Clap along if you feel like happiness is the truth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Because I'm happy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Clap along if you know what happiness is to you, eh hey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Because I'm happy</a:t>
            </a:r>
            <a:br>
              <a:rPr lang="en-US" sz="1200" dirty="0">
                <a:latin typeface="Garamond" panose="02020404030301010803" pitchFamily="18" charset="0"/>
              </a:rPr>
            </a:br>
            <a:r>
              <a:rPr lang="en-US" sz="1200" dirty="0">
                <a:latin typeface="Garamond" panose="02020404030301010803" pitchFamily="18" charset="0"/>
              </a:rPr>
              <a:t>Clap along if you feel like that's what you wanna do, heh come 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latin typeface="Garamond" panose="020204040303010108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84003" y="6066135"/>
            <a:ext cx="28205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Garamond" panose="02020404030301010803" pitchFamily="18" charset="0"/>
                <a:ea typeface="Times New Roman" panose="02020603050405020304" pitchFamily="18" charset="0"/>
              </a:rPr>
              <a:t>Songwriters: Pharrell L Williams</a:t>
            </a:r>
            <a:endParaRPr lang="en-US" sz="700" dirty="0"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r>
              <a:rPr lang="en-US" sz="800" dirty="0">
                <a:latin typeface="Garamond" panose="02020404030301010803" pitchFamily="18" charset="0"/>
                <a:ea typeface="Times New Roman" panose="02020603050405020304" pitchFamily="18" charset="0"/>
              </a:rPr>
              <a:t>Happy lyrics © Sony/ATV Music Publishing LLC, Warner/Chappell Music, </a:t>
            </a:r>
            <a:r>
              <a:rPr lang="en-US" sz="800" dirty="0" err="1">
                <a:latin typeface="Garamond" panose="02020404030301010803" pitchFamily="18" charset="0"/>
                <a:ea typeface="Times New Roman" panose="02020603050405020304" pitchFamily="18" charset="0"/>
              </a:rPr>
              <a:t>Inc</a:t>
            </a:r>
            <a:r>
              <a:rPr lang="en-US" sz="800" dirty="0">
                <a:latin typeface="Garamond" panose="02020404030301010803" pitchFamily="18" charset="0"/>
                <a:ea typeface="Times New Roman" panose="02020603050405020304" pitchFamily="18" charset="0"/>
              </a:rPr>
              <a:t>, Universal Music Publishing Group</a:t>
            </a:r>
            <a:endParaRPr lang="en-US" sz="700" dirty="0">
              <a:effectLst/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61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6402"/>
          </a:xfrm>
        </p:spPr>
        <p:txBody>
          <a:bodyPr>
            <a:normAutofit/>
          </a:bodyPr>
          <a:lstStyle/>
          <a:p>
            <a:r>
              <a:rPr lang="en-US" b="1" dirty="0">
                <a:latin typeface="Rockwell" panose="02060603020205020403" pitchFamily="18" charset="77"/>
              </a:rPr>
              <a:t>3-Level Rubric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9248086"/>
              </p:ext>
            </p:extLst>
          </p:nvPr>
        </p:nvGraphicFramePr>
        <p:xfrm>
          <a:off x="467265" y="1580669"/>
          <a:ext cx="11257470" cy="4520242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599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7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7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7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63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758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Rockwell" panose="02060603020205020403" pitchFamily="18" charset="77"/>
                        </a:rPr>
                        <a:t>ELEMENT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Rockwell" panose="02060603020205020403" pitchFamily="18" charset="77"/>
                        </a:rPr>
                        <a:t>TARGET</a:t>
                      </a:r>
                      <a:endParaRPr lang="en-US" sz="1200" dirty="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ckwell" panose="02060603020205020403" pitchFamily="18" charset="77"/>
                        </a:rPr>
                        <a:t>ACCEPTABLE</a:t>
                      </a:r>
                      <a:endParaRPr lang="en-US" sz="12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ckwell" panose="02060603020205020403" pitchFamily="18" charset="77"/>
                        </a:rPr>
                        <a:t>UNSATISFACTORY</a:t>
                      </a:r>
                      <a:endParaRPr lang="en-US" sz="12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Rockwell" panose="02060603020205020403" pitchFamily="18" charset="77"/>
                        </a:rPr>
                        <a:t>POINTS</a:t>
                      </a:r>
                      <a:endParaRPr lang="en-US" sz="1200" dirty="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8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ckwell" panose="02060603020205020403" pitchFamily="18" charset="77"/>
                        </a:rPr>
                        <a:t>Frequency Table</a:t>
                      </a:r>
                      <a:endParaRPr lang="en-US" sz="12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ckwell" panose="02060603020205020403" pitchFamily="18" charset="77"/>
                        </a:rPr>
                        <a:t>Neat, correct table.</a:t>
                      </a:r>
                      <a:endParaRPr lang="en-US" sz="12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ckwell" panose="02060603020205020403" pitchFamily="18" charset="77"/>
                        </a:rPr>
                        <a:t>Correct table.</a:t>
                      </a:r>
                      <a:endParaRPr lang="en-US" sz="12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ckwell" panose="02060603020205020403" pitchFamily="18" charset="77"/>
                        </a:rPr>
                        <a:t>Some errors in the table.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ckwell" panose="02060603020205020403" pitchFamily="18" charset="77"/>
                        </a:rPr>
                        <a:t>Not neatly done.</a:t>
                      </a:r>
                      <a:endParaRPr lang="en-US" sz="12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12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16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Rockwell" panose="02060603020205020403" pitchFamily="18" charset="77"/>
                        </a:rPr>
                        <a:t>Counts</a:t>
                      </a:r>
                      <a:endParaRPr lang="en-US" sz="1200" dirty="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ckwell" panose="02060603020205020403" pitchFamily="18" charset="77"/>
                        </a:rPr>
                        <a:t>Counts accurately, efficiently.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ckwell" panose="02060603020205020403" pitchFamily="18" charset="77"/>
                        </a:rPr>
                        <a:t>Recorded using groupings of tallies.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12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ckwell" panose="02060603020205020403" pitchFamily="18" charset="77"/>
                        </a:rPr>
                        <a:t>Counts accurately or with some self-correction. May use groupings of tallies.</a:t>
                      </a:r>
                      <a:endParaRPr lang="en-US" sz="12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ckwell" panose="02060603020205020403" pitchFamily="18" charset="77"/>
                        </a:rPr>
                        <a:t>Difficulty in counting and recording the counts.</a:t>
                      </a:r>
                      <a:endParaRPr lang="en-US" sz="12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12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953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ckwell" panose="02060603020205020403" pitchFamily="18" charset="77"/>
                        </a:rPr>
                        <a:t>Graphs</a:t>
                      </a:r>
                      <a:endParaRPr lang="en-US" sz="12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ckwell" panose="02060603020205020403" pitchFamily="18" charset="77"/>
                        </a:rPr>
                        <a:t>Neat, accurate graph with accurate intervals.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ckwell" panose="02060603020205020403" pitchFamily="18" charset="77"/>
                        </a:rPr>
                        <a:t>Title given.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ckwell" panose="02060603020205020403" pitchFamily="18" charset="77"/>
                        </a:rPr>
                        <a:t>Bars are accurately drawn.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12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ckwell" panose="02060603020205020403" pitchFamily="18" charset="77"/>
                        </a:rPr>
                        <a:t>Neat graph with good intervals.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ckwell" panose="02060603020205020403" pitchFamily="18" charset="77"/>
                        </a:rPr>
                        <a:t>Title given.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ckwell" panose="02060603020205020403" pitchFamily="18" charset="77"/>
                        </a:rPr>
                        <a:t>Bars are fairly accurate.</a:t>
                      </a:r>
                      <a:endParaRPr lang="en-US" sz="12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ckwell" panose="02060603020205020403" pitchFamily="18" charset="77"/>
                        </a:rPr>
                        <a:t>Difficulty with graphing.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ckwell" panose="02060603020205020403" pitchFamily="18" charset="77"/>
                        </a:rPr>
                        <a:t>Incorrect or missing title.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ckwell" panose="02060603020205020403" pitchFamily="18" charset="77"/>
                        </a:rPr>
                        <a:t>Incorrect counts given.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ckwell" panose="02060603020205020403" pitchFamily="18" charset="77"/>
                        </a:rPr>
                        <a:t>Intervals are not appropriate.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ckwell" panose="02060603020205020403" pitchFamily="18" charset="77"/>
                        </a:rPr>
                        <a:t>Bars are incorrectly drawn.</a:t>
                      </a:r>
                      <a:endParaRPr lang="en-US" sz="12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12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16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ckwell" panose="02060603020205020403" pitchFamily="18" charset="77"/>
                        </a:rPr>
                        <a:t>Group Work</a:t>
                      </a:r>
                      <a:endParaRPr lang="en-US" sz="12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ckwell" panose="02060603020205020403" pitchFamily="18" charset="77"/>
                        </a:rPr>
                        <a:t>Active participation.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ckwell" panose="02060603020205020403" pitchFamily="18" charset="77"/>
                        </a:rPr>
                        <a:t>Cooperative.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ckwell" panose="02060603020205020403" pitchFamily="18" charset="77"/>
                        </a:rPr>
                        <a:t>Leads or facilitates the discussion.</a:t>
                      </a:r>
                      <a:endParaRPr lang="en-US" sz="12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ckwell" panose="02060603020205020403" pitchFamily="18" charset="77"/>
                        </a:rPr>
                        <a:t>Active participation.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ckwell" panose="02060603020205020403" pitchFamily="18" charset="77"/>
                        </a:rPr>
                        <a:t>Works with the others.</a:t>
                      </a:r>
                      <a:endParaRPr lang="en-US" sz="12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ckwell" panose="02060603020205020403" pitchFamily="18" charset="77"/>
                        </a:rPr>
                        <a:t>Does not participate or participates in unacceptable manner.</a:t>
                      </a:r>
                      <a:endParaRPr lang="en-US" sz="12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12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58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ckwell" panose="02060603020205020403" pitchFamily="18" charset="77"/>
                        </a:rPr>
                        <a:t>Total Points</a:t>
                      </a:r>
                      <a:endParaRPr lang="en-US" sz="12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12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12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12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1200" dirty="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10">
            <a:extLst>
              <a:ext uri="{FF2B5EF4-FFF2-40B4-BE49-F238E27FC236}">
                <a16:creationId xmlns:a16="http://schemas.microsoft.com/office/drawing/2014/main" id="{04EC39E4-02DD-D649-A915-73F18A3F1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265" y="6100911"/>
            <a:ext cx="23246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Goldsby 2018 NCTM: Lollipop© Statistics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aramond" panose="020204040303010108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89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title="Title and Content Layout with Chart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9573"/>
          </a:xfrm>
        </p:spPr>
        <p:txBody>
          <a:bodyPr>
            <a:normAutofit/>
          </a:bodyPr>
          <a:lstStyle/>
          <a:p>
            <a:r>
              <a:rPr lang="en-US" altLang="en-US" b="1" dirty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" panose="02060603020205020403" pitchFamily="18" charset="77"/>
                <a:cs typeface="Times New Roman" panose="02020603050405020304" pitchFamily="18" charset="0"/>
              </a:rPr>
              <a:t>Extensions/Variations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" panose="02060603020205020403" pitchFamily="18" charset="7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40959"/>
            <a:ext cx="10515600" cy="4251841"/>
          </a:xfrm>
        </p:spPr>
        <p:txBody>
          <a:bodyPr anchor="t"/>
          <a:lstStyle/>
          <a:p>
            <a:pPr marL="685800" indent="-571500">
              <a:spcBef>
                <a:spcPts val="1236"/>
              </a:spcBef>
              <a:buSzPct val="115000"/>
              <a:buBlip>
                <a:blip r:embed="rId3"/>
              </a:buBlip>
            </a:pPr>
            <a:r>
              <a:rPr lang="en-US" altLang="en-US" sz="3600" dirty="0">
                <a:latin typeface="Garamond" panose="02020404030301010803" pitchFamily="18" charset="0"/>
              </a:rPr>
              <a:t>Count other musical elements. </a:t>
            </a:r>
            <a:r>
              <a:rPr lang="en-US" altLang="en-US" sz="3600" dirty="0">
                <a:latin typeface="Garamond" panose="02020404030301010803" pitchFamily="18" charset="0"/>
                <a:ea typeface="Times New Roman" panose="02020603050405020304" pitchFamily="18" charset="0"/>
              </a:rPr>
              <a:t>	</a:t>
            </a:r>
          </a:p>
          <a:p>
            <a:pPr marL="685800" indent="-571500">
              <a:buSzPct val="115000"/>
              <a:buBlip>
                <a:blip r:embed="rId3"/>
              </a:buBlip>
            </a:pPr>
            <a:r>
              <a:rPr lang="en-US" altLang="en-US" sz="3600" dirty="0">
                <a:latin typeface="Garamond" panose="02020404030301010803" pitchFamily="18" charset="0"/>
                <a:ea typeface="Times New Roman" panose="02020603050405020304" pitchFamily="18" charset="0"/>
              </a:rPr>
              <a:t>Count the “lollipop lollipop o </a:t>
            </a:r>
            <a:r>
              <a:rPr lang="en-US" altLang="en-US" sz="3600" dirty="0" err="1">
                <a:latin typeface="Garamond" panose="02020404030301010803" pitchFamily="18" charset="0"/>
                <a:ea typeface="Times New Roman" panose="02020603050405020304" pitchFamily="18" charset="0"/>
              </a:rPr>
              <a:t>lolli</a:t>
            </a:r>
            <a:r>
              <a:rPr lang="en-US" altLang="en-US" sz="3600" dirty="0"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Garamond" panose="02020404030301010803" pitchFamily="18" charset="0"/>
                <a:ea typeface="Times New Roman" panose="02020603050405020304" pitchFamily="18" charset="0"/>
              </a:rPr>
              <a:t>lolli</a:t>
            </a:r>
            <a:r>
              <a:rPr lang="en-US" altLang="en-US" sz="3600" dirty="0">
                <a:latin typeface="Garamond" panose="02020404030301010803" pitchFamily="18" charset="0"/>
                <a:ea typeface="Times New Roman" panose="02020603050405020304" pitchFamily="18" charset="0"/>
              </a:rPr>
              <a:t>” as one phrase.</a:t>
            </a:r>
            <a:endParaRPr lang="en-US" altLang="en-US" sz="3600" dirty="0">
              <a:latin typeface="Garamond" panose="02020404030301010803" pitchFamily="18" charset="0"/>
            </a:endParaRPr>
          </a:p>
          <a:p>
            <a:pPr marL="685800" indent="-571500">
              <a:buSzPct val="115000"/>
              <a:buBlip>
                <a:blip r:embed="rId3"/>
              </a:buBlip>
            </a:pPr>
            <a:r>
              <a:rPr lang="en-US" altLang="en-US" sz="3600" dirty="0">
                <a:latin typeface="Garamond" panose="02020404030301010803" pitchFamily="18" charset="0"/>
                <a:ea typeface="Times New Roman" panose="02020603050405020304" pitchFamily="18" charset="0"/>
              </a:rPr>
              <a:t>Use another song as a follow-up. </a:t>
            </a:r>
          </a:p>
          <a:p>
            <a:pPr marL="685800" indent="-571500">
              <a:buSzPct val="115000"/>
              <a:buBlip>
                <a:blip r:embed="rId3"/>
              </a:buBlip>
            </a:pPr>
            <a:r>
              <a:rPr lang="en-US" altLang="en-US" sz="3600" dirty="0">
                <a:latin typeface="Garamond" panose="02020404030301010803" pitchFamily="18" charset="0"/>
                <a:ea typeface="Times New Roman" panose="02020603050405020304" pitchFamily="18" charset="0"/>
              </a:rPr>
              <a:t>Assign for homework to find a song and do the activity</a:t>
            </a:r>
            <a:endParaRPr lang="en-US" sz="3600" dirty="0">
              <a:latin typeface="Garamond" panose="02020404030301010803" pitchFamily="18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-577970" y="765374"/>
            <a:ext cx="110799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-349370" y="1154698"/>
            <a:ext cx="6463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-349370" y="1405523"/>
            <a:ext cx="6463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349370" y="1640959"/>
            <a:ext cx="2423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64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title="Title and Content Layout with Chart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9573"/>
          </a:xfrm>
        </p:spPr>
        <p:txBody>
          <a:bodyPr>
            <a:normAutofit/>
          </a:bodyPr>
          <a:lstStyle/>
          <a:p>
            <a:r>
              <a:rPr lang="en-US" altLang="en-US" b="1" dirty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" panose="02060603020205020403" pitchFamily="18" charset="77"/>
                <a:cs typeface="Times New Roman" panose="02020603050405020304" pitchFamily="18" charset="0"/>
              </a:rPr>
              <a:t>More advanced statistics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" panose="02060603020205020403" pitchFamily="18" charset="7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40959"/>
            <a:ext cx="10515600" cy="4251841"/>
          </a:xfrm>
        </p:spPr>
        <p:txBody>
          <a:bodyPr anchor="t"/>
          <a:lstStyle/>
          <a:p>
            <a:pPr marL="685800" indent="-571500">
              <a:spcBef>
                <a:spcPts val="1236"/>
              </a:spcBef>
              <a:buSzPct val="115000"/>
              <a:buBlip>
                <a:blip r:embed="rId3"/>
              </a:buBlip>
            </a:pPr>
            <a:r>
              <a:rPr lang="en-US" sz="3600" dirty="0">
                <a:latin typeface="Garamond" panose="02020404030301010803" pitchFamily="18" charset="0"/>
              </a:rPr>
              <a:t>For higher-level statistics, have students compare the number of albums sold by their favorite artists. </a:t>
            </a:r>
          </a:p>
          <a:p>
            <a:pPr marL="1143000" lvl="1" indent="-571500">
              <a:spcBef>
                <a:spcPts val="1236"/>
              </a:spcBef>
              <a:buSzPct val="115000"/>
              <a:buBlip>
                <a:blip r:embed="rId3"/>
              </a:buBlip>
            </a:pPr>
            <a:r>
              <a:rPr lang="en-US" sz="3200" dirty="0">
                <a:latin typeface="Garamond" panose="02020404030301010803" pitchFamily="18" charset="0"/>
              </a:rPr>
              <a:t>Find top 5 albums.</a:t>
            </a:r>
          </a:p>
          <a:p>
            <a:pPr marL="1600200" lvl="2" indent="-571500">
              <a:spcBef>
                <a:spcPts val="1236"/>
              </a:spcBef>
              <a:buSzPct val="115000"/>
              <a:buBlip>
                <a:blip r:embed="rId3"/>
              </a:buBlip>
            </a:pPr>
            <a:r>
              <a:rPr lang="en-US" sz="2800" dirty="0">
                <a:latin typeface="Garamond" panose="02020404030301010803" pitchFamily="18" charset="0"/>
              </a:rPr>
              <a:t>Mean and SD of albums</a:t>
            </a:r>
          </a:p>
          <a:p>
            <a:pPr marL="1143000" lvl="1" indent="-571500">
              <a:spcBef>
                <a:spcPts val="1236"/>
              </a:spcBef>
              <a:buSzPct val="115000"/>
              <a:buBlip>
                <a:blip r:embed="rId3"/>
              </a:buBlip>
            </a:pPr>
            <a:r>
              <a:rPr lang="en-US" sz="3200" dirty="0">
                <a:latin typeface="Garamond" panose="02020404030301010803" pitchFamily="18" charset="0"/>
              </a:rPr>
              <a:t>To increase sample size, group by genre. 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-577970" y="765374"/>
            <a:ext cx="110799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-349370" y="1154698"/>
            <a:ext cx="6463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-349370" y="1405523"/>
            <a:ext cx="6463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349370" y="1640959"/>
            <a:ext cx="2423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24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9573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Rockwell" panose="02060603020205020403" pitchFamily="18" charset="77"/>
              </a:rPr>
              <a:t>CAUTIONS</a:t>
            </a:r>
            <a:endParaRPr lang="en-US" dirty="0">
              <a:effectLst>
                <a:outerShdw blurRad="38100" dist="12700" dir="2700000" algn="tl" rotWithShape="0">
                  <a:prstClr val="black">
                    <a:alpha val="40000"/>
                  </a:prstClr>
                </a:outerShdw>
              </a:effectLst>
              <a:latin typeface="Rockwell" panose="02060603020205020403" pitchFamily="18" charset="77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656348"/>
            <a:ext cx="10515600" cy="4520615"/>
          </a:xfrm>
        </p:spPr>
        <p:txBody>
          <a:bodyPr anchor="t">
            <a:normAutofit/>
          </a:bodyPr>
          <a:lstStyle/>
          <a:p>
            <a:pPr marL="571500" indent="-457200">
              <a:buBlip>
                <a:blip r:embed="rId2"/>
              </a:buBlip>
            </a:pPr>
            <a:r>
              <a:rPr lang="en-US" altLang="en-US" sz="3200" dirty="0">
                <a:latin typeface="Garamond" panose="02020404030301010803" pitchFamily="18" charset="0"/>
                <a:ea typeface="Times New Roman" panose="02020603050405020304" pitchFamily="18" charset="0"/>
              </a:rPr>
              <a:t>Select music with appropriate lyrics.</a:t>
            </a:r>
            <a:endParaRPr lang="en-US" altLang="en-US" sz="1100" dirty="0">
              <a:latin typeface="Garamond" panose="02020404030301010803" pitchFamily="18" charset="0"/>
            </a:endParaRPr>
          </a:p>
          <a:p>
            <a:pPr marL="571500" indent="-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Blip>
                <a:blip r:embed="rId2"/>
              </a:buBlip>
            </a:pPr>
            <a:r>
              <a:rPr lang="en-US" altLang="en-US" sz="3200" dirty="0">
                <a:latin typeface="Garamond" panose="02020404030301010803" pitchFamily="18" charset="0"/>
                <a:ea typeface="Times New Roman" panose="02020603050405020304" pitchFamily="18" charset="0"/>
              </a:rPr>
              <a:t>Select music with countable elements.</a:t>
            </a:r>
            <a:endParaRPr lang="en-US" altLang="en-US" sz="1100" dirty="0">
              <a:latin typeface="Garamond" panose="02020404030301010803" pitchFamily="18" charset="0"/>
            </a:endParaRPr>
          </a:p>
          <a:p>
            <a:pPr marL="571500" indent="-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Blip>
                <a:blip r:embed="rId2"/>
              </a:buBlip>
            </a:pPr>
            <a:r>
              <a:rPr lang="en-US" altLang="en-US" sz="3200" dirty="0">
                <a:latin typeface="Garamond" panose="02020404030301010803" pitchFamily="18" charset="0"/>
                <a:ea typeface="Times New Roman" panose="02020603050405020304" pitchFamily="18" charset="0"/>
              </a:rPr>
              <a:t>Use music with a beat that will get them involved.</a:t>
            </a:r>
            <a:endParaRPr lang="en-US" altLang="en-US" sz="1100" dirty="0">
              <a:latin typeface="Garamond" panose="02020404030301010803" pitchFamily="18" charset="0"/>
            </a:endParaRPr>
          </a:p>
          <a:p>
            <a:pPr marL="571500" indent="-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Blip>
                <a:blip r:embed="rId2"/>
              </a:buBlip>
            </a:pPr>
            <a:r>
              <a:rPr lang="en-US" altLang="en-US" sz="3200" dirty="0">
                <a:latin typeface="Garamond" panose="02020404030301010803" pitchFamily="18" charset="0"/>
                <a:ea typeface="Times New Roman" panose="02020603050405020304" pitchFamily="18" charset="0"/>
              </a:rPr>
              <a:t>For the homework assignment, give guidelines on music that can be used.</a:t>
            </a:r>
            <a:endParaRPr lang="en-US" altLang="en-US" sz="1100" dirty="0">
              <a:latin typeface="Garamond" panose="02020404030301010803" pitchFamily="18" charset="0"/>
            </a:endParaRPr>
          </a:p>
          <a:p>
            <a:pPr marL="571500" indent="-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Blip>
                <a:blip r:embed="rId2"/>
              </a:buBlip>
            </a:pPr>
            <a:r>
              <a:rPr lang="en-US" altLang="en-US" sz="3200" dirty="0">
                <a:latin typeface="Garamond" panose="02020404030301010803" pitchFamily="18" charset="0"/>
                <a:ea typeface="Times New Roman" panose="02020603050405020304" pitchFamily="18" charset="0"/>
              </a:rPr>
              <a:t>Assign members as best for your class to the elements to be counted.</a:t>
            </a:r>
            <a:endParaRPr lang="en-US" altLang="en-US" sz="3200" dirty="0">
              <a:latin typeface="Garamond" panose="02020404030301010803" pitchFamily="18" charset="0"/>
            </a:endParaRPr>
          </a:p>
          <a:p>
            <a:pPr marL="571500" indent="-457200">
              <a:buBlip>
                <a:blip r:embed="rId2"/>
              </a:buBlip>
            </a:pPr>
            <a:r>
              <a:rPr lang="en-US" altLang="en-US" sz="3200" dirty="0">
                <a:latin typeface="Garamond" panose="02020404030301010803" pitchFamily="18" charset="0"/>
                <a:ea typeface="Times New Roman" panose="02020603050405020304" pitchFamily="18" charset="0"/>
              </a:rPr>
              <a:t>Have all tools ready to go.</a:t>
            </a:r>
            <a:endParaRPr lang="en-US" altLang="en-US" sz="3200" dirty="0">
              <a:latin typeface="Garamond" panose="02020404030301010803" pitchFamily="18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-160338" y="3651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-160338" y="1154698"/>
            <a:ext cx="30008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5800" algn="l"/>
              </a:tabLst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-160338" y="1405523"/>
            <a:ext cx="24237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-160338" y="1656348"/>
            <a:ext cx="24237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-160338" y="1768674"/>
            <a:ext cx="24237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49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515601" cy="808067"/>
          </a:xfrm>
        </p:spPr>
        <p:txBody>
          <a:bodyPr/>
          <a:lstStyle/>
          <a:p>
            <a:r>
              <a:rPr lang="en-US" b="1" dirty="0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Rockwell" panose="02060603020205020403" pitchFamily="18" charset="77"/>
              </a:rPr>
              <a:t>Suggested Songs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912" y="1423359"/>
            <a:ext cx="11169771" cy="4685342"/>
          </a:xfrm>
          <a:solidFill>
            <a:srgbClr val="EBDCD5">
              <a:alpha val="80000"/>
            </a:srgbClr>
          </a:solidFill>
        </p:spPr>
        <p:txBody>
          <a:bodyPr numCol="2">
            <a:norm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latin typeface="Garamond" panose="02020404030301010803" pitchFamily="18" charset="0"/>
              </a:rPr>
              <a:t>Lollipop by the </a:t>
            </a:r>
            <a:r>
              <a:rPr lang="en-US" b="1" dirty="0" err="1">
                <a:latin typeface="Garamond" panose="02020404030301010803" pitchFamily="18" charset="0"/>
              </a:rPr>
              <a:t>Chordettes</a:t>
            </a:r>
            <a:endParaRPr lang="en-US" b="1" dirty="0">
              <a:latin typeface="Garamond" panose="02020404030301010803" pitchFamily="18" charset="0"/>
            </a:endParaRPr>
          </a:p>
          <a:p>
            <a:pPr>
              <a:lnSpc>
                <a:spcPct val="120000"/>
              </a:lnSpc>
            </a:pPr>
            <a:r>
              <a:rPr lang="en-US" dirty="0" err="1">
                <a:latin typeface="Garamond" panose="02020404030301010803" pitchFamily="18" charset="0"/>
              </a:rPr>
              <a:t>Yakkety</a:t>
            </a:r>
            <a:r>
              <a:rPr lang="en-US" dirty="0">
                <a:latin typeface="Garamond" panose="02020404030301010803" pitchFamily="18" charset="0"/>
              </a:rPr>
              <a:t> Yak by the Coasters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Garamond" panose="02020404030301010803" pitchFamily="18" charset="0"/>
              </a:rPr>
              <a:t>Mr. Lee by the </a:t>
            </a:r>
            <a:r>
              <a:rPr lang="en-US" dirty="0" err="1">
                <a:latin typeface="Garamond" panose="02020404030301010803" pitchFamily="18" charset="0"/>
              </a:rPr>
              <a:t>Bobbettes</a:t>
            </a:r>
            <a:endParaRPr lang="en-US" dirty="0">
              <a:latin typeface="Garamond" panose="02020404030301010803" pitchFamily="18" charset="0"/>
            </a:endParaRPr>
          </a:p>
          <a:p>
            <a:pPr>
              <a:lnSpc>
                <a:spcPct val="120000"/>
              </a:lnSpc>
            </a:pPr>
            <a:r>
              <a:rPr lang="en-US" dirty="0" err="1">
                <a:latin typeface="Garamond" panose="02020404030301010803" pitchFamily="18" charset="0"/>
              </a:rPr>
              <a:t>Rockin</a:t>
            </a:r>
            <a:r>
              <a:rPr lang="en-US" dirty="0">
                <a:latin typeface="Garamond" panose="02020404030301010803" pitchFamily="18" charset="0"/>
              </a:rPr>
              <a:t>’ Robin by Bobby Day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Garamond" panose="02020404030301010803" pitchFamily="18" charset="0"/>
              </a:rPr>
              <a:t>Stand by Me by Ben E. King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Garamond" panose="02020404030301010803" pitchFamily="18" charset="0"/>
              </a:rPr>
              <a:t>Hit the Road Jack by Ray Charles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Garamond" panose="02020404030301010803" pitchFamily="18" charset="0"/>
              </a:rPr>
              <a:t>Sea Cruise by Frankie Ford</a:t>
            </a:r>
            <a:endParaRPr lang="en-US" b="1" dirty="0">
              <a:latin typeface="Garamond" panose="02020404030301010803" pitchFamily="18" charset="0"/>
            </a:endParaRPr>
          </a:p>
          <a:p>
            <a:pPr>
              <a:lnSpc>
                <a:spcPct val="120000"/>
              </a:lnSpc>
            </a:pPr>
            <a:r>
              <a:rPr lang="en-US" b="1" dirty="0">
                <a:latin typeface="Garamond" panose="02020404030301010803" pitchFamily="18" charset="0"/>
              </a:rPr>
              <a:t>Thunder by Imagine Dragons</a:t>
            </a:r>
          </a:p>
          <a:p>
            <a:pPr>
              <a:lnSpc>
                <a:spcPct val="120000"/>
              </a:lnSpc>
            </a:pPr>
            <a:r>
              <a:rPr lang="en-US" b="1" dirty="0">
                <a:latin typeface="Garamond" panose="02020404030301010803" pitchFamily="18" charset="0"/>
              </a:rPr>
              <a:t>Happy by Pharrell Williams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Garamond" panose="02020404030301010803" pitchFamily="18" charset="0"/>
              </a:rPr>
              <a:t>Perfect by Ed Sheeran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Garamond" panose="02020404030301010803" pitchFamily="18" charset="0"/>
              </a:rPr>
              <a:t>Believer by Imagine Dragons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Garamond" panose="02020404030301010803" pitchFamily="18" charset="0"/>
              </a:rPr>
              <a:t>Can’t Stop the Feeling by Justin Timberlake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Garamond" panose="02020404030301010803" pitchFamily="18" charset="0"/>
              </a:rPr>
              <a:t>Firework by Katy Perry</a:t>
            </a:r>
          </a:p>
        </p:txBody>
      </p:sp>
    </p:spTree>
    <p:extLst>
      <p:ext uri="{BB962C8B-B14F-4D97-AF65-F5344CB8AC3E}">
        <p14:creationId xmlns:p14="http://schemas.microsoft.com/office/powerpoint/2010/main" val="290771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C9AD7D-238A-B041-9566-2FBE17F3B73F}"/>
              </a:ext>
            </a:extLst>
          </p:cNvPr>
          <p:cNvSpPr txBox="1"/>
          <p:nvPr/>
        </p:nvSpPr>
        <p:spPr>
          <a:xfrm>
            <a:off x="3086100" y="2313456"/>
            <a:ext cx="5448300" cy="1938992"/>
          </a:xfrm>
          <a:prstGeom prst="rect">
            <a:avLst/>
          </a:prstGeom>
          <a:solidFill>
            <a:srgbClr val="EBDCD5">
              <a:alpha val="80000"/>
            </a:srgbClr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6000" dirty="0">
                <a:latin typeface="Rockwell" panose="02060603020205020403" pitchFamily="18" charset="77"/>
              </a:rPr>
              <a:t>Questions or Comments?</a:t>
            </a:r>
          </a:p>
        </p:txBody>
      </p:sp>
    </p:spTree>
    <p:extLst>
      <p:ext uri="{BB962C8B-B14F-4D97-AF65-F5344CB8AC3E}">
        <p14:creationId xmlns:p14="http://schemas.microsoft.com/office/powerpoint/2010/main" val="138574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aliforan@tamu.edu</a:t>
            </a:r>
            <a:endParaRPr lang="en-US" dirty="0"/>
          </a:p>
          <a:p>
            <a:r>
              <a:rPr lang="en-US" dirty="0">
                <a:hlinkClick r:id="rId3"/>
              </a:rPr>
              <a:t>dgoldsby@tamu.edu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8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999" y="365126"/>
            <a:ext cx="10412002" cy="825320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Rockwell" panose="02060603020205020403" pitchFamily="18" charset="77"/>
              </a:rPr>
              <a:t>Using Music </a:t>
            </a:r>
            <a:endParaRPr lang="en-US" dirty="0">
              <a:effectLst>
                <a:outerShdw blurRad="38100" dist="12700" dir="2700000" algn="tl" rotWithShape="0">
                  <a:prstClr val="black">
                    <a:alpha val="40000"/>
                  </a:prstClr>
                </a:outerShdw>
              </a:effectLst>
              <a:latin typeface="Rockwell" panose="02060603020205020403" pitchFamily="18" charset="77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55530" y="1449238"/>
            <a:ext cx="10680940" cy="4727725"/>
          </a:xfrm>
        </p:spPr>
        <p:txBody>
          <a:bodyPr>
            <a:normAutofit lnSpcReduction="10000"/>
          </a:bodyPr>
          <a:lstStyle/>
          <a:p>
            <a:pPr marL="457200" indent="-342900">
              <a:lnSpc>
                <a:spcPct val="120000"/>
              </a:lnSpc>
              <a:buBlip>
                <a:blip r:embed="rId2"/>
              </a:buBlip>
            </a:pPr>
            <a:r>
              <a:rPr lang="en-US" sz="2400" dirty="0">
                <a:latin typeface="Garamond" panose="02020404030301010803" pitchFamily="18" charset="0"/>
              </a:rPr>
              <a:t>Good focus (hook) for lessons.</a:t>
            </a:r>
          </a:p>
          <a:p>
            <a:pPr marL="457200" indent="-342900">
              <a:lnSpc>
                <a:spcPct val="120000"/>
              </a:lnSpc>
              <a:buBlip>
                <a:blip r:embed="rId2"/>
              </a:buBlip>
            </a:pPr>
            <a:r>
              <a:rPr lang="en-US" sz="2400" dirty="0">
                <a:latin typeface="Garamond" panose="02020404030301010803" pitchFamily="18" charset="0"/>
              </a:rPr>
              <a:t>Music has mathematics </a:t>
            </a:r>
          </a:p>
          <a:p>
            <a:pPr marL="457200" indent="-342900">
              <a:lnSpc>
                <a:spcPct val="120000"/>
              </a:lnSpc>
              <a:buBlip>
                <a:blip r:embed="rId2"/>
              </a:buBlip>
            </a:pPr>
            <a:r>
              <a:rPr lang="en-US" sz="2400" dirty="0">
                <a:latin typeface="Garamond" panose="02020404030301010803" pitchFamily="18" charset="0"/>
              </a:rPr>
              <a:t>Connects to students’ world.</a:t>
            </a:r>
          </a:p>
          <a:p>
            <a:pPr marL="457200" indent="-342900">
              <a:lnSpc>
                <a:spcPct val="120000"/>
              </a:lnSpc>
              <a:buBlip>
                <a:blip r:embed="rId2"/>
              </a:buBlip>
            </a:pPr>
            <a:r>
              <a:rPr lang="en-US" sz="2400" dirty="0">
                <a:latin typeface="Garamond" panose="02020404030301010803" pitchFamily="18" charset="0"/>
              </a:rPr>
              <a:t>Addresses student interests.</a:t>
            </a:r>
          </a:p>
          <a:p>
            <a:pPr marL="457200" indent="-342900">
              <a:lnSpc>
                <a:spcPct val="120000"/>
              </a:lnSpc>
              <a:buBlip>
                <a:blip r:embed="rId2"/>
              </a:buBlip>
            </a:pPr>
            <a:r>
              <a:rPr lang="en-US" sz="2400" dirty="0">
                <a:latin typeface="Garamond" panose="02020404030301010803" pitchFamily="18" charset="0"/>
              </a:rPr>
              <a:t>Universal language.</a:t>
            </a:r>
          </a:p>
          <a:p>
            <a:pPr marL="457200" indent="-342900">
              <a:lnSpc>
                <a:spcPct val="120000"/>
              </a:lnSpc>
              <a:buBlip>
                <a:blip r:embed="rId2"/>
              </a:buBlip>
            </a:pPr>
            <a:r>
              <a:rPr lang="en-US" sz="2400" dirty="0">
                <a:latin typeface="Garamond" panose="02020404030301010803" pitchFamily="18" charset="0"/>
              </a:rPr>
              <a:t>Collect and represent data</a:t>
            </a:r>
          </a:p>
          <a:p>
            <a:pPr marL="457200" indent="-342900">
              <a:lnSpc>
                <a:spcPct val="120000"/>
              </a:lnSpc>
              <a:buBlip>
                <a:blip r:embed="rId2"/>
              </a:buBlip>
            </a:pPr>
            <a:r>
              <a:rPr lang="en-US" sz="2400" dirty="0">
                <a:latin typeface="Garamond" panose="02020404030301010803" pitchFamily="18" charset="0"/>
              </a:rPr>
              <a:t>Connections</a:t>
            </a:r>
          </a:p>
          <a:p>
            <a:pPr marL="457200" indent="-342900">
              <a:lnSpc>
                <a:spcPct val="120000"/>
              </a:lnSpc>
              <a:buBlip>
                <a:blip r:embed="rId2"/>
              </a:buBlip>
            </a:pPr>
            <a:r>
              <a:rPr lang="en-US" sz="2400" dirty="0">
                <a:latin typeface="Garamond" panose="02020404030301010803" pitchFamily="18" charset="0"/>
              </a:rPr>
              <a:t>Wide participation.</a:t>
            </a:r>
          </a:p>
          <a:p>
            <a:pPr marL="457200" indent="-342900">
              <a:lnSpc>
                <a:spcPct val="120000"/>
              </a:lnSpc>
              <a:buBlip>
                <a:blip r:embed="rId2"/>
              </a:buBlip>
            </a:pPr>
            <a:r>
              <a:rPr lang="en-US" sz="2400" dirty="0">
                <a:latin typeface="Garamond" panose="02020404030301010803" pitchFamily="18" charset="0"/>
              </a:rPr>
              <a:t>Address standards – NCTM, -important in teacher preparation classes </a:t>
            </a:r>
          </a:p>
        </p:txBody>
      </p:sp>
      <p:graphicFrame>
        <p:nvGraphicFramePr>
          <p:cNvPr id="9" name="Content Placeholder 8" descr="Cycle Matrix diagram showing four groups in a pie shape with tasks in bullet points coming out of each group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236950661"/>
              </p:ext>
            </p:extLst>
          </p:nvPr>
        </p:nvGraphicFramePr>
        <p:xfrm flipH="1">
          <a:off x="12191999" y="5667555"/>
          <a:ext cx="45719" cy="509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2510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7263"/>
          </a:xfrm>
        </p:spPr>
        <p:txBody>
          <a:bodyPr>
            <a:noAutofit/>
          </a:bodyPr>
          <a:lstStyle/>
          <a:p>
            <a:r>
              <a:rPr lang="en-US" altLang="en-US" sz="4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Rockwell" panose="02060603020205020403" pitchFamily="18" charset="77"/>
                <a:ea typeface="Times New Roman" panose="02020603050405020304" pitchFamily="18" charset="0"/>
              </a:rPr>
              <a:t>Lollipop</a:t>
            </a:r>
            <a:r>
              <a:rPr lang="en-US" altLang="en-US" sz="4000" b="1" baseline="3000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Rockwell" panose="02060603020205020403" pitchFamily="18" charset="77"/>
                <a:ea typeface="Times New Roman" panose="02020603050405020304" pitchFamily="18" charset="0"/>
                <a:sym typeface="Symbol" panose="05050102010706020507" pitchFamily="18" charset="2"/>
              </a:rPr>
              <a:t></a:t>
            </a:r>
            <a:r>
              <a:rPr lang="en-US" altLang="en-US" sz="4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Rockwell" panose="02060603020205020403" pitchFamily="18" charset="77"/>
                <a:ea typeface="Times New Roman" panose="02020603050405020304" pitchFamily="18" charset="0"/>
              </a:rPr>
              <a:t> Statistics</a:t>
            </a:r>
            <a:endParaRPr lang="en-US" sz="4000" dirty="0">
              <a:effectLst>
                <a:outerShdw blurRad="38100" dist="12700" dir="2700000" algn="tl" rotWithShape="0">
                  <a:prstClr val="black">
                    <a:alpha val="40000"/>
                  </a:prstClr>
                </a:outerShdw>
              </a:effectLst>
              <a:latin typeface="Rockwell" panose="02060603020205020403" pitchFamily="18" charset="77"/>
            </a:endParaRP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4947941"/>
              </p:ext>
            </p:extLst>
          </p:nvPr>
        </p:nvGraphicFramePr>
        <p:xfrm>
          <a:off x="6567854" y="1514489"/>
          <a:ext cx="5498123" cy="3847121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2352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5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19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Rockwell" panose="02060603020205020403" pitchFamily="18" charset="77"/>
                        </a:rPr>
                        <a:t>SOUND/PHRASE</a:t>
                      </a:r>
                      <a:endParaRPr lang="en-US" sz="1050" b="1" dirty="0">
                        <a:effectLst/>
                        <a:latin typeface="Rockwell" panose="02060603020205020403" pitchFamily="18" charset="77"/>
                      </a:endParaRPr>
                    </a:p>
                  </a:txBody>
                  <a:tcPr marL="129839" marR="12983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Rockwell" panose="02060603020205020403" pitchFamily="18" charset="77"/>
                        </a:rPr>
                        <a:t>FREQUENCY</a:t>
                      </a:r>
                      <a:endParaRPr lang="en-US" sz="1050" b="1" dirty="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129839" marR="129839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3035">
                <a:tc>
                  <a:txBody>
                    <a:bodyPr/>
                    <a:lstStyle/>
                    <a:p>
                      <a:pPr marL="347663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700" dirty="0">
                          <a:effectLst/>
                          <a:latin typeface="Rockwell" panose="02060603020205020403" pitchFamily="18" charset="77"/>
                        </a:rPr>
                        <a:t>Lollipop</a:t>
                      </a:r>
                      <a:endParaRPr lang="en-US" sz="1000" dirty="0">
                        <a:effectLst/>
                        <a:latin typeface="Rockwell" panose="02060603020205020403" pitchFamily="18" charset="77"/>
                      </a:endParaRPr>
                    </a:p>
                  </a:txBody>
                  <a:tcPr marL="129839" marR="12983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1000" b="1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129839" marR="129839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3035">
                <a:tc>
                  <a:txBody>
                    <a:bodyPr/>
                    <a:lstStyle/>
                    <a:p>
                      <a:pPr marL="347663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700" dirty="0">
                          <a:effectLst/>
                          <a:latin typeface="Rockwell" panose="02060603020205020403" pitchFamily="18" charset="77"/>
                        </a:rPr>
                        <a:t>Pop</a:t>
                      </a:r>
                      <a:endParaRPr lang="en-US" sz="1000" dirty="0">
                        <a:effectLst/>
                        <a:latin typeface="Rockwell" panose="02060603020205020403" pitchFamily="18" charset="77"/>
                      </a:endParaRPr>
                    </a:p>
                  </a:txBody>
                  <a:tcPr marL="129839" marR="12983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1000" b="1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129839" marR="129839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3035">
                <a:tc>
                  <a:txBody>
                    <a:bodyPr/>
                    <a:lstStyle/>
                    <a:p>
                      <a:pPr marL="347663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700" dirty="0">
                          <a:effectLst/>
                          <a:latin typeface="Rockwell" panose="02060603020205020403" pitchFamily="18" charset="77"/>
                        </a:rPr>
                        <a:t>Oh </a:t>
                      </a:r>
                      <a:r>
                        <a:rPr lang="en-US" sz="1700" dirty="0" err="1">
                          <a:effectLst/>
                          <a:latin typeface="Rockwell" panose="02060603020205020403" pitchFamily="18" charset="77"/>
                        </a:rPr>
                        <a:t>lolli</a:t>
                      </a:r>
                      <a:r>
                        <a:rPr lang="en-US" sz="1700" dirty="0">
                          <a:effectLst/>
                          <a:latin typeface="Rockwell" panose="02060603020205020403" pitchFamily="18" charset="77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Rockwell" panose="02060603020205020403" pitchFamily="18" charset="77"/>
                        </a:rPr>
                        <a:t>lolli</a:t>
                      </a:r>
                      <a:r>
                        <a:rPr lang="en-US" sz="1700" dirty="0">
                          <a:effectLst/>
                          <a:latin typeface="Rockwell" panose="02060603020205020403" pitchFamily="18" charset="77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Rockwell" panose="02060603020205020403" pitchFamily="18" charset="77"/>
                        </a:rPr>
                        <a:t>lolli</a:t>
                      </a:r>
                      <a:endParaRPr lang="en-US" sz="1000" dirty="0">
                        <a:effectLst/>
                        <a:latin typeface="Rockwell" panose="02060603020205020403" pitchFamily="18" charset="77"/>
                      </a:endParaRPr>
                    </a:p>
                  </a:txBody>
                  <a:tcPr marL="129839" marR="12983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1000" b="1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129839" marR="129839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3035">
                <a:tc>
                  <a:txBody>
                    <a:bodyPr/>
                    <a:lstStyle/>
                    <a:p>
                      <a:pPr marL="347663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700" dirty="0">
                          <a:effectLst/>
                          <a:latin typeface="Rockwell" panose="02060603020205020403" pitchFamily="18" charset="77"/>
                        </a:rPr>
                        <a:t>Ba boom </a:t>
                      </a:r>
                      <a:r>
                        <a:rPr lang="en-US" sz="1700" dirty="0" err="1">
                          <a:effectLst/>
                          <a:latin typeface="Rockwell" panose="02060603020205020403" pitchFamily="18" charset="77"/>
                        </a:rPr>
                        <a:t>ba</a:t>
                      </a:r>
                      <a:r>
                        <a:rPr lang="en-US" sz="1700" dirty="0">
                          <a:effectLst/>
                          <a:latin typeface="Rockwell" panose="02060603020205020403" pitchFamily="18" charset="77"/>
                        </a:rPr>
                        <a:t>…</a:t>
                      </a:r>
                      <a:endParaRPr lang="en-US" sz="1000" dirty="0">
                        <a:effectLst/>
                        <a:latin typeface="Rockwell" panose="02060603020205020403" pitchFamily="18" charset="77"/>
                      </a:endParaRPr>
                    </a:p>
                  </a:txBody>
                  <a:tcPr marL="129839" marR="12983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1000" b="1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129839" marR="129839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3035">
                <a:tc>
                  <a:txBody>
                    <a:bodyPr/>
                    <a:lstStyle/>
                    <a:p>
                      <a:pPr marL="347663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700" dirty="0">
                          <a:effectLst/>
                          <a:latin typeface="Rockwell" panose="02060603020205020403" pitchFamily="18" charset="77"/>
                        </a:rPr>
                        <a:t>Clicks</a:t>
                      </a:r>
                      <a:endParaRPr lang="en-US" sz="1000" dirty="0">
                        <a:effectLst/>
                        <a:latin typeface="Rockwell" panose="02060603020205020403" pitchFamily="18" charset="77"/>
                      </a:endParaRPr>
                    </a:p>
                  </a:txBody>
                  <a:tcPr marL="129839" marR="12983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1000" b="1" dirty="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129839" marR="129839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3790950" y="17795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836708" y="5661036"/>
            <a:ext cx="140134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Foran</a:t>
            </a:r>
            <a:r>
              <a:rPr lang="en-US" altLang="en-US" sz="1000" dirty="0">
                <a:latin typeface="Garamond" panose="02020404030301010803" pitchFamily="18" charset="0"/>
                <a:ea typeface="Times New Roman" panose="02020603050405020304" pitchFamily="18" charset="0"/>
              </a:rPr>
              <a:t> &amp;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Goldsby, 2019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3624" y="5853135"/>
            <a:ext cx="10424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>
                <a:latin typeface="Garamond" panose="02020404030301010803" pitchFamily="18" charset="0"/>
                <a:ea typeface="Times New Roman" panose="02020603050405020304" pitchFamily="18" charset="0"/>
              </a:rPr>
              <a:t>“Lollipop” by Beverly Ross and Julius Dixon is used by permission of the copyright owner, Edward B. Marks Company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12" name="Chordettes - Lollipop.mp3">
            <a:hlinkClick r:id="" action="ppaction://media"/>
            <a:extLst>
              <a:ext uri="{FF2B5EF4-FFF2-40B4-BE49-F238E27FC236}">
                <a16:creationId xmlns:a16="http://schemas.microsoft.com/office/drawing/2014/main" id="{D2D8D1FA-7B71-BE41-9038-A5C0137FDD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55.940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824" y="57216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9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154" y="154110"/>
            <a:ext cx="10386646" cy="59323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Rockwell" panose="02060603020205020403" pitchFamily="18" charset="77"/>
              </a:rPr>
              <a:t>Bar Graph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1831184"/>
              </p:ext>
            </p:extLst>
          </p:nvPr>
        </p:nvGraphicFramePr>
        <p:xfrm>
          <a:off x="6031521" y="940775"/>
          <a:ext cx="6063792" cy="5352565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212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2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29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29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29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78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 dirty="0">
                        <a:effectLst/>
                        <a:latin typeface="Rockwell" panose="02060603020205020403" pitchFamily="18" charset="77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 dirty="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8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 dirty="0">
                        <a:effectLst/>
                        <a:latin typeface="Rockwell" panose="02060603020205020403" pitchFamily="18" charset="77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 dirty="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8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8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8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78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78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78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78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78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78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78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70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938749">
                <a:tc>
                  <a:txBody>
                    <a:bodyPr/>
                    <a:lstStyle/>
                    <a:p>
                      <a:pPr marL="71755" marR="7175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r>
                        <a:rPr lang="en-US" sz="1600" dirty="0">
                          <a:effectLst/>
                          <a:latin typeface="Rockwell" panose="02060603020205020403" pitchFamily="18" charset="77"/>
                        </a:rPr>
                        <a:t>LOLLIPOP</a:t>
                      </a:r>
                    </a:p>
                  </a:txBody>
                  <a:tcPr marL="39116" marR="39116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Rockwell" panose="02060603020205020403" pitchFamily="18" charset="77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Rockwell" panose="02060603020205020403" pitchFamily="18" charset="77"/>
                        </a:rPr>
                        <a:t>OH LOLLI…</a:t>
                      </a:r>
                      <a:endParaRPr lang="en-US" sz="1600" dirty="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Rockwell" panose="02060603020205020403" pitchFamily="18" charset="77"/>
                        </a:rPr>
                        <a:t>POP</a:t>
                      </a:r>
                      <a:endParaRPr lang="en-US" sz="1600" dirty="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Rockwell" panose="02060603020205020403" pitchFamily="18" charset="77"/>
                        </a:rPr>
                        <a:t>BA BOOM BA</a:t>
                      </a:r>
                      <a:r>
                        <a:rPr lang="en-US" sz="1000" dirty="0">
                          <a:effectLst/>
                          <a:latin typeface="Rockwell" panose="02060603020205020403" pitchFamily="18" charset="77"/>
                        </a:rPr>
                        <a:t>…</a:t>
                      </a:r>
                      <a:endParaRPr lang="en-US" sz="900" dirty="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Rockwell" panose="02060603020205020403" pitchFamily="18" charset="77"/>
                        </a:rPr>
                        <a:t>CLICKS</a:t>
                      </a:r>
                      <a:endParaRPr lang="en-US" sz="1600" b="1" dirty="0">
                        <a:effectLst/>
                        <a:latin typeface="Rockwell" panose="02060603020205020403" pitchFamily="18" charset="77"/>
                      </a:endParaRPr>
                    </a:p>
                  </a:txBody>
                  <a:tcPr marL="39116" marR="39116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90377" y="6293340"/>
            <a:ext cx="3071200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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“Lollipop” by Beverly Ross and Julius Dixon is used by permission of the copyright owner, Edward B. Marks Company.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Foran</a:t>
            </a:r>
            <a:r>
              <a:rPr lang="en-US" altLang="en-US" sz="10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&amp;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Goldsby, 2019</a:t>
            </a:r>
          </a:p>
        </p:txBody>
      </p:sp>
    </p:spTree>
    <p:extLst>
      <p:ext uri="{BB962C8B-B14F-4D97-AF65-F5344CB8AC3E}">
        <p14:creationId xmlns:p14="http://schemas.microsoft.com/office/powerpoint/2010/main" val="403619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551" y="257533"/>
            <a:ext cx="10603302" cy="636805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Rockwell" panose="02060603020205020403" pitchFamily="18" charset="77"/>
              </a:rPr>
              <a:t>Frequency Table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802641"/>
              </p:ext>
            </p:extLst>
          </p:nvPr>
        </p:nvGraphicFramePr>
        <p:xfrm>
          <a:off x="6012612" y="1138686"/>
          <a:ext cx="6254149" cy="4943661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923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2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75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160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Rockwell" panose="02060603020205020403" pitchFamily="18" charset="77"/>
                        </a:rPr>
                        <a:t>SOUND/PHRASE</a:t>
                      </a:r>
                      <a:endParaRPr lang="en-US" sz="900" b="1" dirty="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50992" marR="50992" marT="0" marB="0" anchor="ctr">
                    <a:solidFill>
                      <a:srgbClr val="F4E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Rockwell" panose="02060603020205020403" pitchFamily="18" charset="77"/>
                        </a:rPr>
                        <a:t>TALLY</a:t>
                      </a:r>
                      <a:endParaRPr lang="en-US" sz="900" b="1" dirty="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50992" marR="50992" marT="0" marB="0" anchor="ctr">
                    <a:solidFill>
                      <a:srgbClr val="F4E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Rockwell" panose="02060603020205020403" pitchFamily="18" charset="77"/>
                        </a:rPr>
                        <a:t>FREQUENCY</a:t>
                      </a:r>
                      <a:endParaRPr lang="en-US" sz="900" b="1" dirty="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50992" marR="50992" marT="0" marB="0" anchor="ctr">
                    <a:solidFill>
                      <a:srgbClr val="F4EA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241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Rockwell" panose="02060603020205020403" pitchFamily="18" charset="77"/>
                        </a:rPr>
                        <a:t>Lollipop</a:t>
                      </a:r>
                      <a:endParaRPr lang="en-US" sz="900" dirty="0">
                        <a:effectLst/>
                        <a:latin typeface="Rockwell" panose="02060603020205020403" pitchFamily="18" charset="77"/>
                      </a:endParaRPr>
                    </a:p>
                  </a:txBody>
                  <a:tcPr marL="50992" marR="50992" marT="0" marB="0" anchor="ctr">
                    <a:solidFill>
                      <a:srgbClr val="F4E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900" b="1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50992" marR="50992" marT="0" marB="0" anchor="ctr">
                    <a:solidFill>
                      <a:srgbClr val="F4E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900" b="1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50992" marR="50992" marT="0" marB="0" anchor="ctr">
                    <a:solidFill>
                      <a:srgbClr val="F4EA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241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Rockwell" panose="02060603020205020403" pitchFamily="18" charset="77"/>
                        </a:rPr>
                        <a:t>Pop</a:t>
                      </a:r>
                      <a:endParaRPr lang="en-US" sz="900" dirty="0">
                        <a:effectLst/>
                        <a:latin typeface="Rockwell" panose="02060603020205020403" pitchFamily="18" charset="77"/>
                      </a:endParaRPr>
                    </a:p>
                  </a:txBody>
                  <a:tcPr marL="50992" marR="50992" marT="0" marB="0" anchor="ctr">
                    <a:solidFill>
                      <a:srgbClr val="F4E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900" b="1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50992" marR="50992" marT="0" marB="0" anchor="ctr">
                    <a:solidFill>
                      <a:srgbClr val="F4E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900" b="1" dirty="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50992" marR="50992" marT="0" marB="0" anchor="ctr">
                    <a:solidFill>
                      <a:srgbClr val="F4EA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241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Rockwell" panose="02060603020205020403" pitchFamily="18" charset="77"/>
                        </a:rPr>
                        <a:t>Oh </a:t>
                      </a:r>
                      <a:r>
                        <a:rPr lang="en-US" sz="1800" dirty="0" err="1">
                          <a:effectLst/>
                          <a:latin typeface="Rockwell" panose="02060603020205020403" pitchFamily="18" charset="77"/>
                        </a:rPr>
                        <a:t>lolli</a:t>
                      </a:r>
                      <a:r>
                        <a:rPr lang="en-US" sz="1800" dirty="0">
                          <a:effectLst/>
                          <a:latin typeface="Rockwell" panose="02060603020205020403" pitchFamily="18" charset="77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Rockwell" panose="02060603020205020403" pitchFamily="18" charset="77"/>
                        </a:rPr>
                        <a:t>lolli</a:t>
                      </a:r>
                      <a:r>
                        <a:rPr lang="en-US" sz="1800" dirty="0">
                          <a:effectLst/>
                          <a:latin typeface="Rockwell" panose="02060603020205020403" pitchFamily="18" charset="77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Rockwell" panose="02060603020205020403" pitchFamily="18" charset="77"/>
                        </a:rPr>
                        <a:t>lolli</a:t>
                      </a:r>
                      <a:endParaRPr lang="en-US" sz="900" dirty="0">
                        <a:effectLst/>
                        <a:latin typeface="Rockwell" panose="02060603020205020403" pitchFamily="18" charset="77"/>
                      </a:endParaRPr>
                    </a:p>
                  </a:txBody>
                  <a:tcPr marL="50992" marR="50992" marT="0" marB="0" anchor="ctr">
                    <a:solidFill>
                      <a:srgbClr val="F4E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900" b="1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50992" marR="50992" marT="0" marB="0" anchor="ctr">
                    <a:solidFill>
                      <a:srgbClr val="F4E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900" b="1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50992" marR="50992" marT="0" marB="0" anchor="ctr">
                    <a:solidFill>
                      <a:srgbClr val="F4EA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241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Rockwell" panose="02060603020205020403" pitchFamily="18" charset="77"/>
                        </a:rPr>
                        <a:t>Ba boom </a:t>
                      </a:r>
                      <a:r>
                        <a:rPr lang="en-US" sz="1800" dirty="0" err="1">
                          <a:effectLst/>
                          <a:latin typeface="Rockwell" panose="02060603020205020403" pitchFamily="18" charset="77"/>
                        </a:rPr>
                        <a:t>ba</a:t>
                      </a:r>
                      <a:r>
                        <a:rPr lang="en-US" sz="1800" dirty="0">
                          <a:effectLst/>
                          <a:latin typeface="Rockwell" panose="02060603020205020403" pitchFamily="18" charset="77"/>
                        </a:rPr>
                        <a:t>…</a:t>
                      </a:r>
                      <a:endParaRPr lang="en-US" sz="900" dirty="0">
                        <a:effectLst/>
                        <a:latin typeface="Rockwell" panose="02060603020205020403" pitchFamily="18" charset="77"/>
                      </a:endParaRPr>
                    </a:p>
                  </a:txBody>
                  <a:tcPr marL="50992" marR="50992" marT="0" marB="0" anchor="ctr">
                    <a:solidFill>
                      <a:srgbClr val="F4E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900" b="1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50992" marR="50992" marT="0" marB="0" anchor="ctr">
                    <a:solidFill>
                      <a:srgbClr val="F4E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900" b="1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50992" marR="50992" marT="0" marB="0" anchor="ctr">
                    <a:solidFill>
                      <a:srgbClr val="F4EA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241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Rockwell" panose="02060603020205020403" pitchFamily="18" charset="77"/>
                        </a:rPr>
                        <a:t>Clicks</a:t>
                      </a:r>
                      <a:endParaRPr lang="en-US" sz="900" dirty="0">
                        <a:effectLst/>
                        <a:latin typeface="Rockwell" panose="02060603020205020403" pitchFamily="18" charset="77"/>
                      </a:endParaRPr>
                    </a:p>
                  </a:txBody>
                  <a:tcPr marL="50992" marR="50992" marT="0" marB="0" anchor="ctr">
                    <a:solidFill>
                      <a:srgbClr val="F4E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900" b="1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50992" marR="50992" marT="0" marB="0" anchor="ctr">
                    <a:solidFill>
                      <a:srgbClr val="F4E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900" b="1" dirty="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50992" marR="50992" marT="0" marB="0" anchor="ctr">
                    <a:solidFill>
                      <a:srgbClr val="F4EA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831012" y="6082348"/>
            <a:ext cx="103315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Garamond" panose="02020404030301010803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</a:t>
            </a:r>
            <a:r>
              <a:rPr lang="en-US" sz="1600" dirty="0">
                <a:latin typeface="Garamond" panose="02020404030301010803" pitchFamily="18" charset="0"/>
                <a:ea typeface="Times New Roman" panose="02020603050405020304" pitchFamily="18" charset="0"/>
              </a:rPr>
              <a:t> “Lollipop” by Beverly Ross and Julius Dixon is used by permission of the copyright owner, Edward B. Marks Company.</a:t>
            </a:r>
          </a:p>
          <a:p>
            <a:r>
              <a:rPr lang="en-US" sz="1600" dirty="0"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  <a:ea typeface="Times New Roman" panose="02020603050405020304" pitchFamily="18" charset="0"/>
              </a:rPr>
              <a:t>Foran</a:t>
            </a:r>
            <a:r>
              <a:rPr lang="en-US" sz="1600" dirty="0">
                <a:latin typeface="Garamond" panose="02020404030301010803" pitchFamily="18" charset="0"/>
                <a:ea typeface="Times New Roman" panose="02020603050405020304" pitchFamily="18" charset="0"/>
              </a:rPr>
              <a:t> &amp; Goldsby, 2019</a:t>
            </a:r>
            <a:endParaRPr lang="en-US" sz="1600" b="1" dirty="0">
              <a:effectLst/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49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03653" y="208938"/>
            <a:ext cx="10588869" cy="719191"/>
          </a:xfrm>
          <a:solidFill>
            <a:srgbClr val="C6EAE9">
              <a:alpha val="80000"/>
            </a:srgbClr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latin typeface="Rockwell" panose="02060603020205020403" pitchFamily="18" charset="77"/>
              </a:rPr>
              <a:t>Lollipop Lyrics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7877" y="1037492"/>
            <a:ext cx="11200423" cy="5668108"/>
          </a:xfrm>
          <a:solidFill>
            <a:srgbClr val="F4EAE8"/>
          </a:solidFill>
        </p:spPr>
        <p:txBody>
          <a:bodyPr numCol="4" spcCol="18288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Lollipop </a:t>
            </a:r>
            <a:r>
              <a:rPr lang="en-US" sz="1600" dirty="0" err="1">
                <a:latin typeface="Garamond" panose="02020404030301010803" pitchFamily="18" charset="0"/>
              </a:rPr>
              <a:t>lollipop</a:t>
            </a:r>
            <a:endParaRPr lang="en-US" sz="16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Oh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endParaRPr lang="en-US" sz="16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Lollipop </a:t>
            </a:r>
            <a:r>
              <a:rPr lang="en-US" sz="1600" dirty="0" err="1">
                <a:latin typeface="Garamond" panose="02020404030301010803" pitchFamily="18" charset="0"/>
              </a:rPr>
              <a:t>lollipop</a:t>
            </a:r>
            <a:endParaRPr lang="en-US" sz="16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Oh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endParaRPr lang="en-US" sz="16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Lollipop  </a:t>
            </a:r>
            <a:r>
              <a:rPr lang="en-US" sz="1600" dirty="0" err="1">
                <a:latin typeface="Garamond" panose="02020404030301010803" pitchFamily="18" charset="0"/>
              </a:rPr>
              <a:t>lollipop</a:t>
            </a:r>
            <a:endParaRPr lang="en-US" sz="16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Oh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Lollipop POP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000" dirty="0">
                <a:latin typeface="Garamond" panose="02020404030301010803" pitchFamily="18" charset="0"/>
              </a:rPr>
              <a:t> 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Call my baby lollipop, tell you why,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His kiss is sweeter than an apple pie.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And when he does his shaky </a:t>
            </a:r>
            <a:r>
              <a:rPr lang="en-US" sz="1600" dirty="0" err="1">
                <a:latin typeface="Garamond" panose="02020404030301010803" pitchFamily="18" charset="0"/>
              </a:rPr>
              <a:t>rockin</a:t>
            </a:r>
            <a:r>
              <a:rPr lang="en-US" sz="1600" dirty="0">
                <a:latin typeface="Garamond" panose="02020404030301010803" pitchFamily="18" charset="0"/>
              </a:rPr>
              <a:t>’ dance,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Man, I haven’t got a chance.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000" dirty="0">
                <a:latin typeface="Garamond" panose="02020404030301010803" pitchFamily="18" charset="0"/>
              </a:rPr>
              <a:t> 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I call him lollipop lollipop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Oh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endParaRPr lang="en-US" sz="16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Lollipop lollipop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Oh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endParaRPr lang="en-US" sz="16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Lollipop lollipop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Oh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Lollipop POP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000" dirty="0">
                <a:latin typeface="Garamond" panose="02020404030301010803" pitchFamily="18" charset="0"/>
              </a:rPr>
              <a:t> 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Sweeter than candy on a stick,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Huckleberry, cherry or lime;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If you had a chance, he’d be your pick,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But lollipop is mine.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000" dirty="0">
                <a:latin typeface="Garamond" panose="02020404030301010803" pitchFamily="18" charset="0"/>
              </a:rPr>
              <a:t> 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Lollipop lollipop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Oh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endParaRPr lang="en-US" sz="16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Lollipop lollipop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Oh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endParaRPr lang="en-US" sz="16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Lollipop lollipop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Oh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Lollipop  POP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Crazy way he thrills-a me,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Tell you why,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Just like-a lightning from the sky,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He loves to kiss me till I can’t see straight.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Gee, my lollipop is great.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000" b="1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I call him Lollipop lollipop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Oh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endParaRPr lang="en-US" sz="16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Lollipop lollipop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Oh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endParaRPr lang="en-US" sz="16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Lollipop  lollipop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Oh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Lollipop lollipop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 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600" b="1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600" b="1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600" b="1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Lollipop lollipop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Oh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r>
              <a:rPr lang="en-US" sz="1600" dirty="0">
                <a:latin typeface="Garamond" panose="02020404030301010803" pitchFamily="18" charset="0"/>
              </a:rPr>
              <a:t>	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Lollipop lollipop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Oh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endParaRPr lang="en-US" sz="16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Lollipop  POP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000" dirty="0">
                <a:latin typeface="Garamond" panose="02020404030301010803" pitchFamily="18" charset="0"/>
              </a:rPr>
              <a:t> 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Lollipop lollipop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Oh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Lollipop lollipop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Oh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endParaRPr lang="en-US" sz="16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Lollipop lollipop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Oh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</a:rPr>
              <a:t>lolli</a:t>
            </a:r>
            <a:endParaRPr lang="en-US" sz="1600" dirty="0"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Lollipop lollipop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Garamond" panose="02020404030301010803" pitchFamily="18" charset="0"/>
              </a:rPr>
              <a:t>POP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F49048-B1DC-1E4B-807D-402D46756869}"/>
              </a:ext>
            </a:extLst>
          </p:cNvPr>
          <p:cNvSpPr/>
          <p:nvPr/>
        </p:nvSpPr>
        <p:spPr>
          <a:xfrm>
            <a:off x="8496300" y="6196127"/>
            <a:ext cx="34182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Garamond" panose="02020404030301010803" pitchFamily="18" charset="0"/>
                <a:sym typeface="Symbol" panose="05050102010706020507" pitchFamily="18" charset="2"/>
              </a:rPr>
              <a:t></a:t>
            </a:r>
            <a:r>
              <a:rPr lang="en-US" sz="1000" dirty="0">
                <a:latin typeface="Garamond" panose="02020404030301010803" pitchFamily="18" charset="0"/>
              </a:rPr>
              <a:t> “Lollipop” by Beverly Ross and Julius Dixon is used by permission of the copyright owner, Edward B. Marks Company</a:t>
            </a:r>
          </a:p>
        </p:txBody>
      </p:sp>
    </p:spTree>
    <p:extLst>
      <p:ext uri="{BB962C8B-B14F-4D97-AF65-F5344CB8AC3E}">
        <p14:creationId xmlns:p14="http://schemas.microsoft.com/office/powerpoint/2010/main" val="202165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3723614"/>
              </p:ext>
            </p:extLst>
          </p:nvPr>
        </p:nvGraphicFramePr>
        <p:xfrm>
          <a:off x="691552" y="1163782"/>
          <a:ext cx="6028426" cy="4898349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2660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7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363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Rockwell" panose="02060603020205020403" pitchFamily="18" charset="77"/>
                        </a:rPr>
                        <a:t>SOUND/PHRASE</a:t>
                      </a:r>
                      <a:endParaRPr lang="en-US" sz="1050" b="1" dirty="0">
                        <a:effectLst/>
                        <a:latin typeface="Rockwell" panose="02060603020205020403" pitchFamily="18" charset="77"/>
                      </a:endParaRPr>
                    </a:p>
                  </a:txBody>
                  <a:tcPr marL="129839" marR="12983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Rockwell" panose="02060603020205020403" pitchFamily="18" charset="77"/>
                        </a:rPr>
                        <a:t>FREQUENCY</a:t>
                      </a:r>
                      <a:endParaRPr lang="en-US" sz="1050" b="1" dirty="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129839" marR="129839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694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Rockwell" panose="02060603020205020403" pitchFamily="18" charset="77"/>
                        </a:rPr>
                        <a:t>Thunder</a:t>
                      </a:r>
                      <a:endParaRPr lang="en-US" sz="900" dirty="0">
                        <a:effectLst/>
                        <a:latin typeface="Rockwell" panose="02060603020205020403" pitchFamily="18" charset="77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1000" b="1" dirty="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129839" marR="129839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694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Rockwell" panose="02060603020205020403" pitchFamily="18" charset="77"/>
                        </a:rPr>
                        <a:t>Thun-</a:t>
                      </a:r>
                      <a:r>
                        <a:rPr lang="en-US" sz="1800" dirty="0" err="1">
                          <a:effectLst/>
                          <a:latin typeface="Rockwell" panose="02060603020205020403" pitchFamily="18" charset="77"/>
                        </a:rPr>
                        <a:t>thun</a:t>
                      </a:r>
                      <a:r>
                        <a:rPr lang="en-US" sz="1800" dirty="0">
                          <a:effectLst/>
                          <a:latin typeface="Rockwell" panose="02060603020205020403" pitchFamily="18" charset="77"/>
                        </a:rPr>
                        <a:t>-thunder</a:t>
                      </a: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1000" b="1" dirty="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129839" marR="129839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694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Rockwell" panose="02060603020205020403" pitchFamily="18" charset="77"/>
                        </a:rPr>
                        <a:t>Lightning and the thunder</a:t>
                      </a:r>
                      <a:endParaRPr lang="en-US" sz="900" dirty="0">
                        <a:effectLst/>
                        <a:latin typeface="Rockwell" panose="02060603020205020403" pitchFamily="18" charset="77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1000" b="1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129839" marR="129839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694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Rockwell" panose="02060603020205020403" pitchFamily="18" charset="77"/>
                        </a:rPr>
                        <a:t>Feel the thunder</a:t>
                      </a:r>
                      <a:endParaRPr lang="en-US" sz="900" dirty="0">
                        <a:effectLst/>
                        <a:latin typeface="Rockwell" panose="02060603020205020403" pitchFamily="18" charset="77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1000" b="1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129839" marR="129839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694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Rockwell" panose="02060603020205020403" pitchFamily="18" charset="77"/>
                        </a:rPr>
                        <a:t>Drumbeat</a:t>
                      </a:r>
                      <a:endParaRPr lang="en-US" sz="900" dirty="0">
                        <a:effectLst/>
                        <a:latin typeface="Rockwell" panose="02060603020205020403" pitchFamily="18" charset="77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1000" b="1" dirty="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129839" marR="129839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B4DFBBE7-05D2-3749-865A-FD3132DD8F2A}"/>
              </a:ext>
            </a:extLst>
          </p:cNvPr>
          <p:cNvSpPr/>
          <p:nvPr/>
        </p:nvSpPr>
        <p:spPr>
          <a:xfrm>
            <a:off x="837576" y="6202762"/>
            <a:ext cx="10516848" cy="249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900" dirty="0">
                <a:solidFill>
                  <a:schemeClr val="bg1"/>
                </a:solidFill>
                <a:latin typeface="Garamond" panose="02020404030301010803" pitchFamily="18" charset="0"/>
              </a:rPr>
              <a:t>Songwriters: Alexander Junior Grant / Benjamin Arthur McKee / Daniel Coulter Reynolds / Daniel James </a:t>
            </a:r>
            <a:r>
              <a:rPr lang="en-US" sz="900" dirty="0" err="1">
                <a:solidFill>
                  <a:schemeClr val="bg1"/>
                </a:solidFill>
                <a:latin typeface="Garamond" panose="02020404030301010803" pitchFamily="18" charset="0"/>
              </a:rPr>
              <a:t>Platzman</a:t>
            </a:r>
            <a:r>
              <a:rPr lang="en-US" sz="900" dirty="0">
                <a:solidFill>
                  <a:schemeClr val="bg1"/>
                </a:solidFill>
                <a:latin typeface="Garamond" panose="02020404030301010803" pitchFamily="18" charset="0"/>
              </a:rPr>
              <a:t> / Daniel Wayne Sermon / Jayson M. </a:t>
            </a:r>
            <a:r>
              <a:rPr lang="en-US" sz="900" dirty="0" err="1">
                <a:solidFill>
                  <a:schemeClr val="bg1"/>
                </a:solidFill>
                <a:latin typeface="Garamond" panose="02020404030301010803" pitchFamily="18" charset="0"/>
              </a:rPr>
              <a:t>DeZuzio</a:t>
            </a:r>
            <a:r>
              <a:rPr lang="en-US" sz="900" dirty="0">
                <a:solidFill>
                  <a:schemeClr val="bg1"/>
                </a:solidFill>
                <a:latin typeface="Garamond" panose="02020404030301010803" pitchFamily="18" charset="0"/>
              </a:rPr>
              <a:t> Thunder lyrics © Universal Music Publishing Group</a:t>
            </a:r>
          </a:p>
        </p:txBody>
      </p:sp>
      <p:pic>
        <p:nvPicPr>
          <p:cNvPr id="5" name="Imagine Dragons - Thunder (Lyrics  Lyric Video).mp3">
            <a:hlinkClick r:id="" action="ppaction://media"/>
            <a:extLst>
              <a:ext uri="{FF2B5EF4-FFF2-40B4-BE49-F238E27FC236}">
                <a16:creationId xmlns:a16="http://schemas.microsoft.com/office/drawing/2014/main" id="{788F649F-7417-D042-A5F6-D5FC3CCCCF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7156" y="5639389"/>
            <a:ext cx="812800" cy="8128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47B3F9C-466C-2C4F-8E81-4FB95CD32666}"/>
              </a:ext>
            </a:extLst>
          </p:cNvPr>
          <p:cNvSpPr txBox="1">
            <a:spLocks/>
          </p:cNvSpPr>
          <p:nvPr/>
        </p:nvSpPr>
        <p:spPr>
          <a:xfrm>
            <a:off x="691551" y="257533"/>
            <a:ext cx="10603302" cy="636805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tx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>
                <a:ln>
                  <a:noFill/>
                </a:ln>
                <a:solidFill>
                  <a:schemeClr val="tx1"/>
                </a:solidFill>
                <a:effectLst/>
                <a:latin typeface="Rockwell" panose="02060603020205020403" pitchFamily="18" charset="77"/>
                <a:ea typeface="Times New Roman" panose="02020603050405020304" pitchFamily="18" charset="0"/>
              </a:rPr>
              <a:t>Thunder Statistics</a:t>
            </a:r>
            <a:endParaRPr lang="en-US" sz="4000" b="1" dirty="0">
              <a:latin typeface="Rockwell" panose="020606030202050204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134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4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551" y="257533"/>
            <a:ext cx="10603302" cy="636805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Rockwell" panose="02060603020205020403" pitchFamily="18" charset="77"/>
              </a:rPr>
              <a:t>Frequency Table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8378477"/>
              </p:ext>
            </p:extLst>
          </p:nvPr>
        </p:nvGraphicFramePr>
        <p:xfrm>
          <a:off x="691552" y="1226136"/>
          <a:ext cx="6640902" cy="4944160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2042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20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6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166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Rockwell" panose="02060603020205020403" pitchFamily="18" charset="77"/>
                        </a:rPr>
                        <a:t>SOUND/PHRASE</a:t>
                      </a:r>
                      <a:endParaRPr lang="en-US" sz="900" b="1" dirty="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Rockwell" panose="02060603020205020403" pitchFamily="18" charset="77"/>
                        </a:rPr>
                        <a:t>TALLY</a:t>
                      </a:r>
                      <a:endParaRPr lang="en-US" sz="900" b="1" dirty="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Rockwell" panose="02060603020205020403" pitchFamily="18" charset="77"/>
                        </a:rPr>
                        <a:t>FREQUENCY</a:t>
                      </a:r>
                      <a:endParaRPr lang="en-US" sz="900" b="1" dirty="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249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Rockwell" panose="02060603020205020403" pitchFamily="18" charset="77"/>
                        </a:rPr>
                        <a:t>Thunder</a:t>
                      </a:r>
                      <a:endParaRPr lang="en-US" sz="900" dirty="0">
                        <a:effectLst/>
                        <a:latin typeface="Rockwell" panose="02060603020205020403" pitchFamily="18" charset="77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900" b="1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900" b="1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249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Rockwell" panose="02060603020205020403" pitchFamily="18" charset="77"/>
                        </a:rPr>
                        <a:t>Thun-</a:t>
                      </a:r>
                      <a:r>
                        <a:rPr lang="en-US" sz="1800" dirty="0" err="1">
                          <a:effectLst/>
                          <a:latin typeface="Rockwell" panose="02060603020205020403" pitchFamily="18" charset="77"/>
                        </a:rPr>
                        <a:t>thun</a:t>
                      </a:r>
                      <a:r>
                        <a:rPr lang="en-US" sz="1800" dirty="0">
                          <a:effectLst/>
                          <a:latin typeface="Rockwell" panose="02060603020205020403" pitchFamily="18" charset="77"/>
                        </a:rPr>
                        <a:t>-thunder</a:t>
                      </a: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900" b="1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900" b="1" dirty="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249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Rockwell" panose="02060603020205020403" pitchFamily="18" charset="77"/>
                        </a:rPr>
                        <a:t>Lightning and the thunder</a:t>
                      </a:r>
                      <a:endParaRPr lang="en-US" sz="900" dirty="0">
                        <a:effectLst/>
                        <a:latin typeface="Rockwell" panose="02060603020205020403" pitchFamily="18" charset="77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900" b="1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900" b="1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249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Rockwell" panose="02060603020205020403" pitchFamily="18" charset="77"/>
                        </a:rPr>
                        <a:t>Feel the thunder</a:t>
                      </a:r>
                      <a:endParaRPr lang="en-US" sz="900" dirty="0">
                        <a:effectLst/>
                        <a:latin typeface="Rockwell" panose="02060603020205020403" pitchFamily="18" charset="77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900" b="1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900" b="1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249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Rockwell" panose="02060603020205020403" pitchFamily="18" charset="77"/>
                        </a:rPr>
                        <a:t>Drumbeat</a:t>
                      </a:r>
                      <a:endParaRPr lang="en-US" sz="900" dirty="0">
                        <a:effectLst/>
                        <a:latin typeface="Rockwell" panose="02060603020205020403" pitchFamily="18" charset="77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900" b="1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Rockwell" panose="02060603020205020403" pitchFamily="18" charset="77"/>
                        </a:rPr>
                        <a:t> </a:t>
                      </a:r>
                      <a:endParaRPr lang="en-US" sz="900" b="1" dirty="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201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072671"/>
              </p:ext>
            </p:extLst>
          </p:nvPr>
        </p:nvGraphicFramePr>
        <p:xfrm>
          <a:off x="691551" y="1193877"/>
          <a:ext cx="7833980" cy="5345684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565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7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7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7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7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73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 dirty="0"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3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3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3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3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73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 dirty="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73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73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73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73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73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73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700">
                        <a:effectLst/>
                        <a:latin typeface="Garamond" panose="020204040303010108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937544">
                <a:tc>
                  <a:txBody>
                    <a:bodyPr/>
                    <a:lstStyle/>
                    <a:p>
                      <a:pPr marL="71755" marR="7175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Rockwell" panose="02060603020205020403" pitchFamily="18" charset="77"/>
                        </a:rPr>
                        <a:t> THUNDER</a:t>
                      </a:r>
                    </a:p>
                  </a:txBody>
                  <a:tcPr marL="39116" marR="39116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Rockwell" panose="02060603020205020403" pitchFamily="18" charset="77"/>
                        </a:rPr>
                        <a:t>THUN-THUN-THUNDER</a:t>
                      </a:r>
                      <a:endParaRPr lang="en-US" sz="1600" dirty="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Rockwell" panose="02060603020205020403" pitchFamily="18" charset="77"/>
                        </a:rPr>
                        <a:t>LIGHTNING AND THE THUNDER</a:t>
                      </a:r>
                      <a:endParaRPr lang="en-US" sz="1600" dirty="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Rockwell" panose="02060603020205020403" pitchFamily="18" charset="77"/>
                        </a:rPr>
                        <a:t>FEEL THE THUNDER</a:t>
                      </a:r>
                      <a:endParaRPr lang="en-US" sz="1600" dirty="0">
                        <a:effectLst/>
                        <a:latin typeface="Rockwell" panose="02060603020205020403" pitchFamily="18" charset="77"/>
                        <a:ea typeface="Times New Roman" panose="02020603050405020304" pitchFamily="18" charset="0"/>
                      </a:endParaRPr>
                    </a:p>
                  </a:txBody>
                  <a:tcPr marL="39116" marR="39116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Rockwell" panose="02060603020205020403" pitchFamily="18" charset="77"/>
                        </a:rPr>
                        <a:t>DRUMBEAT</a:t>
                      </a:r>
                      <a:endParaRPr lang="en-US" sz="1600" b="1" dirty="0">
                        <a:effectLst/>
                        <a:latin typeface="Rockwell" panose="02060603020205020403" pitchFamily="18" charset="77"/>
                      </a:endParaRPr>
                    </a:p>
                  </a:txBody>
                  <a:tcPr marL="39116" marR="39116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76CBDCB-D098-1F41-9552-DD1FD869C9AB}"/>
              </a:ext>
            </a:extLst>
          </p:cNvPr>
          <p:cNvSpPr txBox="1">
            <a:spLocks/>
          </p:cNvSpPr>
          <p:nvPr/>
        </p:nvSpPr>
        <p:spPr>
          <a:xfrm>
            <a:off x="691551" y="257533"/>
            <a:ext cx="10603302" cy="636805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 cap="none" spc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tx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Rockwell" panose="02060603020205020403" pitchFamily="18" charset="77"/>
              </a:rPr>
              <a:t>Bar Graph</a:t>
            </a:r>
          </a:p>
        </p:txBody>
      </p:sp>
    </p:spTree>
    <p:extLst>
      <p:ext uri="{BB962C8B-B14F-4D97-AF65-F5344CB8AC3E}">
        <p14:creationId xmlns:p14="http://schemas.microsoft.com/office/powerpoint/2010/main" val="99983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heet music design templat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accent1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Sheet music design slides.potx" id="{09D230C4-ED1F-4782-ABA0-B528A81E30C6}" vid="{782C1FB5-44AD-41D7-B4F1-9A54F55FAEF7}"/>
    </a:ext>
  </a:extLst>
</a:theme>
</file>

<file path=ppt/theme/theme2.xml><?xml version="1.0" encoding="utf-8"?>
<a:theme xmlns:a="http://schemas.openxmlformats.org/drawingml/2006/main" name="Office Them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Sheet music design slides</Template>
  <TotalTime>9481</TotalTime>
  <Words>784</Words>
  <Application>Microsoft Macintosh PowerPoint</Application>
  <PresentationFormat>Widescreen</PresentationFormat>
  <Paragraphs>457</Paragraphs>
  <Slides>18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Comic Sans MS</vt:lpstr>
      <vt:lpstr>Garamond</vt:lpstr>
      <vt:lpstr>Rockwell</vt:lpstr>
      <vt:lpstr>Sheet music design template</vt:lpstr>
      <vt:lpstr>The Key to Teaching Statistics through Music</vt:lpstr>
      <vt:lpstr>Using Music </vt:lpstr>
      <vt:lpstr>Lollipop Statistics</vt:lpstr>
      <vt:lpstr>Bar Graph</vt:lpstr>
      <vt:lpstr>Frequency Table</vt:lpstr>
      <vt:lpstr>Lollipop Lyrics</vt:lpstr>
      <vt:lpstr>PowerPoint Presentation</vt:lpstr>
      <vt:lpstr>Frequency Table</vt:lpstr>
      <vt:lpstr>PowerPoint Presentation</vt:lpstr>
      <vt:lpstr>Thunder Lyrics</vt:lpstr>
      <vt:lpstr>Happy by Pharrell Williams</vt:lpstr>
      <vt:lpstr>3-Level Rubric</vt:lpstr>
      <vt:lpstr>Extensions/Variations</vt:lpstr>
      <vt:lpstr>More advanced statistics</vt:lpstr>
      <vt:lpstr>CAUTIONS</vt:lpstr>
      <vt:lpstr>Suggested Songs</vt:lpstr>
      <vt:lpstr>PowerPoint Presentation</vt:lpstr>
      <vt:lpstr>Contact Information</vt:lpstr>
    </vt:vector>
  </TitlesOfParts>
  <Company>College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Oldies and               Using Oldies and New Songs to Introduce Statistics</dc:title>
  <dc:creator>Goldsby, Dianne S</dc:creator>
  <cp:lastModifiedBy>Alexandra Foran</cp:lastModifiedBy>
  <cp:revision>38</cp:revision>
  <dcterms:created xsi:type="dcterms:W3CDTF">2018-03-31T23:02:58Z</dcterms:created>
  <dcterms:modified xsi:type="dcterms:W3CDTF">2019-09-22T03:13:17Z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74067200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