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3" ContentType="audio/unknown"/>
  <Override PartName="/ppt/media/media1.m4a" ContentType="audio/unknown"/>
  <Override PartName="/ppt/media/media2.m4a" ContentType="audio/unknown"/>
  <Override PartName="/ppt/media/media2.mp3" ContentType="audio/unknown"/>
  <Override PartName="/ppt/media/media3.mp3" ContentType="audio/unknown"/>
  <Override PartName="/ppt/media/media4.mp3" ContentType="audio/unknown"/>
  <Override PartName="/ppt/media/media1.aiff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1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3" Type="http://schemas.microsoft.com/office/2007/relationships/media" Target="../media/media2.m4a"/><Relationship Id="rId4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youtu.be/buqtdpuZxvk" TargetMode="External"/><Relationship Id="rId3" Type="http://schemas.openxmlformats.org/officeDocument/2006/relationships/audio" Target="../media/media2.mp3"/><Relationship Id="rId4" Type="http://schemas.microsoft.com/office/2007/relationships/media" Target="../media/media2.mp3"/><Relationship Id="rId5" Type="http://schemas.openxmlformats.org/officeDocument/2006/relationships/image" Target="../media/image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3" Type="http://schemas.microsoft.com/office/2007/relationships/media" Target="../media/media3.mp3"/><Relationship Id="rId4" Type="http://schemas.openxmlformats.org/officeDocument/2006/relationships/image" Target="../media/image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3" Type="http://schemas.microsoft.com/office/2007/relationships/media" Target="../media/media4.mp3"/><Relationship Id="rId4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montyharper.com" TargetMode="External"/><Relationship Id="rId3" Type="http://schemas.openxmlformats.org/officeDocument/2006/relationships/hyperlink" Target="https://montyharper.bandcamp.com/album/songs-from-the-science-frontier" TargetMode="External"/><Relationship Id="rId4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1.aiff"/><Relationship Id="rId3" Type="http://schemas.microsoft.com/office/2007/relationships/media" Target="../media/media1.aiff"/><Relationship Id="rId4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audio" Target="../media/media1.mp3"/><Relationship Id="rId3" Type="http://schemas.microsoft.com/office/2007/relationships/media" Target="../media/media1.mp3"/><Relationship Id="rId4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ome of My Favorite Science Song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 of My Favorite Science Songs</a:t>
            </a:r>
          </a:p>
        </p:txBody>
      </p:sp>
      <p:sp>
        <p:nvSpPr>
          <p:cNvPr id="120" name="And Why"/>
          <p:cNvSpPr txBox="1"/>
          <p:nvPr>
            <p:ph type="subTitle" sz="quarter" idx="1"/>
          </p:nvPr>
        </p:nvSpPr>
        <p:spPr>
          <a:xfrm>
            <a:off x="1270000" y="5727700"/>
            <a:ext cx="10464800" cy="1130300"/>
          </a:xfrm>
          <a:prstGeom prst="rect">
            <a:avLst/>
          </a:prstGeom>
        </p:spPr>
        <p:txBody>
          <a:bodyPr/>
          <a:lstStyle>
            <a:lvl1pPr>
              <a:defRPr sz="5000"/>
            </a:lvl1pPr>
          </a:lstStyle>
          <a:p>
            <a:pPr/>
            <a:r>
              <a:t>And Why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The Elements"/>
          <p:cNvSpPr txBox="1"/>
          <p:nvPr>
            <p:ph type="title"/>
          </p:nvPr>
        </p:nvSpPr>
        <p:spPr>
          <a:xfrm>
            <a:off x="952500" y="254000"/>
            <a:ext cx="11099800" cy="1584574"/>
          </a:xfrm>
          <a:prstGeom prst="rect">
            <a:avLst/>
          </a:prstGeom>
        </p:spPr>
        <p:txBody>
          <a:bodyPr/>
          <a:lstStyle/>
          <a:p>
            <a:pPr/>
            <a:r>
              <a:t>The Elements</a:t>
            </a:r>
          </a:p>
        </p:txBody>
      </p:sp>
      <p:sp>
        <p:nvSpPr>
          <p:cNvPr id="149" name="There's antimony, arsenic, aluminum, selenium,…"/>
          <p:cNvSpPr txBox="1"/>
          <p:nvPr>
            <p:ph type="body" idx="1"/>
          </p:nvPr>
        </p:nvSpPr>
        <p:spPr>
          <a:xfrm>
            <a:off x="952500" y="2675383"/>
            <a:ext cx="11099800" cy="6527553"/>
          </a:xfrm>
          <a:prstGeom prst="rect">
            <a:avLst/>
          </a:prstGeom>
        </p:spPr>
        <p:txBody>
          <a:bodyPr numCol="2" spcCol="554990" anchor="t"/>
          <a:lstStyle/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There's antimony, arsenic, aluminum, selenium,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hydrogen and oxygen and nitrogen and rhenium,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nickel, neodymium, neptunium, germanium,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iron, americium, ruthenium, uranium,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Europium, zirconium, lutetium, vanadium,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lanthanum and osmium and astatine and radium,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gold, protactinium and indium and gallium,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iodine and thorium and thulium and thallium.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There's yttrium, ytterbium, actinium, rubidium,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boron, gadolinium, niobium, iridium,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There's strontium and silicon and silver and samarium,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bismuth, bromine, lithium, beryllium, and barium.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There's holmium and helium and hafnium and erbium,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phosphorus and francium and fluorine and terbium,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manganese and mercury, molybdenum, magnesium,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Dysprosium and scandium and cerium and cesium.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lead, praseodymium and platinum, plutonium,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Palladium, promethium, potassium, polonium,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tantalum, technetium, titanium, tellurium,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cadmium and calcium and chromium and curium.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There's sulfur, californium and fermium, berkelium,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also mendelevium, einsteinium, nobelium,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argon, krypton, neon, radon, xenon, zinc and rhodium,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chlorine, carbon, cobalt, copper, tungsten, tin and sodium.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These are the only ones of which the news has come to Harvard,</a:t>
            </a:r>
          </a:p>
          <a:p>
            <a:pPr marL="0" indent="0" defTabSz="233679">
              <a:spcBef>
                <a:spcPts val="1500"/>
              </a:spcBef>
              <a:buSzTx/>
              <a:buNone/>
              <a:defRPr sz="1600"/>
            </a:pPr>
            <a:r>
              <a:t>And there may be many others but they haven't been discovered.</a:t>
            </a:r>
          </a:p>
        </p:txBody>
      </p:sp>
      <p:pic>
        <p:nvPicPr>
          <p:cNvPr id="150" name="1-16 The Elements.m4a" descr="1-16 The Elements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058400" y="7747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by Tom Lehrer, to the melody of The Major-General’s Song from Gilbert and Sullivan’s The Pirates of Penzance"/>
          <p:cNvSpPr txBox="1"/>
          <p:nvPr/>
        </p:nvSpPr>
        <p:spPr>
          <a:xfrm>
            <a:off x="954277" y="1603883"/>
            <a:ext cx="7161775" cy="7292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000"/>
            </a:lvl1pPr>
          </a:lstStyle>
          <a:p>
            <a:pPr/>
            <a:r>
              <a:t>by Tom Lehrer, to the melody of The Major-General’s Song from Gilbert and Sullivan’s The Pirates of Penzance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66667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cience is Re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Science is Real</a:t>
            </a:r>
          </a:p>
        </p:txBody>
      </p:sp>
      <p:sp>
        <p:nvSpPr>
          <p:cNvPr id="154" name="Here Comes Science, by They Might be Giants is one of the most widely-known collections of science songs.…"/>
          <p:cNvSpPr txBox="1"/>
          <p:nvPr>
            <p:ph type="body" idx="1"/>
          </p:nvPr>
        </p:nvSpPr>
        <p:spPr>
          <a:xfrm>
            <a:off x="952500" y="2160587"/>
            <a:ext cx="11400334" cy="6700094"/>
          </a:xfrm>
          <a:prstGeom prst="rect">
            <a:avLst/>
          </a:prstGeom>
        </p:spPr>
        <p:txBody>
          <a:bodyPr/>
          <a:lstStyle/>
          <a:p>
            <a:pPr marL="342264" indent="-342264" defTabSz="449833">
              <a:spcBef>
                <a:spcPts val="3200"/>
              </a:spcBef>
              <a:defRPr sz="2464"/>
            </a:pPr>
            <a:r>
              <a:rPr i="1"/>
              <a:t>Here Comes Science</a:t>
            </a:r>
            <a:r>
              <a:t>, by They Might be Giants is one of the most widely-known collections of science songs.</a:t>
            </a:r>
          </a:p>
          <a:p>
            <a:pPr marL="342264" indent="-342264" defTabSz="449833">
              <a:spcBef>
                <a:spcPts val="3200"/>
              </a:spcBef>
              <a:defRPr sz="2464"/>
            </a:pPr>
            <a:r>
              <a:t>It isn’t my favorite TMBG album, though - many of the songs are of the “Here’s some stuff I want you to know” variety. </a:t>
            </a:r>
          </a:p>
          <a:p>
            <a:pPr marL="342264" indent="-342264" defTabSz="449833">
              <a:spcBef>
                <a:spcPts val="3200"/>
              </a:spcBef>
              <a:defRPr sz="2464"/>
            </a:pPr>
            <a:r>
              <a:t>Stand-out songs on the CD include “Science is Real,” “I Am a Paleontologist” and “My Brother the Ape”</a:t>
            </a:r>
          </a:p>
          <a:p>
            <a:pPr marL="342264" indent="-342264" defTabSz="449833">
              <a:spcBef>
                <a:spcPts val="3200"/>
              </a:spcBef>
              <a:defRPr sz="2464"/>
            </a:pPr>
            <a:r>
              <a:t>“My Brother the Ape” uses metaphor to call out human-kind for not embracing our role as part of the family of life on earth. </a:t>
            </a:r>
          </a:p>
          <a:p>
            <a:pPr marL="342264" indent="-342264" defTabSz="449833">
              <a:spcBef>
                <a:spcPts val="3200"/>
              </a:spcBef>
              <a:defRPr sz="2464"/>
            </a:pPr>
            <a:r>
              <a:t>“I Am a Paleontologist” uses first person POV to deliver an infectious celebration of paleontology.</a:t>
            </a:r>
          </a:p>
          <a:p>
            <a:pPr marL="342264" indent="-342264" defTabSz="449833">
              <a:spcBef>
                <a:spcPts val="3200"/>
              </a:spcBef>
              <a:defRPr sz="2464"/>
            </a:pPr>
            <a:r>
              <a:t>“Science is Real” opens the album with an impassioned call for using science as a source of truth in our world.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cience is Real"/>
          <p:cNvSpPr txBox="1"/>
          <p:nvPr>
            <p:ph type="title"/>
          </p:nvPr>
        </p:nvSpPr>
        <p:spPr>
          <a:xfrm>
            <a:off x="952500" y="254000"/>
            <a:ext cx="11099800" cy="1584574"/>
          </a:xfrm>
          <a:prstGeom prst="rect">
            <a:avLst/>
          </a:prstGeom>
        </p:spPr>
        <p:txBody>
          <a:bodyPr/>
          <a:lstStyle/>
          <a:p>
            <a:pPr/>
            <a:r>
              <a:t>Science is Real</a:t>
            </a:r>
          </a:p>
        </p:txBody>
      </p:sp>
      <p:sp>
        <p:nvSpPr>
          <p:cNvPr id="157" name="Science is real…"/>
          <p:cNvSpPr txBox="1"/>
          <p:nvPr>
            <p:ph type="body" idx="1"/>
          </p:nvPr>
        </p:nvSpPr>
        <p:spPr>
          <a:xfrm>
            <a:off x="952500" y="2248544"/>
            <a:ext cx="11099800" cy="6866435"/>
          </a:xfrm>
          <a:prstGeom prst="rect">
            <a:avLst/>
          </a:prstGeom>
        </p:spPr>
        <p:txBody>
          <a:bodyPr numCol="2" spcCol="554990" anchor="t"/>
          <a:lstStyle/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Science is real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From the Big Bang to DNA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Science is real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From evolution to the Milky Way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I like the stories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About angels, unicorns and elves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Now I like those stories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As much as anybody else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But when I'm seeking knowledge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Either simple or abstract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The facts are with science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The facts are with science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Science is real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Science is real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Science is real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Science is real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From anatomy to geology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Science is real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From astrophysics to biology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A scientific theory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Isn't just a hunch or guess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It's more like a question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That's been put through a lot of tests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And when a theory emerges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Consistent with the facts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The proof is with science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The truth is with science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Science is real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Science is real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Science is real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800"/>
            </a:pPr>
            <a:r>
              <a:t>Science is real</a:t>
            </a:r>
          </a:p>
        </p:txBody>
      </p:sp>
      <p:pic>
        <p:nvPicPr>
          <p:cNvPr id="158" name="01 Science Is Real.m4a" descr="01 Science Is Real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452100" y="7239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by They Might be Giants"/>
          <p:cNvSpPr txBox="1"/>
          <p:nvPr/>
        </p:nvSpPr>
        <p:spPr>
          <a:xfrm>
            <a:off x="954277" y="1711833"/>
            <a:ext cx="4945824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000"/>
            </a:lvl1pPr>
          </a:lstStyle>
          <a:p>
            <a:pPr/>
            <a:r>
              <a:t>by They Might be Giants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26666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he Galaxy So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Galaxy Song</a:t>
            </a:r>
          </a:p>
        </p:txBody>
      </p:sp>
      <p:sp>
        <p:nvSpPr>
          <p:cNvPr id="162" name="From Monty Python’s The Meaning of Life.…"/>
          <p:cNvSpPr txBox="1"/>
          <p:nvPr>
            <p:ph type="body" idx="1"/>
          </p:nvPr>
        </p:nvSpPr>
        <p:spPr>
          <a:xfrm>
            <a:off x="952500" y="2160587"/>
            <a:ext cx="11400334" cy="6700094"/>
          </a:xfrm>
          <a:prstGeom prst="rect">
            <a:avLst/>
          </a:prstGeom>
        </p:spPr>
        <p:txBody>
          <a:bodyPr/>
          <a:lstStyle/>
          <a:p>
            <a:pPr marL="422275" indent="-422275" defTabSz="554990">
              <a:spcBef>
                <a:spcPts val="3900"/>
              </a:spcBef>
              <a:defRPr sz="3040"/>
            </a:pPr>
            <a:r>
              <a:t>From Monty Python’s </a:t>
            </a:r>
            <a:r>
              <a:rPr i="1"/>
              <a:t>The Meaning of Life.</a:t>
            </a:r>
            <a:endParaRPr i="1"/>
          </a:p>
          <a:p>
            <a:pPr marL="422275" indent="-422275" defTabSz="554990">
              <a:spcBef>
                <a:spcPts val="3900"/>
              </a:spcBef>
              <a:defRPr sz="3040"/>
            </a:pPr>
            <a:r>
              <a:t>This song contains many details about the size of the galaxy, how fast we move through space, etc.</a:t>
            </a:r>
          </a:p>
          <a:p>
            <a:pPr marL="422275" indent="-422275" defTabSz="554990">
              <a:spcBef>
                <a:spcPts val="3900"/>
              </a:spcBef>
              <a:defRPr sz="3040"/>
            </a:pPr>
            <a:r>
              <a:t>The song is tongue-in-cheek, so not all the details are strictly accurate, but it’s fun to fact-check.</a:t>
            </a:r>
          </a:p>
          <a:p>
            <a:pPr marL="422275" indent="-422275" defTabSz="554990">
              <a:spcBef>
                <a:spcPts val="3900"/>
              </a:spcBef>
              <a:defRPr sz="3040"/>
            </a:pPr>
            <a:r>
              <a:t>In the movie the song is used to console a woman who just lost her husband by giving her some new perspective.</a:t>
            </a:r>
          </a:p>
          <a:p>
            <a:pPr marL="422275" indent="-422275" defTabSz="554990">
              <a:spcBef>
                <a:spcPts val="3900"/>
              </a:spcBef>
              <a:defRPr sz="3040"/>
            </a:pPr>
            <a:r>
              <a:t>The point of the song is not to teach the stats of the galaxy, but to make us feel part of something much bigger than ourselves.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he Galaxy Song"/>
          <p:cNvSpPr txBox="1"/>
          <p:nvPr>
            <p:ph type="title"/>
          </p:nvPr>
        </p:nvSpPr>
        <p:spPr>
          <a:xfrm>
            <a:off x="952500" y="254000"/>
            <a:ext cx="11099800" cy="1584574"/>
          </a:xfrm>
          <a:prstGeom prst="rect">
            <a:avLst/>
          </a:prstGeom>
        </p:spPr>
        <p:txBody>
          <a:bodyPr/>
          <a:lstStyle/>
          <a:p>
            <a:pPr/>
            <a:r>
              <a:t>The Galaxy Song</a:t>
            </a:r>
          </a:p>
        </p:txBody>
      </p:sp>
      <p:sp>
        <p:nvSpPr>
          <p:cNvPr id="165" name="INTRO…"/>
          <p:cNvSpPr txBox="1"/>
          <p:nvPr>
            <p:ph type="body" idx="1"/>
          </p:nvPr>
        </p:nvSpPr>
        <p:spPr>
          <a:xfrm>
            <a:off x="952500" y="2362200"/>
            <a:ext cx="11099800" cy="7010400"/>
          </a:xfrm>
          <a:prstGeom prst="rect">
            <a:avLst/>
          </a:prstGeom>
        </p:spPr>
        <p:txBody>
          <a:bodyPr numCol="2" spcCol="554990" anchor="t"/>
          <a:lstStyle/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INTRO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Whenever life gets you down, Mrs. Brown,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And things seem hard or tough,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And people are stupid, obnoxious or daft,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And you feel that you've had quite enough,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VERSE 1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Just remember that you're standing on a planet that's evolving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And revolving at 900 miles an hour.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It's orbiting at 19 miles a second, so it's reckoned,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The sun that is the source of all our power.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Now the sun, and you and me, and all the stars that we can see,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Are moving at a million miles a day,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In the outer spiral arm, at 40,000 miles an hour,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Of a galaxy we call the Milky Way.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VERSE 2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Our galaxy itself contains a hundred billion stars;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It's a hundred thousand light-years side to side;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It bulges in the middle sixteen thousand light-years thick,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But out by us it's just three thousand light-years wide.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We're thirty thousand light-years from Galactic Central Point,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We go 'round every two hundred million years;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And our galaxy itself is one of millions of billions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In this amazing and expanding universe.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VERSE 3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Our universe itself keeps on expanding and expanding,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In all of the directions it can whiz;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As fast as it can go, at the speed of light, you know,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Twelve million miles a minute and that's the fastest speed there is.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So remember, when you're feeling very small and insecure,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How amazingly unlikely is your birth;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And pray that there's intelligent life somewhere out in space,</a:t>
            </a:r>
          </a:p>
          <a:p>
            <a:pPr marL="0" indent="0" defTabSz="245363">
              <a:spcBef>
                <a:spcPts val="300"/>
              </a:spcBef>
              <a:buSzTx/>
              <a:buNone/>
              <a:defRPr sz="1679"/>
            </a:pPr>
            <a:r>
              <a:t>'Cause there's bugger all down here on Earth!</a:t>
            </a:r>
          </a:p>
          <a:p>
            <a:pPr marL="0" indent="0" defTabSz="245363">
              <a:spcBef>
                <a:spcPts val="600"/>
              </a:spcBef>
              <a:buSzTx/>
              <a:buNone/>
              <a:defRPr sz="1679"/>
            </a:pPr>
          </a:p>
          <a:p>
            <a:pPr marL="0" indent="0" defTabSz="245363">
              <a:spcBef>
                <a:spcPts val="600"/>
              </a:spcBef>
              <a:buSzTx/>
              <a:buNone/>
              <a:defRPr sz="1679"/>
            </a:pPr>
          </a:p>
        </p:txBody>
      </p:sp>
      <p:sp>
        <p:nvSpPr>
          <p:cNvPr id="166" name="by Monty Python, from the movie The Meaning of Life — video"/>
          <p:cNvSpPr txBox="1"/>
          <p:nvPr/>
        </p:nvSpPr>
        <p:spPr>
          <a:xfrm>
            <a:off x="954277" y="1661033"/>
            <a:ext cx="8420960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spcBef>
                <a:spcPts val="1500"/>
              </a:spcBef>
              <a:defRPr sz="2000"/>
            </a:pPr>
            <a:r>
              <a:t>by Monty Python, from the movie The Meaning of Life — </a:t>
            </a:r>
            <a:r>
              <a:rPr u="sng">
                <a:hlinkClick r:id="rId2" invalidUrl="" action="" tgtFrame="" tooltip="" history="1" highlightClick="0" endSnd="0"/>
              </a:rPr>
              <a:t>video</a:t>
            </a:r>
          </a:p>
        </p:txBody>
      </p:sp>
      <p:pic>
        <p:nvPicPr>
          <p:cNvPr id="167" name="galaxy.mp3" descr="galaxy.mp3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845800" y="8509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492248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I’m Your Mo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I’m Your Moon</a:t>
            </a:r>
          </a:p>
        </p:txBody>
      </p:sp>
      <p:sp>
        <p:nvSpPr>
          <p:cNvPr id="170" name="My #1 favorite science song.…"/>
          <p:cNvSpPr txBox="1"/>
          <p:nvPr>
            <p:ph type="body" idx="1"/>
          </p:nvPr>
        </p:nvSpPr>
        <p:spPr>
          <a:xfrm>
            <a:off x="889669" y="2160587"/>
            <a:ext cx="11225462" cy="6700094"/>
          </a:xfrm>
          <a:prstGeom prst="rect">
            <a:avLst/>
          </a:prstGeom>
        </p:spPr>
        <p:txBody>
          <a:bodyPr/>
          <a:lstStyle/>
          <a:p>
            <a:pPr/>
            <a:r>
              <a:t>My #1 favorite science song.</a:t>
            </a:r>
          </a:p>
          <a:p>
            <a:pPr/>
            <a:r>
              <a:t>Beautiful melody — I could hear it a million times.</a:t>
            </a:r>
          </a:p>
          <a:p>
            <a:pPr/>
            <a:r>
              <a:t>There is no scientific content in the lyric — </a:t>
            </a:r>
            <a:br/>
            <a:r>
              <a:t>and yet there is!</a:t>
            </a:r>
          </a:p>
          <a:p>
            <a:pPr/>
            <a:r>
              <a:t>This can be seen as a song about a human relationship, and when I listen that way, it brings tears to my eyes.</a:t>
            </a:r>
          </a:p>
          <a:p>
            <a:pPr/>
            <a:r>
              <a:t>Let’s hear part of it, then talk about what it’s really about.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I’m Your Moon"/>
          <p:cNvSpPr txBox="1"/>
          <p:nvPr>
            <p:ph type="title"/>
          </p:nvPr>
        </p:nvSpPr>
        <p:spPr>
          <a:xfrm>
            <a:off x="952500" y="254000"/>
            <a:ext cx="11099800" cy="1584574"/>
          </a:xfrm>
          <a:prstGeom prst="rect">
            <a:avLst/>
          </a:prstGeom>
        </p:spPr>
        <p:txBody>
          <a:bodyPr/>
          <a:lstStyle/>
          <a:p>
            <a:pPr/>
            <a:r>
              <a:t>I’m Your Moon</a:t>
            </a:r>
          </a:p>
        </p:txBody>
      </p:sp>
      <p:sp>
        <p:nvSpPr>
          <p:cNvPr id="173" name="VERSE 1 They invented a reason…"/>
          <p:cNvSpPr txBox="1"/>
          <p:nvPr>
            <p:ph type="body" idx="1"/>
          </p:nvPr>
        </p:nvSpPr>
        <p:spPr>
          <a:xfrm>
            <a:off x="952500" y="2294632"/>
            <a:ext cx="11099800" cy="6817470"/>
          </a:xfrm>
          <a:prstGeom prst="rect">
            <a:avLst/>
          </a:prstGeom>
        </p:spPr>
        <p:txBody>
          <a:bodyPr numCol="2" spcCol="554990" anchor="t"/>
          <a:lstStyle/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VERSE 1</a:t>
            </a:r>
            <a:br/>
            <a:r>
              <a:t>They invented a reason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That's why it stings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They don't think you matter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Because you don't have pretty rings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I keep telling you I don't care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I keep saying there's one thing they can't change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CHORUS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I'm your moon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You're my moon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We go round and round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From out here, it's the rest of the world that looks so small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Promise me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You will always remember who you are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VERSE 2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Let them shuffle the numbers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Watch them come and go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We're the ones who are out here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Out past the edge of what they know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We can only be who we are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It doesn't matter if they don't understand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CHORUS 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BRIDGE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Who you were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Long before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They said you were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No more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VERSE 3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Sad excuse for a sunrise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It's so cold out here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Ice and silence and dark skies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As we go round another year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Let them think what they like, we're fine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I will always be right here next to you</a:t>
            </a: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</a:p>
          <a:p>
            <a:pPr marL="0" indent="0" defTabSz="257047">
              <a:spcBef>
                <a:spcPts val="200"/>
              </a:spcBef>
              <a:buSzTx/>
              <a:buNone/>
              <a:defRPr sz="1760"/>
            </a:pPr>
            <a:r>
              <a:t>CHORUS</a:t>
            </a:r>
          </a:p>
        </p:txBody>
      </p:sp>
      <p:pic>
        <p:nvPicPr>
          <p:cNvPr id="174" name="4-08 I'm Your Moon.mp3" descr="4-08 I'm Your Moon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058400" y="7747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by Jonathan Coulton"/>
          <p:cNvSpPr txBox="1"/>
          <p:nvPr/>
        </p:nvSpPr>
        <p:spPr>
          <a:xfrm>
            <a:off x="954277" y="1788033"/>
            <a:ext cx="4945824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000"/>
            </a:lvl1pPr>
          </a:lstStyle>
          <a:p>
            <a:pPr/>
            <a:r>
              <a:t>by Jonathan Coulton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626937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I’m Your Mo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I’m Your Moon</a:t>
            </a:r>
          </a:p>
        </p:txBody>
      </p:sp>
      <p:sp>
        <p:nvSpPr>
          <p:cNvPr id="178" name="Did we get it?…"/>
          <p:cNvSpPr txBox="1"/>
          <p:nvPr>
            <p:ph type="body" idx="1"/>
          </p:nvPr>
        </p:nvSpPr>
        <p:spPr>
          <a:xfrm>
            <a:off x="952500" y="2160587"/>
            <a:ext cx="11400334" cy="6700094"/>
          </a:xfrm>
          <a:prstGeom prst="rect">
            <a:avLst/>
          </a:prstGeom>
        </p:spPr>
        <p:txBody>
          <a:bodyPr/>
          <a:lstStyle/>
          <a:p>
            <a:pPr/>
            <a:r>
              <a:t>Did we get it?</a:t>
            </a:r>
          </a:p>
          <a:p>
            <a:pPr/>
            <a:r>
              <a:t>This is Charon, singing to Pluto!</a:t>
            </a:r>
          </a:p>
          <a:p>
            <a:pPr/>
            <a:r>
              <a:t>This song could start a conversation with students about what makes a planet a planet…</a:t>
            </a:r>
          </a:p>
          <a:p>
            <a:pPr/>
            <a:r>
              <a:t>As well as what makes a moon a moon, since Pluto and Charon are often referred to as a double dwarf-planet system, and the song evokes this aspect quite clearly.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Acrocanthosaur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Acrocanthosaurus</a:t>
            </a:r>
          </a:p>
        </p:txBody>
      </p:sp>
      <p:sp>
        <p:nvSpPr>
          <p:cNvPr id="181" name="Here’s one of my own songs.…"/>
          <p:cNvSpPr txBox="1"/>
          <p:nvPr>
            <p:ph type="body" idx="1"/>
          </p:nvPr>
        </p:nvSpPr>
        <p:spPr>
          <a:xfrm>
            <a:off x="952500" y="2160587"/>
            <a:ext cx="11400334" cy="6700094"/>
          </a:xfrm>
          <a:prstGeom prst="rect">
            <a:avLst/>
          </a:prstGeom>
        </p:spPr>
        <p:txBody>
          <a:bodyPr/>
          <a:lstStyle/>
          <a:p>
            <a:pPr/>
            <a:r>
              <a:t>Here’s one of my own songs.</a:t>
            </a:r>
          </a:p>
          <a:p>
            <a:pPr/>
            <a:r>
              <a:t>I wrote this for a gig at the Museum of the Red River in Idabel, OK, where lives Fran, the Acrocanthosaurus fossil.</a:t>
            </a:r>
          </a:p>
          <a:p>
            <a:pPr/>
            <a:r>
              <a:t>The song focuses on the mystery of her neural spines, a rarity for a carnivore. Why did she need them?</a:t>
            </a:r>
          </a:p>
          <a:p>
            <a:pPr/>
            <a:r>
              <a:t>I think it’s more interesting to write about a mystery than to present a bunch of facts. Of course one day we may know the answers, then this song will become obsolete.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Acrocanthosaurus"/>
          <p:cNvSpPr txBox="1"/>
          <p:nvPr>
            <p:ph type="title"/>
          </p:nvPr>
        </p:nvSpPr>
        <p:spPr>
          <a:xfrm>
            <a:off x="952500" y="254000"/>
            <a:ext cx="11099800" cy="1584574"/>
          </a:xfrm>
          <a:prstGeom prst="rect">
            <a:avLst/>
          </a:prstGeom>
        </p:spPr>
        <p:txBody>
          <a:bodyPr/>
          <a:lstStyle/>
          <a:p>
            <a:pPr/>
            <a:r>
              <a:t>Acrocanthosaurus</a:t>
            </a:r>
          </a:p>
        </p:txBody>
      </p:sp>
      <p:sp>
        <p:nvSpPr>
          <p:cNvPr id="184" name="VERSE 1…"/>
          <p:cNvSpPr txBox="1"/>
          <p:nvPr>
            <p:ph type="body" idx="1"/>
          </p:nvPr>
        </p:nvSpPr>
        <p:spPr>
          <a:xfrm>
            <a:off x="952500" y="2294632"/>
            <a:ext cx="11099800" cy="6817470"/>
          </a:xfrm>
          <a:prstGeom prst="rect">
            <a:avLst/>
          </a:prstGeom>
        </p:spPr>
        <p:txBody>
          <a:bodyPr numCol="2" spcCol="554990" anchor="t"/>
          <a:lstStyle/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VERSE 1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Acrocanthosaurus buried underneath the ground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One hundred twenty million years you waited to be found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Your bones reveal the tale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Of claws that would impale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And jaws that would avail a predatory carnivore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Still you keep your secrets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My Oklahoma dinosaur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VERSE 2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Acrocanthosaurus with your vertebrae so unique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A scientific mystery, they give you your mystique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Like dominoes in a row 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Were they more than just for show?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We’d very much like to know what you evolved to grow them for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Still you keep your secrets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My Oklahoma dinosaur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BRIDGE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Swing your mighty tail bone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Snap your toothy jaws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Stomp your plodding foot bone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Spring your sharpened claws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Shake your spiny back bone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Sing your lonesome roar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Acrocanthosaurus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My Oklahoma dinosaur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VERSE 3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Acrocanthosaurus with your headdress down your spine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We formed a few hypotheses about your cool design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Maybe it kept you warm?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Maybe it made you strong?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Maybe we’re right or wrong but we'll continue to explore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As long as you keep your secrets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My Oklahoma dinosaur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BRIDGE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Swing your mighty tail bone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Snap your toothy jaws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Stomp your plodding foot bone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Spring your sharpened claws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Shake your spiny back bone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Sing your lonesome roar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Acrocanthosaurus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640"/>
            </a:pPr>
            <a:r>
              <a:t>My Oklahoma dinosaur</a:t>
            </a:r>
          </a:p>
        </p:txBody>
      </p:sp>
      <p:pic>
        <p:nvPicPr>
          <p:cNvPr id="185" name="3 Acrocanthosaurus.mp3" descr="3 Acrocanthosaurus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934700" y="8001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by Monty Harper"/>
          <p:cNvSpPr txBox="1"/>
          <p:nvPr/>
        </p:nvSpPr>
        <p:spPr>
          <a:xfrm>
            <a:off x="954277" y="1788033"/>
            <a:ext cx="4945824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000"/>
            </a:lvl1pPr>
          </a:lstStyle>
          <a:p>
            <a:pPr/>
            <a:r>
              <a:t>by Monty Harper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988571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About M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About Me</a:t>
            </a:r>
          </a:p>
        </p:txBody>
      </p:sp>
      <p:sp>
        <p:nvSpPr>
          <p:cNvPr id="123" name="My name is Monty Harper…"/>
          <p:cNvSpPr txBox="1"/>
          <p:nvPr>
            <p:ph type="body" idx="1"/>
          </p:nvPr>
        </p:nvSpPr>
        <p:spPr>
          <a:xfrm>
            <a:off x="952500" y="2311400"/>
            <a:ext cx="11543011" cy="6663383"/>
          </a:xfrm>
          <a:prstGeom prst="rect">
            <a:avLst/>
          </a:prstGeom>
        </p:spPr>
        <p:txBody>
          <a:bodyPr/>
          <a:lstStyle/>
          <a:p>
            <a:pPr marL="413384" indent="-413384" defTabSz="543305">
              <a:spcBef>
                <a:spcPts val="3900"/>
              </a:spcBef>
              <a:defRPr sz="2976"/>
            </a:pPr>
            <a:r>
              <a:t>My name is </a:t>
            </a:r>
            <a:r>
              <a:rPr b="1" u="sng">
                <a:solidFill>
                  <a:schemeClr val="accent1">
                    <a:lumOff val="-13575"/>
                  </a:schemeClr>
                </a:solidFill>
                <a:hlinkClick r:id="rId2" invalidUrl="" action="" tgtFrame="" tooltip="" history="1" highlightClick="0" endSnd="0"/>
              </a:rPr>
              <a:t>Monty Harper</a:t>
            </a:r>
            <a:endParaRPr>
              <a:solidFill>
                <a:schemeClr val="accent1">
                  <a:lumOff val="-13575"/>
                </a:schemeClr>
              </a:solidFill>
            </a:endParaRPr>
          </a:p>
          <a:p>
            <a:pPr marL="413384" marR="4486980" indent="-413384" defTabSz="543305">
              <a:spcBef>
                <a:spcPts val="3900"/>
              </a:spcBef>
              <a:defRPr sz="2976"/>
            </a:pPr>
            <a:r>
              <a:t>I’m a children’s singer/songwriter, and I teach college algebra at Oklahoma State University</a:t>
            </a:r>
          </a:p>
          <a:p>
            <a:pPr marL="413384" indent="-413384" defTabSz="543305">
              <a:spcBef>
                <a:spcPts val="3900"/>
              </a:spcBef>
              <a:defRPr sz="2976"/>
            </a:pPr>
            <a:r>
              <a:t>I’m a total songwriting geek</a:t>
            </a:r>
          </a:p>
          <a:p>
            <a:pPr marL="413384" indent="-413384" defTabSz="543305">
              <a:spcBef>
                <a:spcPts val="3900"/>
              </a:spcBef>
              <a:defRPr sz="2976"/>
            </a:pPr>
            <a:r>
              <a:t>I write a songwriting column for the Children’s Music Network</a:t>
            </a:r>
          </a:p>
          <a:p>
            <a:pPr marL="413384" indent="-413384" defTabSz="543305">
              <a:spcBef>
                <a:spcPts val="3900"/>
              </a:spcBef>
              <a:defRPr sz="2976"/>
            </a:pPr>
            <a:r>
              <a:t>I’m a huge fan of science</a:t>
            </a:r>
          </a:p>
          <a:p>
            <a:pPr marL="413384" indent="-413384" defTabSz="543305">
              <a:spcBef>
                <a:spcPts val="3900"/>
              </a:spcBef>
              <a:defRPr sz="2976"/>
            </a:pPr>
            <a:r>
              <a:t>My CD </a:t>
            </a:r>
            <a:r>
              <a:rPr b="1" i="1" u="sng">
                <a:solidFill>
                  <a:schemeClr val="accent1">
                    <a:lumOff val="-13575"/>
                  </a:schemeClr>
                </a:solidFill>
                <a:hlinkClick r:id="rId3" invalidUrl="" action="" tgtFrame="" tooltip="" history="1" highlightClick="0" endSnd="0"/>
              </a:rPr>
              <a:t>Songs From the Science Frontier</a:t>
            </a:r>
            <a:r>
              <a:t> is full of songs inspired by interviews with local scientists.</a:t>
            </a:r>
          </a:p>
        </p:txBody>
      </p:sp>
      <p:pic>
        <p:nvPicPr>
          <p:cNvPr id="124" name="Monty Harper.jpg" descr="Monty Harper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28644" y="2483891"/>
            <a:ext cx="4064001" cy="304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It’s Not Fai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It’s Not Fair</a:t>
            </a:r>
          </a:p>
        </p:txBody>
      </p:sp>
      <p:sp>
        <p:nvSpPr>
          <p:cNvPr id="189" name="Here’s one of my own songs.…"/>
          <p:cNvSpPr txBox="1"/>
          <p:nvPr>
            <p:ph type="body" idx="1"/>
          </p:nvPr>
        </p:nvSpPr>
        <p:spPr>
          <a:xfrm>
            <a:off x="952500" y="2160587"/>
            <a:ext cx="11400334" cy="6700094"/>
          </a:xfrm>
          <a:prstGeom prst="rect">
            <a:avLst/>
          </a:prstGeom>
        </p:spPr>
        <p:txBody>
          <a:bodyPr/>
          <a:lstStyle/>
          <a:p>
            <a:pPr/>
            <a:r>
              <a:t>Here’s one of my own songs.</a:t>
            </a:r>
          </a:p>
          <a:p>
            <a:pPr/>
            <a:r>
              <a:t>The scientific content comes from the research of Dr. Jennifer Byrd-Craven who looked at whether rumination over problems with friends was stressful for teens. It was.</a:t>
            </a:r>
          </a:p>
          <a:p>
            <a:pPr/>
            <a:r>
              <a:t>The song imagines what it would be like if you were a teen whose mom did that sort of research.</a:t>
            </a:r>
          </a:p>
          <a:p>
            <a:pPr/>
            <a:r>
              <a:t>All the scientific details from the research are used to illuminate the relationship between the teen and the mom.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It’s Not Fair"/>
          <p:cNvSpPr txBox="1"/>
          <p:nvPr>
            <p:ph type="title"/>
          </p:nvPr>
        </p:nvSpPr>
        <p:spPr>
          <a:xfrm>
            <a:off x="952500" y="254000"/>
            <a:ext cx="11099800" cy="1584574"/>
          </a:xfrm>
          <a:prstGeom prst="rect">
            <a:avLst/>
          </a:prstGeom>
        </p:spPr>
        <p:txBody>
          <a:bodyPr/>
          <a:lstStyle/>
          <a:p>
            <a:pPr/>
            <a:r>
              <a:t>It’s Not Fair</a:t>
            </a:r>
          </a:p>
        </p:txBody>
      </p:sp>
      <p:sp>
        <p:nvSpPr>
          <p:cNvPr id="192" name="VERSE 1…"/>
          <p:cNvSpPr txBox="1"/>
          <p:nvPr>
            <p:ph type="body" idx="1"/>
          </p:nvPr>
        </p:nvSpPr>
        <p:spPr>
          <a:xfrm>
            <a:off x="952500" y="2294632"/>
            <a:ext cx="11099800" cy="6817470"/>
          </a:xfrm>
          <a:prstGeom prst="rect">
            <a:avLst/>
          </a:prstGeom>
        </p:spPr>
        <p:txBody>
          <a:bodyPr numCol="2" spcCol="554990" anchor="t"/>
          <a:lstStyle/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VERSE 1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My mother says she thinks I probably ought to stop talking to my very best friend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She says it stresses me out. She calls it - Co-rumination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I told her that I really couldn't see how it could hurt me to be talking to a friend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In fact it makes me feel good. I call it - Someone to listen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Then Mama said, "One of us may be right. Good old science will shed some light."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1st CHORUS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It's not fair when your mother is a scientist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It's even worse when your mother is a developmental psychologist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We never have a normal argument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Cause she'll just run an experiment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She gathers up data and evidence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And who ever comes to my defense?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It's not fair when your mother is a scientist.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VERSE 2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My mother ran a study using pairs of volunteers she put in two different groups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The controls did a task. The others did - Co-rumination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She took before and after sample spit from each participant in each of the groups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To measure cortisol scores, cause that's a - Stress indication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When the cortisol charts came back from the lab, all I could say was, "Dag-nab!"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REPEAT 1st CHORUS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BRIDGE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But Mom, I told her, you know you haven't proven a thing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Your study isn't published. It hasn't been reviewed by your peers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You can't say for certain if co-rumination is - a cause of stress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Your results have not been duplicated, and that could take many years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2nd CHORUS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Mom said, “It’s not fair when your kiddo knows about scientists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It's even worse when your kiddo is a teenage know-it-all smarty pants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I never win a single argument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Cause even when I run an experiment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And gather up data and evidence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My kid still invents a brilliant defense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It's not fair when your kiddo knows about scientists”</a:t>
            </a:r>
          </a:p>
          <a:p>
            <a:pPr marL="0" indent="0" defTabSz="233679">
              <a:spcBef>
                <a:spcPts val="200"/>
              </a:spcBef>
              <a:buSzTx/>
              <a:buNone/>
              <a:defRPr sz="1520"/>
            </a:pPr>
            <a:r>
              <a:t>Well, it's not fair when your mother is a scientist!</a:t>
            </a:r>
          </a:p>
        </p:txBody>
      </p:sp>
      <p:pic>
        <p:nvPicPr>
          <p:cNvPr id="193" name="9 It's Not Fair.aiff" descr="9 It's Not Fair.aiff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058400" y="7747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by Monty Harper"/>
          <p:cNvSpPr txBox="1"/>
          <p:nvPr/>
        </p:nvSpPr>
        <p:spPr>
          <a:xfrm>
            <a:off x="954277" y="1788033"/>
            <a:ext cx="4945824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000"/>
            </a:lvl1pPr>
          </a:lstStyle>
          <a:p>
            <a:pPr/>
            <a:r>
              <a:t>by Monty Harper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586669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I have a dream…"/>
          <p:cNvSpPr txBox="1"/>
          <p:nvPr>
            <p:ph type="ctrTitle"/>
          </p:nvPr>
        </p:nvSpPr>
        <p:spPr>
          <a:xfrm>
            <a:off x="1270000" y="14351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I have a dream…</a:t>
            </a:r>
          </a:p>
        </p:txBody>
      </p:sp>
      <p:sp>
        <p:nvSpPr>
          <p:cNvPr id="127" name="That songs celebrating science and math will one day be as well-loved and ubiquitous as songs about break-ups, first love, and partying."/>
          <p:cNvSpPr txBox="1"/>
          <p:nvPr>
            <p:ph type="subTitle" sz="half" idx="1"/>
          </p:nvPr>
        </p:nvSpPr>
        <p:spPr>
          <a:xfrm>
            <a:off x="1270000" y="4838700"/>
            <a:ext cx="10464800" cy="3770759"/>
          </a:xfrm>
          <a:prstGeom prst="rect">
            <a:avLst/>
          </a:prstGeom>
        </p:spPr>
        <p:txBody>
          <a:bodyPr/>
          <a:lstStyle/>
          <a:p>
            <a:pPr/>
            <a:r>
              <a:t>That songs celebrating science and math will one day be as well-loved and ubiquitous as songs about break-ups, first love, and partying.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riteria For Making My List of Favorite Science Songs"/>
          <p:cNvSpPr txBox="1"/>
          <p:nvPr>
            <p:ph type="title"/>
          </p:nvPr>
        </p:nvSpPr>
        <p:spPr>
          <a:xfrm>
            <a:off x="952500" y="1104900"/>
            <a:ext cx="11099800" cy="2159000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Criteria For Making My List of Favorite Science Songs</a:t>
            </a:r>
          </a:p>
        </p:txBody>
      </p:sp>
      <p:sp>
        <p:nvSpPr>
          <p:cNvPr id="130" name="I’m aware of the song…"/>
          <p:cNvSpPr txBox="1"/>
          <p:nvPr>
            <p:ph type="body" idx="1"/>
          </p:nvPr>
        </p:nvSpPr>
        <p:spPr>
          <a:xfrm>
            <a:off x="1775048" y="3308350"/>
            <a:ext cx="9454704" cy="5524500"/>
          </a:xfrm>
          <a:prstGeom prst="rect">
            <a:avLst/>
          </a:prstGeom>
        </p:spPr>
        <p:txBody>
          <a:bodyPr/>
          <a:lstStyle/>
          <a:p>
            <a:pPr>
              <a:defRPr sz="4300"/>
            </a:pPr>
            <a:r>
              <a:t>I’m aware of the song</a:t>
            </a:r>
          </a:p>
          <a:p>
            <a:pPr>
              <a:defRPr sz="4300"/>
            </a:pPr>
            <a:r>
              <a:t>The song contains actual scientific content</a:t>
            </a:r>
          </a:p>
          <a:p>
            <a:pPr>
              <a:defRPr sz="4300"/>
            </a:pPr>
            <a:r>
              <a:t>I want to hear it over and over again</a:t>
            </a:r>
          </a:p>
          <a:p>
            <a:pPr>
              <a:defRPr sz="4300"/>
            </a:pPr>
            <a:r>
              <a:t>Not my own song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What I’ve Noticed About My Favorite Science Songs"/>
          <p:cNvSpPr txBox="1"/>
          <p:nvPr>
            <p:ph type="title"/>
          </p:nvPr>
        </p:nvSpPr>
        <p:spPr>
          <a:xfrm>
            <a:off x="952500" y="787400"/>
            <a:ext cx="11099800" cy="2159000"/>
          </a:xfrm>
          <a:prstGeom prst="rect">
            <a:avLst/>
          </a:prstGeom>
        </p:spPr>
        <p:txBody>
          <a:bodyPr/>
          <a:lstStyle>
            <a:lvl1pPr defTabSz="484886">
              <a:defRPr sz="6640"/>
            </a:lvl1pPr>
          </a:lstStyle>
          <a:p>
            <a:pPr/>
            <a:r>
              <a:t>What I’ve Noticed About My Favorite Science Songs</a:t>
            </a:r>
          </a:p>
        </p:txBody>
      </p:sp>
      <p:sp>
        <p:nvSpPr>
          <p:cNvPr id="133" name="The music is original, catchy, and well-recorded, the lyrics are well-crafted.…"/>
          <p:cNvSpPr txBox="1"/>
          <p:nvPr>
            <p:ph type="body" idx="1"/>
          </p:nvPr>
        </p:nvSpPr>
        <p:spPr>
          <a:xfrm>
            <a:off x="1483915" y="3337222"/>
            <a:ext cx="10786121" cy="5508328"/>
          </a:xfrm>
          <a:prstGeom prst="rect">
            <a:avLst/>
          </a:prstGeom>
        </p:spPr>
        <p:txBody>
          <a:bodyPr/>
          <a:lstStyle/>
          <a:p>
            <a:pPr marL="342264" indent="-342264" defTabSz="449833">
              <a:spcBef>
                <a:spcPts val="3200"/>
              </a:spcBef>
              <a:defRPr sz="3080"/>
            </a:pPr>
            <a:r>
              <a:t>The music is original, catchy, and well-recorded, the lyrics are well-crafted.</a:t>
            </a:r>
          </a:p>
          <a:p>
            <a:pPr marL="342264" indent="-342264" defTabSz="449833">
              <a:spcBef>
                <a:spcPts val="3200"/>
              </a:spcBef>
              <a:defRPr sz="3080"/>
            </a:pPr>
            <a:r>
              <a:t>The purpose of the song is not “Here’s some stuff I want you to know.”</a:t>
            </a:r>
          </a:p>
          <a:p>
            <a:pPr marL="342264" indent="-342264" defTabSz="449833">
              <a:spcBef>
                <a:spcPts val="3200"/>
              </a:spcBef>
              <a:defRPr sz="3080"/>
            </a:pPr>
            <a:r>
              <a:t>The lyric uses scientific content to make a human connection.</a:t>
            </a:r>
          </a:p>
          <a:p>
            <a:pPr marL="342264" indent="-342264" defTabSz="449833">
              <a:spcBef>
                <a:spcPts val="3200"/>
              </a:spcBef>
              <a:defRPr sz="3080"/>
            </a:pPr>
            <a:r>
              <a:t>The song carries emotional impact.</a:t>
            </a:r>
          </a:p>
          <a:p>
            <a:pPr marL="342264" indent="-342264" defTabSz="449833">
              <a:spcBef>
                <a:spcPts val="3200"/>
              </a:spcBef>
              <a:defRPr sz="3080"/>
            </a:pPr>
            <a:r>
              <a:t>The list is rather short.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Without further ado…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Without further ado…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Anning, 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Anning, Mary</a:t>
            </a:r>
          </a:p>
        </p:txBody>
      </p:sp>
      <p:sp>
        <p:nvSpPr>
          <p:cNvPr id="138" name="By the indie-rock band Artichoke.…"/>
          <p:cNvSpPr txBox="1"/>
          <p:nvPr>
            <p:ph type="body" idx="1"/>
          </p:nvPr>
        </p:nvSpPr>
        <p:spPr>
          <a:xfrm>
            <a:off x="952500" y="2312987"/>
            <a:ext cx="11400334" cy="6700094"/>
          </a:xfrm>
          <a:prstGeom prst="rect">
            <a:avLst/>
          </a:prstGeom>
        </p:spPr>
        <p:txBody>
          <a:bodyPr/>
          <a:lstStyle/>
          <a:p>
            <a:pPr marL="413384" indent="-413384" defTabSz="543305">
              <a:spcBef>
                <a:spcPts val="3900"/>
              </a:spcBef>
              <a:defRPr sz="2976"/>
            </a:pPr>
            <a:r>
              <a:t>By the indie-rock band Artichoke.</a:t>
            </a:r>
          </a:p>
          <a:p>
            <a:pPr marL="413384" indent="-413384" defTabSz="543305">
              <a:spcBef>
                <a:spcPts val="3900"/>
              </a:spcBef>
              <a:defRPr sz="2976"/>
            </a:pPr>
            <a:r>
              <a:t>One of 26 songs in an “abecedarium” of songs about historical scientists.</a:t>
            </a:r>
          </a:p>
          <a:p>
            <a:pPr marL="413384" indent="-413384" defTabSz="543305">
              <a:spcBef>
                <a:spcPts val="3900"/>
              </a:spcBef>
              <a:defRPr sz="2976"/>
            </a:pPr>
            <a:r>
              <a:t>The song celebrates the first female paleontologist, a pioneer!</a:t>
            </a:r>
          </a:p>
          <a:p>
            <a:pPr marL="413384" indent="-413384" defTabSz="543305">
              <a:spcBef>
                <a:spcPts val="3900"/>
              </a:spcBef>
              <a:defRPr sz="2976"/>
            </a:pPr>
            <a:r>
              <a:t>It focuses on her success as a working-class woman in a nobleman’s world (early 19th century), and includes only details supporting that theme.</a:t>
            </a:r>
          </a:p>
          <a:p>
            <a:pPr marL="413384" indent="-413384" defTabSz="543305">
              <a:spcBef>
                <a:spcPts val="3900"/>
              </a:spcBef>
              <a:defRPr sz="2976"/>
            </a:pPr>
            <a:r>
              <a:t>The exciting music carries the message: Mary Anning ROCKS!</a:t>
            </a:r>
          </a:p>
          <a:p>
            <a:pPr marL="413384" indent="-413384" defTabSz="543305">
              <a:spcBef>
                <a:spcPts val="3900"/>
              </a:spcBef>
              <a:defRPr sz="2976"/>
            </a:pPr>
            <a:r>
              <a:t>The pronunciation of “ichthyosaur” is weird, but I don’t care.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Anning, Mary"/>
          <p:cNvSpPr txBox="1"/>
          <p:nvPr>
            <p:ph type="title"/>
          </p:nvPr>
        </p:nvSpPr>
        <p:spPr>
          <a:xfrm>
            <a:off x="952500" y="254000"/>
            <a:ext cx="11099800" cy="1584574"/>
          </a:xfrm>
          <a:prstGeom prst="rect">
            <a:avLst/>
          </a:prstGeom>
        </p:spPr>
        <p:txBody>
          <a:bodyPr/>
          <a:lstStyle/>
          <a:p>
            <a:pPr/>
            <a:r>
              <a:t>Anning, Mary</a:t>
            </a:r>
          </a:p>
        </p:txBody>
      </p:sp>
      <p:sp>
        <p:nvSpPr>
          <p:cNvPr id="141" name="VERSE 1…"/>
          <p:cNvSpPr txBox="1"/>
          <p:nvPr>
            <p:ph type="body" idx="1"/>
          </p:nvPr>
        </p:nvSpPr>
        <p:spPr>
          <a:xfrm>
            <a:off x="952500" y="2235200"/>
            <a:ext cx="11099800" cy="7010400"/>
          </a:xfrm>
          <a:prstGeom prst="rect">
            <a:avLst/>
          </a:prstGeom>
        </p:spPr>
        <p:txBody>
          <a:bodyPr numCol="2" spcCol="554990" anchor="t"/>
          <a:lstStyle/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VERSE 1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Do you know Mary Anning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Born on a southern shore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Her father, Richard, was a cabinet maker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And Richard died too early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And left the Annings poor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But lucky Mary Anning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Found an ichthyosaur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VERSE 2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By circa 1820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She ran a fossil store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She put the bones together for the collectors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And science was the product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Of men of noble birth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But I'd take Mary Anning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Over those stuffed white shirts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BRIDGE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Ancient life that sleeps as fossils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She was walking the cliffs on her own by the sea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She was wondering if there were shapes underneath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There were men with the cash but that’s not what it took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She could read every line in the ground like a book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She assembled the bones of the past in cement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And she sold them in town for a couple of pence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And she showed all the men how the bones could connect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Though at first, some would scoff, they would grow to respect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VERSE 3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Do you know Mary Anning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Born on a southern shore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Her father, Richard, was a cabinet maker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And Richard died so early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And left the Annings poor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But lucky Mary Anning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Found an ichthyosaur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TAG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How did you get in here?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Show me what you found, dear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Hello, isn't that queer?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  <a:r>
              <a:t>Do you have any more? (repeat)</a:t>
            </a: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</a:p>
          <a:p>
            <a:pPr marL="0" indent="0" defTabSz="233679">
              <a:spcBef>
                <a:spcPts val="600"/>
              </a:spcBef>
              <a:buSzTx/>
              <a:buNone/>
              <a:defRPr sz="1600"/>
            </a:pPr>
          </a:p>
        </p:txBody>
      </p:sp>
      <p:pic>
        <p:nvPicPr>
          <p:cNvPr id="142" name="11 Mary Anning.mp3" descr="11 Mary Anning.mp3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9893300" y="838200"/>
            <a:ext cx="5715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by Artichoke"/>
          <p:cNvSpPr txBox="1"/>
          <p:nvPr/>
        </p:nvSpPr>
        <p:spPr>
          <a:xfrm>
            <a:off x="954277" y="1661033"/>
            <a:ext cx="4945824" cy="411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1500"/>
              </a:spcBef>
              <a:defRPr sz="2000"/>
            </a:lvl1pPr>
          </a:lstStyle>
          <a:p>
            <a:pPr/>
            <a:r>
              <a:t>by Artichoke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88156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he Elemen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Elements</a:t>
            </a:r>
          </a:p>
        </p:txBody>
      </p:sp>
      <p:sp>
        <p:nvSpPr>
          <p:cNvPr id="146" name="This is a “piggyback” song, or parody, to the tune of “I am the Very Model of a Modern Major General.”…"/>
          <p:cNvSpPr txBox="1"/>
          <p:nvPr>
            <p:ph type="body" idx="1"/>
          </p:nvPr>
        </p:nvSpPr>
        <p:spPr>
          <a:xfrm>
            <a:off x="952500" y="2160587"/>
            <a:ext cx="11400334" cy="6700094"/>
          </a:xfrm>
          <a:prstGeom prst="rect">
            <a:avLst/>
          </a:prstGeom>
        </p:spPr>
        <p:txBody>
          <a:bodyPr/>
          <a:lstStyle/>
          <a:p>
            <a:pPr marL="355600" indent="-355600" defTabSz="467359">
              <a:spcBef>
                <a:spcPts val="3300"/>
              </a:spcBef>
              <a:defRPr sz="2560"/>
            </a:pPr>
            <a:r>
              <a:t>This is a “piggyback” song, or parody, to the tune of “I am the Very Model of a Modern Major General.”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I don’t usually want to hear parodies - I’d rather hear the original, but this one is exceptional. It fits the original melody like a glove.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The appeal (and humor) of the original is that it’s a complex list, difficult to sing.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This parody takes those elements (pun intended) up a notch! 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The content is almost entirely the names of all the elements in the periodic table (at the time).</a:t>
            </a:r>
          </a:p>
          <a:p>
            <a:pPr marL="355600" indent="-355600" defTabSz="467359">
              <a:spcBef>
                <a:spcPts val="3300"/>
              </a:spcBef>
              <a:defRPr sz="2560"/>
            </a:pPr>
            <a:r>
              <a:t>The message comes across via the music and the shear effort required to arrange and sing this list — the elements are worthy of our fascination!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