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tags/tag2.xml" ContentType="application/vnd.openxmlformats-officedocument.presentationml.tags+xml"/>
  <Override PartName="/ppt/notesSlides/notesSlide9.xml" ContentType="application/vnd.openxmlformats-officedocument.presentationml.notesSlide+xml"/>
  <Override PartName="/ppt/tags/tag3.xml" ContentType="application/vnd.openxmlformats-officedocument.presentationml.tag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99" r:id="rId3"/>
    <p:sldId id="303" r:id="rId4"/>
    <p:sldId id="304" r:id="rId5"/>
    <p:sldId id="306" r:id="rId6"/>
    <p:sldId id="300" r:id="rId7"/>
    <p:sldId id="301" r:id="rId8"/>
    <p:sldId id="310" r:id="rId9"/>
    <p:sldId id="311" r:id="rId10"/>
    <p:sldId id="312" r:id="rId11"/>
    <p:sldId id="317" r:id="rId12"/>
    <p:sldId id="314" r:id="rId1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604" autoAdjust="0"/>
  </p:normalViewPr>
  <p:slideViewPr>
    <p:cSldViewPr>
      <p:cViewPr varScale="1">
        <p:scale>
          <a:sx n="88" d="100"/>
          <a:sy n="88" d="100"/>
        </p:scale>
        <p:origin x="155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heineman\Desktop\Pedagogy%20Resources\Results\Overall%20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rgbClr val="00B050"/>
            </a:solidFill>
          </c:spPr>
          <c:invertIfNegative val="0"/>
          <c:val>
            <c:numRef>
              <c:f>'Summary Graphs'!$C$149</c:f>
              <c:numCache>
                <c:formatCode>0.00%</c:formatCode>
                <c:ptCount val="1"/>
                <c:pt idx="0">
                  <c:v>0.61146496815286622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'Summary Graphs'!$C$147</c15:sqref>
                        </c15:formulaRef>
                      </c:ext>
                    </c:extLst>
                    <c:strCache>
                      <c:ptCount val="1"/>
                      <c:pt idx="0">
                        <c:v>Strongly agree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'Summary Graphs'!$B$149</c15:sqref>
                        </c15:formulaRef>
                      </c:ext>
                    </c:extLst>
                    <c:strCache>
                      <c:ptCount val="1"/>
                      <c:pt idx="0">
                        <c:v>The notes and/or illustrations presented alongside the lyrics on the powerpoint were useful.</c:v>
                      </c:pt>
                    </c:strCache>
                  </c:strRef>
                </c15:cat>
              </c15:filteredCategoryTitle>
            </c:ext>
          </c:extLst>
        </c:ser>
        <c:ser>
          <c:idx val="0"/>
          <c:order val="1"/>
          <c:spPr>
            <a:solidFill>
              <a:srgbClr val="92D050"/>
            </a:solidFill>
          </c:spPr>
          <c:invertIfNegative val="0"/>
          <c:val>
            <c:numRef>
              <c:f>'Summary Graphs'!$D$149</c:f>
              <c:numCache>
                <c:formatCode>0.00%</c:formatCode>
                <c:ptCount val="1"/>
                <c:pt idx="0">
                  <c:v>0.32484076433121017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'Summary Graphs'!$D$147</c15:sqref>
                        </c15:formulaRef>
                      </c:ext>
                    </c:extLst>
                    <c:strCache>
                      <c:ptCount val="1"/>
                      <c:pt idx="0">
                        <c:v>Agree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'Summary Graphs'!$B$149</c15:sqref>
                        </c15:formulaRef>
                      </c:ext>
                    </c:extLst>
                    <c:strCache>
                      <c:ptCount val="1"/>
                      <c:pt idx="0">
                        <c:v>The notes and/or illustrations presented alongside the lyrics on the powerpoint were useful.</c:v>
                      </c:pt>
                    </c:strCache>
                  </c:strRef>
                </c15:cat>
              </c15:filteredCategoryTitle>
            </c:ext>
          </c:extLst>
        </c:ser>
        <c:ser>
          <c:idx val="2"/>
          <c:order val="2"/>
          <c:spPr>
            <a:solidFill>
              <a:srgbClr val="FFFF00"/>
            </a:solidFill>
          </c:spPr>
          <c:invertIfNegative val="0"/>
          <c:val>
            <c:numRef>
              <c:f>'Summary Graphs'!$E$149</c:f>
              <c:numCache>
                <c:formatCode>0.00%</c:formatCode>
                <c:ptCount val="1"/>
                <c:pt idx="0">
                  <c:v>5.7324840764331211E-2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'Summary Graphs'!$E$147</c15:sqref>
                        </c15:formulaRef>
                      </c:ext>
                    </c:extLst>
                    <c:strCache>
                      <c:ptCount val="1"/>
                      <c:pt idx="0">
                        <c:v>Neither agree nor disagree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'Summary Graphs'!$B$149</c15:sqref>
                        </c15:formulaRef>
                      </c:ext>
                    </c:extLst>
                    <c:strCache>
                      <c:ptCount val="1"/>
                      <c:pt idx="0">
                        <c:v>The notes and/or illustrations presented alongside the lyrics on the powerpoint were useful.</c:v>
                      </c:pt>
                    </c:strCache>
                  </c:strRef>
                </c15:cat>
              </c15:filteredCategoryTitle>
            </c:ext>
          </c:extLst>
        </c:ser>
        <c:ser>
          <c:idx val="3"/>
          <c:order val="3"/>
          <c:invertIfNegative val="0"/>
          <c:val>
            <c:numRef>
              <c:f>'Summary Graphs'!$F$149</c:f>
              <c:numCache>
                <c:formatCode>0.00%</c:formatCode>
                <c:ptCount val="1"/>
                <c:pt idx="0">
                  <c:v>0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'Summary Graphs'!$F$147</c15:sqref>
                        </c15:formulaRef>
                      </c:ext>
                    </c:extLst>
                    <c:strCache>
                      <c:ptCount val="1"/>
                      <c:pt idx="0">
                        <c:v>Disagree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'Summary Graphs'!$B$149</c15:sqref>
                        </c15:formulaRef>
                      </c:ext>
                    </c:extLst>
                    <c:strCache>
                      <c:ptCount val="1"/>
                      <c:pt idx="0">
                        <c:v>The notes and/or illustrations presented alongside the lyrics on the powerpoint were useful.</c:v>
                      </c:pt>
                    </c:strCache>
                  </c:strRef>
                </c15:cat>
              </c15:filteredCategoryTitle>
            </c:ext>
          </c:extLst>
        </c:ser>
        <c:ser>
          <c:idx val="4"/>
          <c:order val="4"/>
          <c:spPr>
            <a:solidFill>
              <a:srgbClr val="FF0000"/>
            </a:solidFill>
          </c:spPr>
          <c:invertIfNegative val="0"/>
          <c:val>
            <c:numRef>
              <c:f>'Summary Graphs'!$G$149</c:f>
              <c:numCache>
                <c:formatCode>0.00%</c:formatCode>
                <c:ptCount val="1"/>
                <c:pt idx="0">
                  <c:v>6.369426751592357E-3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'Summary Graphs'!$G$147</c15:sqref>
                        </c15:formulaRef>
                      </c:ext>
                    </c:extLst>
                    <c:strCache>
                      <c:ptCount val="1"/>
                      <c:pt idx="0">
                        <c:v>Strongly disagree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'Summary Graphs'!$B$149</c15:sqref>
                        </c15:formulaRef>
                      </c:ext>
                    </c:extLst>
                    <c:strCache>
                      <c:ptCount val="1"/>
                      <c:pt idx="0">
                        <c:v>The notes and/or illustrations presented alongside the lyrics on the powerpoint were useful.</c:v>
                      </c:pt>
                    </c:strCache>
                  </c:strRef>
                </c15:cat>
              </c15:filteredCategoryTitl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4782552"/>
        <c:axId val="284786080"/>
      </c:barChart>
      <c:catAx>
        <c:axId val="284782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284786080"/>
        <c:crosses val="autoZero"/>
        <c:auto val="1"/>
        <c:lblAlgn val="ctr"/>
        <c:lblOffset val="100"/>
        <c:noMultiLvlLbl val="0"/>
      </c:catAx>
      <c:valAx>
        <c:axId val="284786080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28478255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0.10595</cdr:x>
      <cdr:y>0.84008</cdr:y>
    </cdr:from>
    <cdr:to>
      <cdr:x>0.97798</cdr:x>
      <cdr:y>1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968828" y="4343400"/>
          <a:ext cx="7973786" cy="82685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0.20833</cdr:x>
      <cdr:y>0.82314</cdr:y>
    </cdr:from>
    <cdr:to>
      <cdr:x>0.36667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05000" y="4255850"/>
          <a:ext cx="1447800" cy="91440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400" dirty="0" smtClean="0"/>
            <a:t>Strongly</a:t>
          </a:r>
        </a:p>
        <a:p xmlns:a="http://schemas.openxmlformats.org/drawingml/2006/main">
          <a:r>
            <a:rPr lang="en-US" sz="2400" dirty="0" smtClean="0"/>
            <a:t>Agree</a:t>
          </a:r>
          <a:endParaRPr lang="en-US" sz="2400" dirty="0"/>
        </a:p>
      </cdr:txBody>
    </cdr:sp>
  </cdr:relSizeAnchor>
  <cdr:relSizeAnchor xmlns:cdr="http://schemas.openxmlformats.org/drawingml/2006/chartDrawing">
    <cdr:from>
      <cdr:x>0.34602</cdr:x>
      <cdr:y>0.82314</cdr:y>
    </cdr:from>
    <cdr:to>
      <cdr:x>0.50436</cdr:x>
      <cdr:y>1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3164029" y="4255850"/>
          <a:ext cx="1447800" cy="91440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400" dirty="0" smtClean="0"/>
            <a:t>   Agree</a:t>
          </a:r>
          <a:endParaRPr lang="en-US" sz="2400" dirty="0"/>
        </a:p>
      </cdr:txBody>
    </cdr:sp>
  </cdr:relSizeAnchor>
  <cdr:relSizeAnchor xmlns:cdr="http://schemas.openxmlformats.org/drawingml/2006/chartDrawing">
    <cdr:from>
      <cdr:x>0.47102</cdr:x>
      <cdr:y>0.82314</cdr:y>
    </cdr:from>
    <cdr:to>
      <cdr:x>0.62936</cdr:x>
      <cdr:y>1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4307029" y="4255850"/>
          <a:ext cx="1447800" cy="91440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400" dirty="0" smtClean="0"/>
            <a:t>Neither agree</a:t>
          </a:r>
        </a:p>
        <a:p xmlns:a="http://schemas.openxmlformats.org/drawingml/2006/main">
          <a:r>
            <a:rPr lang="en-US" sz="2400" dirty="0"/>
            <a:t>n</a:t>
          </a:r>
          <a:r>
            <a:rPr lang="en-US" sz="2400" dirty="0" smtClean="0"/>
            <a:t>or disagree</a:t>
          </a:r>
          <a:endParaRPr lang="en-US" sz="2400" dirty="0"/>
        </a:p>
      </cdr:txBody>
    </cdr:sp>
  </cdr:relSizeAnchor>
  <cdr:relSizeAnchor xmlns:cdr="http://schemas.openxmlformats.org/drawingml/2006/chartDrawing">
    <cdr:from>
      <cdr:x>0.75436</cdr:x>
      <cdr:y>0.82314</cdr:y>
    </cdr:from>
    <cdr:to>
      <cdr:x>0.91269</cdr:x>
      <cdr:y>1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6897829" y="4255850"/>
          <a:ext cx="1447800" cy="91440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400" dirty="0" smtClean="0"/>
            <a:t>Strongly</a:t>
          </a:r>
        </a:p>
        <a:p xmlns:a="http://schemas.openxmlformats.org/drawingml/2006/main">
          <a:r>
            <a:rPr lang="en-US" sz="2400" dirty="0" smtClean="0"/>
            <a:t>disagree</a:t>
          </a:r>
          <a:endParaRPr lang="en-US" sz="24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B05F0B4-A936-45DE-BFB3-A3AFF8424EFE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3A54CB8-4BD6-437E-B841-365ACB243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8666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82FD6482-8C24-4763-BCE1-8A90A88AB68C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AF423C2-22E8-422B-A1CE-5CC8CC14D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600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661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423C2-22E8-422B-A1CE-5CC8CC14DF6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8661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81390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02015-4379-4DBB-90FA-70CDD9A6977D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4892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423C2-22E8-422B-A1CE-5CC8CC14DF6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0817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423C2-22E8-422B-A1CE-5CC8CC14DF6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217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423C2-22E8-422B-A1CE-5CC8CC14DF6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1031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2920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423C2-22E8-422B-A1CE-5CC8CC14DF6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1932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02015-4379-4DBB-90FA-70CDD9A6977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7557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423C2-22E8-422B-A1CE-5CC8CC14DF6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593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423C2-22E8-422B-A1CE-5CC8CC14DF6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7668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423C2-22E8-422B-A1CE-5CC8CC14DF6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1126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81390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02015-4379-4DBB-90FA-70CDD9A6977D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345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00C77-69CA-42A6-A681-3F9A7D8324F7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EC93-50A5-46B1-B7C5-599AB3666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133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00C77-69CA-42A6-A681-3F9A7D8324F7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EC93-50A5-46B1-B7C5-599AB3666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758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00C77-69CA-42A6-A681-3F9A7D8324F7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EC93-50A5-46B1-B7C5-599AB3666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224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00C77-69CA-42A6-A681-3F9A7D8324F7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EC93-50A5-46B1-B7C5-599AB3666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419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00C77-69CA-42A6-A681-3F9A7D8324F7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EC93-50A5-46B1-B7C5-599AB3666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756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00C77-69CA-42A6-A681-3F9A7D8324F7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EC93-50A5-46B1-B7C5-599AB3666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739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00C77-69CA-42A6-A681-3F9A7D8324F7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EC93-50A5-46B1-B7C5-599AB3666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254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00C77-69CA-42A6-A681-3F9A7D8324F7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EC93-50A5-46B1-B7C5-599AB3666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27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00C77-69CA-42A6-A681-3F9A7D8324F7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EC93-50A5-46B1-B7C5-599AB3666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763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00C77-69CA-42A6-A681-3F9A7D8324F7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EC93-50A5-46B1-B7C5-599AB3666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63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00C77-69CA-42A6-A681-3F9A7D8324F7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EC93-50A5-46B1-B7C5-599AB3666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398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00C77-69CA-42A6-A681-3F9A7D8324F7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6EC93-50A5-46B1-B7C5-599AB3666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247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Musical Annotation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3600"/>
            <a:ext cx="6400800" cy="1752600"/>
          </a:xfrm>
        </p:spPr>
        <p:txBody>
          <a:bodyPr/>
          <a:lstStyle/>
          <a:p>
            <a:r>
              <a:rPr lang="en-US" dirty="0" smtClean="0"/>
              <a:t>Rick Heineman</a:t>
            </a:r>
          </a:p>
          <a:p>
            <a:r>
              <a:rPr lang="en-US" dirty="0" smtClean="0"/>
              <a:t>Kutztown University</a:t>
            </a:r>
            <a:endParaRPr lang="en-US" dirty="0"/>
          </a:p>
        </p:txBody>
      </p:sp>
      <p:pic>
        <p:nvPicPr>
          <p:cNvPr id="4" name="Picture 2" descr="C:\Users\heineman\Downloads\birds-wire-musical-notes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92395" y="3276600"/>
            <a:ext cx="8351819" cy="3091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581400" y="6368534"/>
            <a:ext cx="1973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Public Domain, Karen </a:t>
            </a:r>
            <a:r>
              <a:rPr lang="en-US" sz="1200" dirty="0"/>
              <a:t>Arnold</a:t>
            </a:r>
          </a:p>
        </p:txBody>
      </p:sp>
    </p:spTree>
    <p:extLst>
      <p:ext uri="{BB962C8B-B14F-4D97-AF65-F5344CB8AC3E}">
        <p14:creationId xmlns:p14="http://schemas.microsoft.com/office/powerpoint/2010/main" val="151274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962" y="44480"/>
            <a:ext cx="6172200" cy="3394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Hello</a:t>
            </a:r>
          </a:p>
          <a:p>
            <a:pPr marL="0" indent="0">
              <a:buNone/>
            </a:pPr>
            <a:r>
              <a:rPr lang="en-US" sz="1800" dirty="0"/>
              <a:t>How are you?</a:t>
            </a:r>
          </a:p>
          <a:p>
            <a:pPr marL="0" indent="0">
              <a:buNone/>
            </a:pPr>
            <a:r>
              <a:rPr lang="en-US" sz="1800" dirty="0"/>
              <a:t>Seems this body that we share is somehow failing now, I’m sorry</a:t>
            </a:r>
          </a:p>
          <a:p>
            <a:pPr marL="0" indent="0">
              <a:buNone/>
            </a:pPr>
            <a:r>
              <a:rPr lang="en-US" sz="1800" dirty="0"/>
              <a:t>Even all my…oncogenes</a:t>
            </a:r>
          </a:p>
          <a:p>
            <a:pPr marL="0" indent="0">
              <a:buNone/>
            </a:pPr>
            <a:r>
              <a:rPr lang="en-US" sz="1800" dirty="0"/>
              <a:t>Won’t allow me to keep growing 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once </a:t>
            </a:r>
            <a:r>
              <a:rPr lang="en-US" sz="1800" dirty="0"/>
              <a:t>the nutrients stop flowing</a:t>
            </a:r>
            <a:r>
              <a:rPr lang="en-US" sz="1800" dirty="0" smtClean="0"/>
              <a:t>.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It’s no secret</a:t>
            </a:r>
          </a:p>
          <a:p>
            <a:pPr marL="0" indent="0">
              <a:buNone/>
            </a:pPr>
            <a:r>
              <a:rPr lang="en-US" sz="1800" dirty="0"/>
              <a:t>That each body</a:t>
            </a:r>
          </a:p>
          <a:p>
            <a:pPr marL="0" indent="0">
              <a:buNone/>
            </a:pPr>
            <a:r>
              <a:rPr lang="en-US" sz="1800" dirty="0"/>
              <a:t>Is running out of time.</a:t>
            </a:r>
          </a:p>
          <a:p>
            <a:pPr marL="0" indent="0">
              <a:buNone/>
            </a:pPr>
            <a:r>
              <a:rPr lang="en-US" sz="1800" dirty="0"/>
              <a:t> </a:t>
            </a:r>
          </a:p>
          <a:p>
            <a:pPr marL="0" indent="0">
              <a:buNone/>
            </a:pPr>
            <a:r>
              <a:rPr lang="en-US" sz="1800" dirty="0"/>
              <a:t>But something lasts though we have died</a:t>
            </a:r>
          </a:p>
          <a:p>
            <a:pPr marL="0" indent="0">
              <a:buNone/>
            </a:pPr>
            <a:r>
              <a:rPr lang="en-US" sz="1800" dirty="0"/>
              <a:t>Through germ cells we are purified    </a:t>
            </a:r>
          </a:p>
          <a:p>
            <a:pPr marL="0" indent="0">
              <a:buNone/>
            </a:pPr>
            <a:r>
              <a:rPr lang="en-US" sz="1800" dirty="0"/>
              <a:t>As we age, our cells maximize their own fitness</a:t>
            </a:r>
          </a:p>
          <a:p>
            <a:pPr marL="0" indent="0">
              <a:buNone/>
            </a:pPr>
            <a:r>
              <a:rPr lang="en-US" sz="1800" dirty="0"/>
              <a:t>But each new birth keeps our variation suppressed, for a while.</a:t>
            </a:r>
          </a:p>
        </p:txBody>
      </p:sp>
      <p:sp>
        <p:nvSpPr>
          <p:cNvPr id="5" name="Rectangle 4"/>
          <p:cNvSpPr/>
          <p:nvPr/>
        </p:nvSpPr>
        <p:spPr>
          <a:xfrm>
            <a:off x="5211031" y="983236"/>
            <a:ext cx="34307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Cancer </a:t>
            </a:r>
            <a:r>
              <a:rPr lang="en-US" dirty="0" smtClean="0">
                <a:solidFill>
                  <a:srgbClr val="FF0000"/>
                </a:solidFill>
              </a:rPr>
              <a:t>genes that </a:t>
            </a:r>
            <a:r>
              <a:rPr lang="en-US" dirty="0">
                <a:solidFill>
                  <a:srgbClr val="FF0000"/>
                </a:solidFill>
              </a:rPr>
              <a:t>increase growth</a:t>
            </a:r>
          </a:p>
        </p:txBody>
      </p:sp>
      <p:sp>
        <p:nvSpPr>
          <p:cNvPr id="6" name="Rectangle 5"/>
          <p:cNvSpPr/>
          <p:nvPr/>
        </p:nvSpPr>
        <p:spPr>
          <a:xfrm>
            <a:off x="4828785" y="1431049"/>
            <a:ext cx="43152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Cancer cells die </a:t>
            </a:r>
            <a:r>
              <a:rPr lang="en-US" dirty="0" smtClean="0">
                <a:solidFill>
                  <a:srgbClr val="FF0000"/>
                </a:solidFill>
              </a:rPr>
              <a:t>with body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10016" y="2106658"/>
            <a:ext cx="2603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As mutations accumulate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001" y="2608043"/>
            <a:ext cx="14287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Our children!</a:t>
            </a:r>
          </a:p>
        </p:txBody>
      </p:sp>
      <p:sp>
        <p:nvSpPr>
          <p:cNvPr id="9" name="Rectangle 8"/>
          <p:cNvSpPr/>
          <p:nvPr/>
        </p:nvSpPr>
        <p:spPr>
          <a:xfrm>
            <a:off x="5779773" y="4011928"/>
            <a:ext cx="16585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Often killing </a:t>
            </a:r>
            <a:r>
              <a:rPr lang="en-US" dirty="0" smtClean="0">
                <a:solidFill>
                  <a:srgbClr val="FF0000"/>
                </a:solidFill>
              </a:rPr>
              <a:t>us!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80554" y="4907555"/>
            <a:ext cx="36456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Cells are </a:t>
            </a:r>
            <a:r>
              <a:rPr lang="en-US" dirty="0">
                <a:solidFill>
                  <a:srgbClr val="FF0000"/>
                </a:solidFill>
              </a:rPr>
              <a:t>genetically </a:t>
            </a:r>
            <a:r>
              <a:rPr lang="en-US" dirty="0" smtClean="0">
                <a:solidFill>
                  <a:srgbClr val="FF0000"/>
                </a:solidFill>
              </a:rPr>
              <a:t>similar at first, so they cooperate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2556627" y="1146626"/>
            <a:ext cx="2686050" cy="11641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3576847" y="1645926"/>
            <a:ext cx="1217250" cy="4378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2394218" y="2415186"/>
            <a:ext cx="583508" cy="315701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3969328" y="2785871"/>
            <a:ext cx="602673" cy="55249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4794097" y="4173072"/>
            <a:ext cx="985678" cy="740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 flipV="1">
            <a:off x="5507012" y="4607134"/>
            <a:ext cx="545522" cy="32960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205932" y="6162110"/>
            <a:ext cx="88202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Heineman, R.H. 2017. Songs about cancer, gene expression, and the biochemistry of photosynthesis. </a:t>
            </a:r>
            <a:r>
              <a:rPr lang="en-US" b="1" i="1" dirty="0"/>
              <a:t>Biochemistry and Molecular Biology Education</a:t>
            </a:r>
            <a:r>
              <a:rPr lang="en-US" b="1" dirty="0"/>
              <a:t>. doi: 10.1002/bmb.21085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7139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9311"/>
    </mc:Choice>
    <mc:Fallback xmlns="">
      <p:transition spd="slow" advTm="5931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Annotation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2514600" y="1828800"/>
            <a:ext cx="2686050" cy="11641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5200650" y="1567542"/>
            <a:ext cx="19621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Easy, effective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343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Acknowledgments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Kutztown University</a:t>
            </a:r>
          </a:p>
          <a:p>
            <a:pPr marL="0" indent="0">
              <a:buNone/>
            </a:pPr>
            <a:r>
              <a:rPr lang="en-US" dirty="0" smtClean="0"/>
              <a:t>My students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000" dirty="0" smtClean="0">
                <a:solidFill>
                  <a:srgbClr val="0070C0"/>
                </a:solidFill>
              </a:rPr>
              <a:t>rickheineman.weebly.com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2" name="Picture 6" descr="http://www.kutztown.edu/Documents/UR-files/Logos/KU-Logo_19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2522" y="139176"/>
            <a:ext cx="3813838" cy="1906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4431463" y="2239107"/>
            <a:ext cx="4283674" cy="4315349"/>
            <a:chOff x="4431463" y="2239107"/>
            <a:chExt cx="4283674" cy="4315349"/>
          </a:xfrm>
        </p:grpSpPr>
        <p:grpSp>
          <p:nvGrpSpPr>
            <p:cNvPr id="4" name="Group 3"/>
            <p:cNvGrpSpPr/>
            <p:nvPr/>
          </p:nvGrpSpPr>
          <p:grpSpPr>
            <a:xfrm>
              <a:off x="4431463" y="3025810"/>
              <a:ext cx="4283674" cy="3528646"/>
              <a:chOff x="4590421" y="1204965"/>
              <a:chExt cx="4283674" cy="3528646"/>
            </a:xfrm>
          </p:grpSpPr>
          <p:pic>
            <p:nvPicPr>
              <p:cNvPr id="10244" name="Picture 4" descr="http://www.clker.com/cliparts/X/r/W/U/f/b/beamed-eighth-notes-hi.png"/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5635382" y="1219200"/>
                <a:ext cx="1070918" cy="19812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6" name="Picture 4" descr="http://www.clker.com/cliparts/X/r/W/U/f/b/beamed-eighth-notes-hi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90421" y="2752411"/>
                <a:ext cx="2141837" cy="19812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" name="Picture 4" descr="http://www.clker.com/cliparts/X/r/W/U/f/b/beamed-eighth-notes-hi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32258" y="2752411"/>
                <a:ext cx="2141837" cy="19812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" name="Picture 4" descr="http://www.clker.com/cliparts/X/r/W/U/f/b/beamed-eighth-notes-hi.png"/>
              <p:cNvPicPr>
                <a:picLocks noChangeAspect="1" noChangeArrowheads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6625982" y="1214176"/>
                <a:ext cx="994787" cy="29140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" name="Picture 4" descr="http://www.clker.com/cliparts/X/r/W/U/f/b/beamed-eighth-notes-hi.png"/>
              <p:cNvPicPr>
                <a:picLocks noChangeAspect="1" noChangeArrowheads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7606261" y="1204965"/>
                <a:ext cx="894303" cy="19812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3" name="Picture 4" descr="http://www.clker.com/cliparts/X/r/W/U/f/b/beamed-eighth-notes-hi.png"/>
            <p:cNvPicPr>
              <a:picLocks noChangeAspect="1" noChangeArrowheads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7115708" y="2239107"/>
              <a:ext cx="301450" cy="8469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20788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Problem: Good AND information-rich parodies are hard!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“Semiconservative replication”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Figurative or imprecise </a:t>
            </a:r>
            <a:r>
              <a:rPr lang="en-US" dirty="0"/>
              <a:t>language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52138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699603" y="-163497"/>
            <a:ext cx="7716361" cy="1137372"/>
          </a:xfrm>
        </p:spPr>
        <p:txBody>
          <a:bodyPr/>
          <a:lstStyle/>
          <a:p>
            <a:r>
              <a:rPr lang="en-US" altLang="en-US" dirty="0" smtClean="0"/>
              <a:t>Change Over Time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70494" y="741071"/>
            <a:ext cx="4577924" cy="4098095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en-US" altLang="en-US" sz="1993" dirty="0"/>
              <a:t>Genes slipped through generations blindly in search of you.</a:t>
            </a:r>
          </a:p>
          <a:p>
            <a:pPr marL="0" indent="0">
              <a:buNone/>
              <a:defRPr/>
            </a:pPr>
            <a:r>
              <a:rPr lang="en-US" altLang="en-US" sz="1993" dirty="0"/>
              <a:t>Shaping and shaped by your ancestors that they flowed through.</a:t>
            </a:r>
          </a:p>
          <a:p>
            <a:pPr marL="0" indent="0">
              <a:buNone/>
              <a:defRPr/>
            </a:pPr>
            <a:r>
              <a:rPr lang="en-US" altLang="en-US" sz="1993" dirty="0"/>
              <a:t>Each birth, changing, gained or cast aside,</a:t>
            </a:r>
          </a:p>
          <a:p>
            <a:pPr marL="0" indent="0">
              <a:buNone/>
              <a:defRPr/>
            </a:pPr>
            <a:r>
              <a:rPr lang="en-US" altLang="en-US" sz="1993" dirty="0"/>
              <a:t>The past hides inside of us</a:t>
            </a:r>
          </a:p>
          <a:p>
            <a:pPr marL="0" indent="0">
              <a:buNone/>
              <a:defRPr/>
            </a:pPr>
            <a:r>
              <a:rPr lang="en-US" altLang="en-US" sz="1993" dirty="0"/>
              <a:t>Change over,</a:t>
            </a:r>
          </a:p>
          <a:p>
            <a:pPr marL="0" indent="0">
              <a:buNone/>
              <a:defRPr/>
            </a:pPr>
            <a:endParaRPr lang="en-US" altLang="en-US" sz="1993" dirty="0"/>
          </a:p>
          <a:p>
            <a:pPr marL="0" indent="0">
              <a:buNone/>
              <a:defRPr/>
            </a:pPr>
            <a:r>
              <a:rPr lang="en-US" altLang="en-US" sz="1993" dirty="0"/>
              <a:t>No planning needed, just selection and a little chance,</a:t>
            </a:r>
          </a:p>
          <a:p>
            <a:pPr marL="0" indent="0">
              <a:buNone/>
              <a:defRPr/>
            </a:pPr>
            <a:r>
              <a:rPr lang="en-US" altLang="en-US" sz="1993" dirty="0"/>
              <a:t>All of your parents </a:t>
            </a:r>
            <a:r>
              <a:rPr lang="en-US" altLang="en-US" sz="1993" dirty="0" smtClean="0"/>
              <a:t>lived long </a:t>
            </a:r>
            <a:r>
              <a:rPr lang="en-US" altLang="en-US" sz="1993" dirty="0"/>
              <a:t>enough to find romance,</a:t>
            </a:r>
          </a:p>
          <a:p>
            <a:pPr marL="0" indent="0">
              <a:buNone/>
              <a:defRPr/>
            </a:pPr>
            <a:r>
              <a:rPr lang="en-US" altLang="en-US" sz="1993" dirty="0"/>
              <a:t>Genes evolved to make us,</a:t>
            </a:r>
          </a:p>
          <a:p>
            <a:pPr marL="0" indent="0">
              <a:buNone/>
              <a:defRPr/>
            </a:pPr>
            <a:r>
              <a:rPr lang="en-US" altLang="en-US" sz="1993" dirty="0"/>
              <a:t>They never knew,</a:t>
            </a:r>
          </a:p>
          <a:p>
            <a:pPr marL="0" indent="0">
              <a:buNone/>
              <a:defRPr/>
            </a:pPr>
            <a:r>
              <a:rPr lang="en-US" altLang="en-US" sz="1993" dirty="0"/>
              <a:t>They never needed to…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4266332" y="1491025"/>
            <a:ext cx="860138" cy="59001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557783" y="1032185"/>
            <a:ext cx="3668408" cy="378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965" tIns="50982" rIns="101965" bIns="50982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793" dirty="0" smtClean="0">
                <a:solidFill>
                  <a:srgbClr val="FF0000"/>
                </a:solidFill>
              </a:rPr>
              <a:t>Mutations, duplications and deletions</a:t>
            </a:r>
            <a:endParaRPr lang="en-US" altLang="en-US" sz="1793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>
            <a:stCxn id="10" idx="1"/>
          </p:cNvCxnSpPr>
          <p:nvPr/>
        </p:nvCxnSpPr>
        <p:spPr>
          <a:xfrm flipH="1">
            <a:off x="1609502" y="4026291"/>
            <a:ext cx="284342" cy="2915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893844" y="3836856"/>
            <a:ext cx="1379320" cy="378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965" tIns="50982" rIns="101965" bIns="50982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793" dirty="0">
                <a:solidFill>
                  <a:srgbClr val="FF0000"/>
                </a:solidFill>
              </a:rPr>
              <a:t>Genetic drift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2316805" y="4709434"/>
            <a:ext cx="952549" cy="23813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169834" y="4794736"/>
            <a:ext cx="2411654" cy="654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965" tIns="50982" rIns="101965" bIns="50982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793" dirty="0">
                <a:solidFill>
                  <a:srgbClr val="FF0000"/>
                </a:solidFill>
              </a:rPr>
              <a:t>   For a broad</a:t>
            </a:r>
          </a:p>
          <a:p>
            <a:pPr>
              <a:defRPr/>
            </a:pPr>
            <a:r>
              <a:rPr lang="en-US" altLang="en-US" sz="1793" dirty="0">
                <a:solidFill>
                  <a:srgbClr val="FF0000"/>
                </a:solidFill>
              </a:rPr>
              <a:t>definition of “romance”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6955151" y="3035363"/>
            <a:ext cx="351875" cy="1066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7298141" y="2855872"/>
            <a:ext cx="1379320" cy="378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965" tIns="50982" rIns="101965" bIns="50982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793" dirty="0">
                <a:solidFill>
                  <a:srgbClr val="FF0000"/>
                </a:solidFill>
              </a:rPr>
              <a:t>In frequency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8254995" y="4872560"/>
            <a:ext cx="243468" cy="63088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7795742" y="5505594"/>
            <a:ext cx="1103603" cy="654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965" tIns="50982" rIns="101965" bIns="50982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793" dirty="0">
                <a:solidFill>
                  <a:srgbClr val="FF0000"/>
                </a:solidFill>
              </a:rPr>
              <a:t>Diploidy</a:t>
            </a:r>
            <a:r>
              <a:rPr lang="en-US" altLang="en-US" sz="1793" dirty="0" smtClean="0">
                <a:solidFill>
                  <a:srgbClr val="FF0000"/>
                </a:solidFill>
              </a:rPr>
              <a:t>!</a:t>
            </a:r>
          </a:p>
          <a:p>
            <a:pPr>
              <a:defRPr/>
            </a:pPr>
            <a:r>
              <a:rPr lang="en-US" altLang="en-US" sz="1793" dirty="0" smtClean="0">
                <a:solidFill>
                  <a:srgbClr val="FF0000"/>
                </a:solidFill>
              </a:rPr>
              <a:t>(e.g. </a:t>
            </a:r>
            <a:r>
              <a:rPr lang="en-US" altLang="en-US" sz="1793" i="1" dirty="0" smtClean="0">
                <a:solidFill>
                  <a:srgbClr val="FF0000"/>
                </a:solidFill>
              </a:rPr>
              <a:t>RR</a:t>
            </a:r>
            <a:r>
              <a:rPr lang="en-US" altLang="en-US" sz="1793" dirty="0" smtClean="0">
                <a:solidFill>
                  <a:srgbClr val="FF0000"/>
                </a:solidFill>
              </a:rPr>
              <a:t>)</a:t>
            </a:r>
            <a:endParaRPr lang="en-US" altLang="en-US" sz="1793" dirty="0">
              <a:solidFill>
                <a:srgbClr val="FF0000"/>
              </a:solidFill>
            </a:endParaRPr>
          </a:p>
        </p:txBody>
      </p:sp>
      <p:sp>
        <p:nvSpPr>
          <p:cNvPr id="40974" name="Content Placeholder 2"/>
          <p:cNvSpPr txBox="1">
            <a:spLocks/>
          </p:cNvSpPr>
          <p:nvPr/>
        </p:nvSpPr>
        <p:spPr bwMode="auto">
          <a:xfrm>
            <a:off x="5592082" y="1491025"/>
            <a:ext cx="3253951" cy="4098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096" tIns="45549" rIns="91096" bIns="45549"/>
          <a:lstStyle>
            <a:lvl1pPr>
              <a:spcBef>
                <a:spcPct val="20000"/>
              </a:spcBef>
              <a:buSzPct val="100000"/>
              <a:buChar char="•"/>
              <a:defRPr sz="2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SzTx/>
              <a:buFontTx/>
              <a:buNone/>
            </a:pPr>
            <a:r>
              <a:rPr lang="en-US" altLang="en-US" sz="1903" dirty="0"/>
              <a:t>They don’t think, they don’t want, they don’t understand,</a:t>
            </a:r>
          </a:p>
          <a:p>
            <a:pPr eaLnBrk="1" hangingPunct="1">
              <a:buSzTx/>
              <a:buFontTx/>
              <a:buNone/>
            </a:pPr>
            <a:r>
              <a:rPr lang="en-US" altLang="en-US" sz="1903" dirty="0"/>
              <a:t>Change over time,</a:t>
            </a:r>
          </a:p>
          <a:p>
            <a:pPr eaLnBrk="1" hangingPunct="1">
              <a:buSzTx/>
              <a:buFontTx/>
              <a:buNone/>
            </a:pPr>
            <a:r>
              <a:rPr lang="en-US" altLang="en-US" sz="1903" dirty="0"/>
              <a:t>But they urgently replicate and expand,</a:t>
            </a:r>
          </a:p>
          <a:p>
            <a:pPr eaLnBrk="1" hangingPunct="1">
              <a:buSzTx/>
              <a:buFontTx/>
              <a:buNone/>
            </a:pPr>
            <a:r>
              <a:rPr lang="en-US" altLang="en-US" sz="1903" dirty="0"/>
              <a:t>Change over time,</a:t>
            </a:r>
          </a:p>
          <a:p>
            <a:pPr eaLnBrk="1" hangingPunct="1">
              <a:buSzTx/>
              <a:buFontTx/>
              <a:buNone/>
            </a:pPr>
            <a:r>
              <a:rPr lang="en-US" altLang="en-US" sz="1903" dirty="0"/>
              <a:t>And our lives are spelled out in their double strands,</a:t>
            </a:r>
          </a:p>
          <a:p>
            <a:pPr eaLnBrk="1" hangingPunct="1">
              <a:buSzTx/>
              <a:buFontTx/>
              <a:buNone/>
            </a:pPr>
            <a:r>
              <a:rPr lang="en-US" altLang="en-US" sz="1903" dirty="0"/>
              <a:t>Change over time,</a:t>
            </a:r>
          </a:p>
          <a:p>
            <a:pPr eaLnBrk="1" hangingPunct="1">
              <a:buSzTx/>
              <a:buFontTx/>
              <a:buNone/>
            </a:pPr>
            <a:r>
              <a:rPr lang="en-US" altLang="en-US" sz="1903" dirty="0"/>
              <a:t>And we hold just one pair of each cradled in our hands,</a:t>
            </a:r>
          </a:p>
          <a:p>
            <a:pPr eaLnBrk="1" hangingPunct="1">
              <a:buSzTx/>
              <a:buFontTx/>
              <a:buNone/>
            </a:pPr>
            <a:r>
              <a:rPr lang="en-US" altLang="en-US" sz="1903" dirty="0"/>
              <a:t>Change over time.</a:t>
            </a:r>
          </a:p>
        </p:txBody>
      </p:sp>
    </p:spTree>
    <p:extLst>
      <p:ext uri="{BB962C8B-B14F-4D97-AF65-F5344CB8AC3E}">
        <p14:creationId xmlns:p14="http://schemas.microsoft.com/office/powerpoint/2010/main" val="2172752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2" grpId="0"/>
      <p:bldP spid="14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 1: Info Overload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Keep it short!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More annotations where song has less info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Slow down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Prep beforehand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953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Love </a:t>
            </a:r>
            <a:r>
              <a:rPr lang="en-US" smtClean="0"/>
              <a:t>Is Diffusing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3393"/>
            <a:ext cx="66294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My love is diffusing from me into you</a:t>
            </a:r>
          </a:p>
          <a:p>
            <a:pPr marL="0" indent="0">
              <a:buNone/>
            </a:pPr>
            <a:r>
              <a:rPr lang="en-US" sz="2400" dirty="0"/>
              <a:t>Like oxygen leaving my </a:t>
            </a:r>
            <a:r>
              <a:rPr lang="en-US" sz="2400" dirty="0" smtClean="0"/>
              <a:t>veins turns them blue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You’re semipermeable, my love goes through</a:t>
            </a:r>
          </a:p>
          <a:p>
            <a:pPr marL="0" indent="0">
              <a:buNone/>
            </a:pPr>
            <a:r>
              <a:rPr lang="en-US" sz="2400" dirty="0"/>
              <a:t>But you are so loveless none comes back from you.</a:t>
            </a:r>
          </a:p>
          <a:p>
            <a:pPr marL="0" indent="0">
              <a:buNone/>
            </a:pPr>
            <a:endParaRPr lang="en-US" sz="2800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5257800" y="1581220"/>
            <a:ext cx="1396497" cy="5334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654297" y="1394668"/>
            <a:ext cx="1948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 have a high [love]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6858001" y="3293157"/>
            <a:ext cx="593110" cy="171450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642363" y="2646826"/>
            <a:ext cx="23261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Love moves </a:t>
            </a:r>
            <a:r>
              <a:rPr lang="en-US" dirty="0" smtClean="0">
                <a:solidFill>
                  <a:srgbClr val="FF0000"/>
                </a:solidFill>
              </a:rPr>
              <a:t>down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concentration gradient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6007360" y="2149562"/>
            <a:ext cx="646937" cy="2667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601005" y="1959746"/>
            <a:ext cx="20414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(With other factors)</a:t>
            </a:r>
            <a:endParaRPr lang="en-US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86794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216"/>
    </mc:Choice>
    <mc:Fallback xmlns="">
      <p:transition spd="slow" advTm="2321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199" y="2078257"/>
            <a:ext cx="6413733" cy="37891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 2: Mechanics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Student volunteers?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Foot pedals?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4078196" y="6113193"/>
            <a:ext cx="4572000" cy="5078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900" dirty="0"/>
              <a:t>https://www.amazon.com/iKKEGOL-Triple-Keyboard-Control-Hospital/dp/B0753CSGTK/ref=sr_1_2?s=office-products&amp;ie=UTF8&amp;qid=1506260829&amp;sr=8-2&amp;keywords=powerpoint+foot+pedal</a:t>
            </a:r>
          </a:p>
        </p:txBody>
      </p:sp>
    </p:spTree>
    <p:extLst>
      <p:ext uri="{BB962C8B-B14F-4D97-AF65-F5344CB8AC3E}">
        <p14:creationId xmlns:p14="http://schemas.microsoft.com/office/powerpoint/2010/main" val="3054236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Complication 3: Lose some advantages of song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No rhymes or scansion to aid recall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42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832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	Assessment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1063651"/>
              </p:ext>
            </p:extLst>
          </p:nvPr>
        </p:nvGraphicFramePr>
        <p:xfrm>
          <a:off x="0" y="925750"/>
          <a:ext cx="9144000" cy="5170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/>
          <p:cNvSpPr/>
          <p:nvPr/>
        </p:nvSpPr>
        <p:spPr>
          <a:xfrm>
            <a:off x="266700" y="6096000"/>
            <a:ext cx="8610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indent="-45720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Heineman, R.H. 2017. Engaging college students by singing the science. 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Journal of Microbiology and Biology Education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18(1).  doi:10.1128/jmbe.v18i1.1206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924300" y="1383586"/>
            <a:ext cx="4953000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The notes and/or illustrations presented alongside the lyrics on the P</a:t>
            </a:r>
            <a:r>
              <a:rPr lang="en-US" sz="2800" dirty="0" smtClean="0">
                <a:solidFill>
                  <a:srgbClr val="0070C0"/>
                </a:solidFill>
              </a:rPr>
              <a:t>owerPoint </a:t>
            </a:r>
            <a:r>
              <a:rPr lang="en-US" sz="2800" dirty="0">
                <a:solidFill>
                  <a:srgbClr val="0070C0"/>
                </a:solidFill>
              </a:rPr>
              <a:t>were useful</a:t>
            </a:r>
            <a:r>
              <a:rPr lang="en-US" sz="2800" dirty="0" smtClean="0">
                <a:solidFill>
                  <a:srgbClr val="0070C0"/>
                </a:solidFill>
              </a:rPr>
              <a:t>.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74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2965" y="-80328"/>
            <a:ext cx="6172200" cy="857250"/>
          </a:xfrm>
        </p:spPr>
        <p:txBody>
          <a:bodyPr/>
          <a:lstStyle/>
          <a:p>
            <a:r>
              <a:rPr lang="en-US" dirty="0" smtClean="0"/>
              <a:t>To “Hello” by Adele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299" y="69064"/>
            <a:ext cx="6172200" cy="3394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700" dirty="0"/>
              <a:t>Hello</a:t>
            </a:r>
          </a:p>
          <a:p>
            <a:pPr marL="0" indent="0">
              <a:buNone/>
            </a:pPr>
            <a:r>
              <a:rPr lang="en-US" sz="1700" dirty="0"/>
              <a:t>I can’t hear you</a:t>
            </a:r>
          </a:p>
          <a:p>
            <a:pPr marL="0" indent="0">
              <a:buNone/>
            </a:pPr>
            <a:r>
              <a:rPr lang="en-US" sz="1700" dirty="0"/>
              <a:t>We were once the same before mutations when we split in two</a:t>
            </a:r>
          </a:p>
          <a:p>
            <a:pPr marL="0" indent="0">
              <a:buNone/>
            </a:pPr>
            <a:r>
              <a:rPr lang="en-US" sz="1700" dirty="0"/>
              <a:t>Before I learned</a:t>
            </a:r>
          </a:p>
          <a:p>
            <a:pPr marL="0" indent="0">
              <a:buNone/>
            </a:pPr>
            <a:r>
              <a:rPr lang="en-US" sz="1700" dirty="0"/>
              <a:t>To be free</a:t>
            </a:r>
          </a:p>
          <a:p>
            <a:pPr marL="0" indent="0">
              <a:buNone/>
            </a:pPr>
            <a:r>
              <a:rPr lang="en-US" sz="1700" dirty="0"/>
              <a:t>And now I’ve just about forgotten everything I used to be.</a:t>
            </a:r>
          </a:p>
          <a:p>
            <a:endParaRPr lang="en-US" sz="1700" dirty="0"/>
          </a:p>
          <a:p>
            <a:pPr marL="0" indent="0">
              <a:buNone/>
            </a:pPr>
            <a:r>
              <a:rPr lang="en-US" sz="1700" dirty="0"/>
              <a:t>Each small difference</a:t>
            </a:r>
          </a:p>
          <a:p>
            <a:pPr marL="0" indent="0">
              <a:buNone/>
            </a:pPr>
            <a:r>
              <a:rPr lang="en-US" sz="1700" dirty="0"/>
              <a:t>Builds between us</a:t>
            </a:r>
          </a:p>
          <a:p>
            <a:pPr marL="0" indent="0">
              <a:buNone/>
            </a:pPr>
            <a:r>
              <a:rPr lang="en-US" sz="1700" dirty="0"/>
              <a:t>As I change lifestyles…</a:t>
            </a:r>
          </a:p>
          <a:p>
            <a:pPr marL="0" indent="0">
              <a:buNone/>
            </a:pPr>
            <a:r>
              <a:rPr lang="en-US" sz="1700" dirty="0"/>
              <a:t> </a:t>
            </a:r>
          </a:p>
          <a:p>
            <a:pPr marL="0" indent="0">
              <a:buNone/>
            </a:pPr>
            <a:r>
              <a:rPr lang="en-US" sz="1700" dirty="0"/>
              <a:t>Hello from the other side</a:t>
            </a:r>
          </a:p>
          <a:p>
            <a:pPr marL="0" indent="0">
              <a:buNone/>
            </a:pPr>
            <a:r>
              <a:rPr lang="en-US" sz="1700" dirty="0"/>
              <a:t>I’ve divided a thousand times</a:t>
            </a:r>
          </a:p>
          <a:p>
            <a:pPr marL="0" indent="0">
              <a:buNone/>
            </a:pPr>
            <a:r>
              <a:rPr lang="en-US" sz="1700" dirty="0"/>
              <a:t>But when you call and say that I’ve </a:t>
            </a:r>
            <a:r>
              <a:rPr lang="en-US" sz="1700" dirty="0" err="1"/>
              <a:t>gotta</a:t>
            </a:r>
            <a:r>
              <a:rPr lang="en-US" sz="1700" dirty="0"/>
              <a:t> slow down </a:t>
            </a:r>
          </a:p>
          <a:p>
            <a:pPr marL="0" indent="0">
              <a:buNone/>
            </a:pPr>
            <a:r>
              <a:rPr lang="en-US" sz="1700" dirty="0"/>
              <a:t>I don’t listen cause my genes have had a breakdown.</a:t>
            </a:r>
          </a:p>
          <a:p>
            <a:pPr marL="0" indent="0">
              <a:buNone/>
            </a:pPr>
            <a:r>
              <a:rPr lang="en-US" sz="1700" dirty="0"/>
              <a:t> </a:t>
            </a:r>
          </a:p>
          <a:p>
            <a:pPr marL="0" indent="0">
              <a:buNone/>
            </a:pPr>
            <a:r>
              <a:rPr lang="en-US" sz="1700" dirty="0"/>
              <a:t>Hello, I’ve metastasized</a:t>
            </a:r>
          </a:p>
          <a:p>
            <a:pPr marL="0" indent="0">
              <a:buNone/>
            </a:pPr>
            <a:r>
              <a:rPr lang="en-US" sz="1700" dirty="0"/>
              <a:t>Now I refuse to suicide</a:t>
            </a:r>
          </a:p>
          <a:p>
            <a:pPr marL="0" indent="0">
              <a:buNone/>
            </a:pPr>
            <a:r>
              <a:rPr lang="en-US" sz="1700" dirty="0"/>
              <a:t>I’m immortal and I grow in other tissue  </a:t>
            </a:r>
          </a:p>
          <a:p>
            <a:pPr marL="0" indent="0">
              <a:buNone/>
            </a:pPr>
            <a:r>
              <a:rPr lang="en-US" sz="1700" dirty="0"/>
              <a:t>I bring in new blood and I’ll happily grow over you, I don’t care… 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05600" y="6101736"/>
            <a:ext cx="1582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F0"/>
                </a:solidFill>
              </a:rPr>
              <a:t>Continued!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6019800" y="874208"/>
            <a:ext cx="418333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941377" y="2375703"/>
            <a:ext cx="3471863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>
                <a:solidFill>
                  <a:srgbClr val="FF0000"/>
                </a:solidFill>
              </a:rPr>
              <a:t>Mutation by mutation by mutation…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71575" y="6475587"/>
            <a:ext cx="145732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>
                <a:solidFill>
                  <a:srgbClr val="FF0000"/>
                </a:solidFill>
              </a:rPr>
              <a:t>Angiogenesis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95494" y="711448"/>
            <a:ext cx="239802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700" dirty="0" smtClean="0">
                <a:solidFill>
                  <a:srgbClr val="FF0000"/>
                </a:solidFill>
              </a:rPr>
              <a:t>     Single zygote </a:t>
            </a:r>
          </a:p>
          <a:p>
            <a:pPr algn="r"/>
            <a:r>
              <a:rPr lang="en-US" sz="1700" dirty="0" smtClean="0">
                <a:solidFill>
                  <a:srgbClr val="FF0000"/>
                </a:solidFill>
              </a:rPr>
              <a:t>divides to make body</a:t>
            </a:r>
            <a:endParaRPr lang="en-US" sz="17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1350" y="5118984"/>
            <a:ext cx="145732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>
                <a:solidFill>
                  <a:srgbClr val="FF0000"/>
                </a:solidFill>
              </a:rPr>
              <a:t>No apoptosis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18710" y="4209671"/>
            <a:ext cx="187749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>
                <a:solidFill>
                  <a:srgbClr val="FF0000"/>
                </a:solidFill>
              </a:rPr>
              <a:t>Tumor suppressors inactivated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446449" y="6488668"/>
            <a:ext cx="2114553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solidFill>
                  <a:srgbClr val="FF0000"/>
                </a:solidFill>
              </a:rPr>
              <a:t>No contact inhibition!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2137829" y="2560336"/>
            <a:ext cx="742950" cy="18231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5124019" y="4434908"/>
            <a:ext cx="742950" cy="18231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2438400" y="5387112"/>
            <a:ext cx="742950" cy="18231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1668390" y="6293037"/>
            <a:ext cx="57150" cy="21438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3962400" y="6306354"/>
            <a:ext cx="57150" cy="21438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309317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6155"/>
    </mc:Choice>
    <mc:Fallback xmlns="">
      <p:transition spd="slow" advTm="7615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1|5.2|10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9|15.1|25.3|9.1|9.5|2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8|6.4|9.9|8.2|9.9|7.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545</Words>
  <Application>Microsoft Office PowerPoint</Application>
  <PresentationFormat>On-screen Show (4:3)</PresentationFormat>
  <Paragraphs>144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MS PGothic</vt:lpstr>
      <vt:lpstr>Arial</vt:lpstr>
      <vt:lpstr>Calibri</vt:lpstr>
      <vt:lpstr>Times New Roman</vt:lpstr>
      <vt:lpstr>Office Theme</vt:lpstr>
      <vt:lpstr>Musical Annotation</vt:lpstr>
      <vt:lpstr>Problem: Good AND information-rich parodies are hard!</vt:lpstr>
      <vt:lpstr>Change Over Time</vt:lpstr>
      <vt:lpstr>Complication 1: Info Overload</vt:lpstr>
      <vt:lpstr>My Love Is Diffusing</vt:lpstr>
      <vt:lpstr>Complication 2: Mechanics</vt:lpstr>
      <vt:lpstr>Complication 3: Lose some advantages of song</vt:lpstr>
      <vt:lpstr> Assessment</vt:lpstr>
      <vt:lpstr>To “Hello” by Adele</vt:lpstr>
      <vt:lpstr>PowerPoint Presentation</vt:lpstr>
      <vt:lpstr>Conclusion</vt:lpstr>
      <vt:lpstr>Acknowledgments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2017-09-27T12:14:48Z</dcterms:created>
  <dcterms:modified xsi:type="dcterms:W3CDTF">2017-09-27T12:15:00Z</dcterms:modified>
</cp:coreProperties>
</file>