
<file path=[Content_Types].xml><?xml version="1.0" encoding="utf-8"?>
<Types xmlns="http://schemas.openxmlformats.org/package/2006/content-types">
  <Default Extension="xml" ContentType="application/xml"/>
  <Default Extension="mp3" ContentType="audio/mpeg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6" r:id="rId1"/>
  </p:sldMasterIdLst>
  <p:notesMasterIdLst>
    <p:notesMasterId r:id="rId14"/>
  </p:notesMasterIdLst>
  <p:sldIdLst>
    <p:sldId id="257" r:id="rId2"/>
    <p:sldId id="256" r:id="rId3"/>
    <p:sldId id="258" r:id="rId4"/>
    <p:sldId id="259" r:id="rId5"/>
    <p:sldId id="260" r:id="rId6"/>
    <p:sldId id="262" r:id="rId7"/>
    <p:sldId id="263" r:id="rId8"/>
    <p:sldId id="264" r:id="rId9"/>
    <p:sldId id="267" r:id="rId10"/>
    <p:sldId id="268" r:id="rId11"/>
    <p:sldId id="266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57124"/>
  </p:normalViewPr>
  <p:slideViewPr>
    <p:cSldViewPr snapToGrid="0" snapToObjects="1">
      <p:cViewPr varScale="1">
        <p:scale>
          <a:sx n="72" d="100"/>
          <a:sy n="72" d="100"/>
        </p:scale>
        <p:origin x="21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FA56B-C75C-284A-B45D-CA2BF5022CB2}" type="datetimeFigureOut">
              <a:rPr lang="en-US" smtClean="0"/>
              <a:t>9/27/17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C2C37-E8DB-F743-A98F-2B67169B8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28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C2C37-E8DB-F743-A98F-2B67169B8F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0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has it affected your</a:t>
            </a:r>
            <a:r>
              <a:rPr lang="en-US" baseline="0" dirty="0" smtClean="0"/>
              <a:t> communication?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What use will you get from the song?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Was it a good use of your time?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C2C37-E8DB-F743-A98F-2B67169B8F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96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has it affected your</a:t>
            </a:r>
            <a:r>
              <a:rPr lang="en-US" baseline="0" dirty="0" smtClean="0"/>
              <a:t> communication?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What use will you get from the song?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Was it a good use of your time?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C2C37-E8DB-F743-A98F-2B67169B8F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10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has it affected your</a:t>
            </a:r>
            <a:r>
              <a:rPr lang="en-US" baseline="0" dirty="0" smtClean="0"/>
              <a:t> communication?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What use will you get from the song?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Was it a good use of your time?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C2C37-E8DB-F743-A98F-2B67169B8F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05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Has it been value</a:t>
            </a:r>
            <a:r>
              <a:rPr lang="en-US" baseline="0" dirty="0" smtClean="0"/>
              <a:t> for money?</a:t>
            </a:r>
          </a:p>
          <a:p>
            <a:endParaRPr lang="en-US" baseline="0" dirty="0" smtClean="0"/>
          </a:p>
          <a:p>
            <a:r>
              <a:rPr lang="en-US" baseline="0" dirty="0" smtClean="0"/>
              <a:t>5 researchers have had a good training opportunity, novel content that can be used in exciting ways, so massively worth the money at under £1000 / researcher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ways has the project been a success?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Generating enthusiasm, researchers admitting that they can now communicate better, researchers positive about the experience verified from secondhand sources.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Researchers went from thinking it</a:t>
            </a:r>
            <a:r>
              <a:rPr lang="mr-IN" baseline="0" dirty="0" smtClean="0"/>
              <a:t>’</a:t>
            </a:r>
            <a:r>
              <a:rPr lang="en-US" baseline="0" dirty="0" smtClean="0"/>
              <a:t>s a bit of fun to taking it seriously</a:t>
            </a:r>
          </a:p>
          <a:p>
            <a:endParaRPr lang="en-US" baseline="0" dirty="0" smtClean="0"/>
          </a:p>
          <a:p>
            <a:r>
              <a:rPr lang="en-US" baseline="0" dirty="0" smtClean="0"/>
              <a:t>Public so far have been enthusiastic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you were to do it again, would you do it differently.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No. On the day there may be some other stuff </a:t>
            </a:r>
            <a:r>
              <a:rPr lang="en-US" baseline="0" dirty="0" err="1" smtClean="0"/>
              <a:t>eg.should</a:t>
            </a:r>
            <a:r>
              <a:rPr lang="en-US" baseline="0" dirty="0" smtClean="0"/>
              <a:t> it be its own event.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Hardest bit was getting through funding applications.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C2C37-E8DB-F743-A98F-2B67169B8F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6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C2C37-E8DB-F743-A98F-2B67169B8F7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8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5239-409D-8E40-A942-EFA7954F9C32}" type="datetimeFigureOut">
              <a:rPr lang="en-US" smtClean="0"/>
              <a:t>9/27/17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8D40-CEFF-3542-9D54-21B73632650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5239-409D-8E40-A942-EFA7954F9C32}" type="datetimeFigureOut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8D40-CEFF-3542-9D54-21B736326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5239-409D-8E40-A942-EFA7954F9C32}" type="datetimeFigureOut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8D40-CEFF-3542-9D54-21B736326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5239-409D-8E40-A942-EFA7954F9C32}" type="datetimeFigureOut">
              <a:rPr lang="en-US" smtClean="0"/>
              <a:t>9/27/17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8D40-CEFF-3542-9D54-21B736326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5239-409D-8E40-A942-EFA7954F9C32}" type="datetimeFigureOut">
              <a:rPr lang="en-US" smtClean="0"/>
              <a:t>9/27/17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8D40-CEFF-3542-9D54-21B73632650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5239-409D-8E40-A942-EFA7954F9C32}" type="datetimeFigureOut">
              <a:rPr lang="en-US" smtClean="0"/>
              <a:t>9/27/17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8D40-CEFF-3542-9D54-21B736326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5239-409D-8E40-A942-EFA7954F9C32}" type="datetimeFigureOut">
              <a:rPr lang="en-US" smtClean="0"/>
              <a:t>9/27/17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8D40-CEFF-3542-9D54-21B73632650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5239-409D-8E40-A942-EFA7954F9C32}" type="datetimeFigureOut">
              <a:rPr lang="en-US" smtClean="0"/>
              <a:t>9/27/17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8D40-CEFF-3542-9D54-21B736326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5239-409D-8E40-A942-EFA7954F9C32}" type="datetimeFigureOut">
              <a:rPr lang="en-US" smtClean="0"/>
              <a:t>9/27/17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8D40-CEFF-3542-9D54-21B736326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5239-409D-8E40-A942-EFA7954F9C32}" type="datetimeFigureOut">
              <a:rPr lang="en-US" smtClean="0"/>
              <a:t>9/27/17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8D40-CEFF-3542-9D54-21B736326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6858000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ED75239-409D-8E40-A942-EFA7954F9C32}" type="datetimeFigureOut">
              <a:rPr lang="en-US" smtClean="0"/>
              <a:t>9/27/17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8D40-CEFF-3542-9D54-21B736326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6045" y="964692"/>
            <a:ext cx="5937755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ED75239-409D-8E40-A942-EFA7954F9C32}" type="datetimeFigureOut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1F8D40-CEFF-3542-9D54-21B736326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4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.xml"/><Relationship Id="rId13" Type="http://schemas.openxmlformats.org/officeDocument/2006/relationships/image" Target="../media/image1.png"/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338" y="485775"/>
            <a:ext cx="85582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Musical Abstracts - </a:t>
            </a:r>
            <a:endParaRPr lang="en-US" sz="4400" dirty="0"/>
          </a:p>
          <a:p>
            <a:pPr algn="ctr"/>
            <a:r>
              <a:rPr lang="en-US" sz="4400" dirty="0" smtClean="0"/>
              <a:t>Using song for public engagement of research</a:t>
            </a:r>
            <a:endParaRPr 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889000" y="3200400"/>
            <a:ext cx="7518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smtClean="0"/>
              <a:t>Outline of project</a:t>
            </a:r>
          </a:p>
          <a:p>
            <a:pPr marL="285750" indent="-285750">
              <a:buFontTx/>
              <a:buChar char="-"/>
            </a:pPr>
            <a:endParaRPr lang="en-US" sz="3200" dirty="0"/>
          </a:p>
          <a:p>
            <a:pPr marL="285750" indent="-285750">
              <a:buFontTx/>
              <a:buChar char="-"/>
            </a:pPr>
            <a:r>
              <a:rPr lang="en-US" sz="3200" dirty="0" smtClean="0"/>
              <a:t>Snippets of songs</a:t>
            </a:r>
          </a:p>
          <a:p>
            <a:pPr marL="285750" indent="-285750">
              <a:buFontTx/>
              <a:buChar char="-"/>
            </a:pPr>
            <a:endParaRPr lang="en-US" sz="3200" dirty="0"/>
          </a:p>
          <a:p>
            <a:pPr marL="285750" indent="-285750">
              <a:buFontTx/>
              <a:buChar char="-"/>
            </a:pPr>
            <a:r>
              <a:rPr lang="en-US" sz="3200" dirty="0" smtClean="0"/>
              <a:t>Reflections on the project so far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335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338" y="485775"/>
            <a:ext cx="8558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Reflections from researchers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14338" y="1534616"/>
            <a:ext cx="804386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smtClean="0"/>
              <a:t>Was it a good use of time?</a:t>
            </a:r>
          </a:p>
          <a:p>
            <a:pPr marL="457200" indent="-457200">
              <a:buFontTx/>
              <a:buChar char="-"/>
            </a:pPr>
            <a:endParaRPr lang="en-US" sz="3200" dirty="0" smtClean="0"/>
          </a:p>
          <a:p>
            <a:pPr marL="914400" lvl="1" indent="-457200">
              <a:buFontTx/>
              <a:buChar char="-"/>
            </a:pPr>
            <a:r>
              <a:rPr lang="en-GB" sz="3200" dirty="0" smtClean="0"/>
              <a:t>Unanimously agreed that it was.</a:t>
            </a:r>
          </a:p>
          <a:p>
            <a:pPr marL="914400" lvl="1" indent="-457200">
              <a:buFontTx/>
              <a:buChar char="-"/>
            </a:pPr>
            <a:r>
              <a:rPr lang="en-GB" sz="3200" dirty="0" smtClean="0"/>
              <a:t>Did not feel like an extra task as process felt like useful training</a:t>
            </a:r>
          </a:p>
          <a:p>
            <a:pPr marL="914400" lvl="1" indent="-457200">
              <a:buFontTx/>
              <a:buChar char="-"/>
            </a:pPr>
            <a:r>
              <a:rPr lang="en-GB" sz="3200" dirty="0" smtClean="0"/>
              <a:t>Confident that it will pay off in future</a:t>
            </a:r>
          </a:p>
          <a:p>
            <a:pPr marL="914400" lvl="1" indent="-457200">
              <a:buFontTx/>
              <a:buChar char="-"/>
            </a:pPr>
            <a:endParaRPr lang="en-GB" sz="3200" dirty="0"/>
          </a:p>
          <a:p>
            <a:pPr lvl="1"/>
            <a:r>
              <a:rPr lang="en-GB" sz="3200" dirty="0" smtClean="0"/>
              <a:t>“</a:t>
            </a:r>
            <a:r>
              <a:rPr lang="en-US" sz="3200" dirty="0" smtClean="0"/>
              <a:t>I learnt more about what it is I thought I was doing.”</a:t>
            </a:r>
          </a:p>
          <a:p>
            <a:pPr marL="914400" lvl="1" indent="-457200">
              <a:buFontTx/>
              <a:buChar char="-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9913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338" y="231775"/>
            <a:ext cx="85582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Reflections from public engagement officer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71511" y="1754525"/>
            <a:ext cx="804386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smtClean="0"/>
              <a:t>Good value for money</a:t>
            </a:r>
            <a:r>
              <a:rPr lang="en-US" sz="3200" dirty="0"/>
              <a:t> </a:t>
            </a:r>
            <a:r>
              <a:rPr lang="en-US" sz="3200" dirty="0" smtClean="0"/>
              <a:t>although hard convincing funders</a:t>
            </a:r>
          </a:p>
          <a:p>
            <a:pPr marL="457200" indent="-457200">
              <a:buFontTx/>
              <a:buChar char="-"/>
            </a:pPr>
            <a:r>
              <a:rPr lang="en-US" sz="3200" dirty="0" smtClean="0"/>
              <a:t>Successes were:</a:t>
            </a:r>
          </a:p>
          <a:p>
            <a:pPr marL="914400" lvl="1" indent="-457200">
              <a:buFontTx/>
              <a:buChar char="-"/>
            </a:pPr>
            <a:r>
              <a:rPr lang="en-US" sz="3200" dirty="0" smtClean="0"/>
              <a:t>Generating enthusiasm</a:t>
            </a:r>
          </a:p>
          <a:p>
            <a:pPr marL="914400" lvl="1" indent="-457200">
              <a:buFontTx/>
              <a:buChar char="-"/>
            </a:pPr>
            <a:r>
              <a:rPr lang="en-US" sz="3200" dirty="0" smtClean="0"/>
              <a:t>Challenged researchers’ preconceptions about how well they communicated their work</a:t>
            </a:r>
          </a:p>
          <a:p>
            <a:pPr marL="914400" lvl="1" indent="-457200">
              <a:buFontTx/>
              <a:buChar char="-"/>
            </a:pPr>
            <a:r>
              <a:rPr lang="en-US" sz="3200" dirty="0" smtClean="0"/>
              <a:t>Positive experience for researchers</a:t>
            </a:r>
          </a:p>
          <a:p>
            <a:pPr marL="914400" lvl="1" indent="-457200">
              <a:buFontTx/>
              <a:buChar char="-"/>
            </a:pPr>
            <a:r>
              <a:rPr lang="en-US" sz="3200" dirty="0" smtClean="0"/>
              <a:t>Researchers went from thinking it was a bit of fun to taking it seriously</a:t>
            </a:r>
          </a:p>
        </p:txBody>
      </p:sp>
    </p:spTree>
    <p:extLst>
      <p:ext uri="{BB962C8B-B14F-4D97-AF65-F5344CB8AC3E}">
        <p14:creationId xmlns:p14="http://schemas.microsoft.com/office/powerpoint/2010/main" val="41409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338" y="485775"/>
            <a:ext cx="8558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My reflections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671511" y="2157413"/>
            <a:ext cx="804386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smtClean="0"/>
              <a:t>Very satisfying writing process</a:t>
            </a:r>
          </a:p>
          <a:p>
            <a:pPr marL="457200" indent="-457200">
              <a:buFontTx/>
              <a:buChar char="-"/>
            </a:pPr>
            <a:endParaRPr lang="en-US" sz="3200" dirty="0"/>
          </a:p>
          <a:p>
            <a:pPr marL="457200" indent="-457200">
              <a:buFontTx/>
              <a:buChar char="-"/>
            </a:pPr>
            <a:r>
              <a:rPr lang="en-US" sz="3200" dirty="0" smtClean="0"/>
              <a:t>Musically challenging</a:t>
            </a:r>
          </a:p>
          <a:p>
            <a:pPr marL="457200" indent="-457200">
              <a:buFontTx/>
              <a:buChar char="-"/>
            </a:pPr>
            <a:endParaRPr lang="en-US" sz="3200" dirty="0"/>
          </a:p>
          <a:p>
            <a:pPr marL="457200" indent="-457200">
              <a:buFontTx/>
              <a:buChar char="-"/>
            </a:pPr>
            <a:r>
              <a:rPr lang="en-US" sz="3200" dirty="0" smtClean="0"/>
              <a:t>Broadened my </a:t>
            </a:r>
            <a:r>
              <a:rPr lang="en-US" sz="3200" dirty="0" smtClean="0"/>
              <a:t>worldview</a:t>
            </a:r>
          </a:p>
          <a:p>
            <a:pPr marL="457200" indent="-457200">
              <a:buFontTx/>
              <a:buChar char="-"/>
            </a:pPr>
            <a:endParaRPr lang="en-US" sz="3200" dirty="0"/>
          </a:p>
          <a:p>
            <a:pPr marL="457200" indent="-457200">
              <a:buFontTx/>
              <a:buChar char="-"/>
            </a:pPr>
            <a:r>
              <a:rPr lang="en-US" sz="3200" dirty="0" smtClean="0"/>
              <a:t>Is science communication to laypersons best left to artists?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51612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336" y="342900"/>
            <a:ext cx="8558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Aims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71509" y="1428750"/>
            <a:ext cx="80438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smtClean="0"/>
              <a:t>5 songs with 5 different academics</a:t>
            </a:r>
          </a:p>
          <a:p>
            <a:pPr marL="457200" indent="-457200">
              <a:buFontTx/>
              <a:buChar char="-"/>
            </a:pPr>
            <a:endParaRPr lang="en-US" sz="3200" dirty="0" smtClean="0"/>
          </a:p>
          <a:p>
            <a:pPr marL="457200" indent="-457200">
              <a:buFontTx/>
              <a:buChar char="-"/>
            </a:pPr>
            <a:r>
              <a:rPr lang="en-US" sz="3200" dirty="0" smtClean="0"/>
              <a:t>To be performed busking style around Oxford</a:t>
            </a:r>
          </a:p>
          <a:p>
            <a:pPr marL="457200" indent="-457200">
              <a:buFontTx/>
              <a:buChar char="-"/>
            </a:pPr>
            <a:endParaRPr lang="en-US" sz="3200" dirty="0" smtClean="0"/>
          </a:p>
          <a:p>
            <a:pPr marL="457200" indent="-457200">
              <a:buFontTx/>
              <a:buChar char="-"/>
            </a:pPr>
            <a:r>
              <a:rPr lang="en-US" sz="3200" dirty="0" smtClean="0"/>
              <a:t>Songs to have a legacy beyond performance</a:t>
            </a:r>
          </a:p>
          <a:p>
            <a:pPr marL="457200" indent="-457200">
              <a:buFontTx/>
              <a:buChar char="-"/>
            </a:pPr>
            <a:endParaRPr lang="en-US" sz="3200" dirty="0"/>
          </a:p>
          <a:p>
            <a:pPr marL="457200" indent="-457200">
              <a:buFontTx/>
              <a:buChar char="-"/>
            </a:pPr>
            <a:r>
              <a:rPr lang="en-US" sz="3200" dirty="0" smtClean="0"/>
              <a:t>Improve researchers’ communication of their work</a:t>
            </a:r>
          </a:p>
        </p:txBody>
      </p:sp>
    </p:spTree>
    <p:extLst>
      <p:ext uri="{BB962C8B-B14F-4D97-AF65-F5344CB8AC3E}">
        <p14:creationId xmlns:p14="http://schemas.microsoft.com/office/powerpoint/2010/main" val="167200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338" y="485775"/>
            <a:ext cx="8558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Selection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71511" y="1484313"/>
            <a:ext cx="804386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smtClean="0"/>
              <a:t>1 academic from each faculty + 1 extra</a:t>
            </a:r>
          </a:p>
          <a:p>
            <a:pPr marL="914400" lvl="1" indent="-457200">
              <a:buFontTx/>
              <a:buChar char="-"/>
            </a:pPr>
            <a:r>
              <a:rPr lang="en-US" sz="3200" dirty="0" smtClean="0"/>
              <a:t>Medical science</a:t>
            </a:r>
          </a:p>
          <a:p>
            <a:pPr marL="914400" lvl="1" indent="-457200">
              <a:buFontTx/>
              <a:buChar char="-"/>
            </a:pPr>
            <a:r>
              <a:rPr lang="en-US" sz="3200" dirty="0" smtClean="0"/>
              <a:t>Arts</a:t>
            </a:r>
          </a:p>
          <a:p>
            <a:pPr marL="914400" lvl="1" indent="-457200">
              <a:buFontTx/>
              <a:buChar char="-"/>
            </a:pPr>
            <a:r>
              <a:rPr lang="en-US" sz="3200" dirty="0" smtClean="0"/>
              <a:t>Social Sciences</a:t>
            </a:r>
          </a:p>
          <a:p>
            <a:pPr marL="914400" lvl="1" indent="-457200">
              <a:buFontTx/>
              <a:buChar char="-"/>
            </a:pPr>
            <a:r>
              <a:rPr lang="en-US" sz="3200" dirty="0" smtClean="0"/>
              <a:t>Sciences</a:t>
            </a:r>
          </a:p>
          <a:p>
            <a:pPr marL="457200" indent="-457200">
              <a:buFontTx/>
              <a:buChar char="-"/>
            </a:pPr>
            <a:endParaRPr lang="en-US" sz="3200" dirty="0" smtClean="0"/>
          </a:p>
          <a:p>
            <a:pPr marL="457200" indent="-457200">
              <a:buFontTx/>
              <a:buChar char="-"/>
            </a:pPr>
            <a:r>
              <a:rPr lang="en-US" sz="3200" dirty="0" smtClean="0"/>
              <a:t>How well does the content lend itself to songs?</a:t>
            </a:r>
          </a:p>
          <a:p>
            <a:pPr marL="457200" indent="-457200">
              <a:buFontTx/>
              <a:buChar char="-"/>
            </a:pPr>
            <a:endParaRPr lang="en-US" sz="3200" dirty="0" smtClean="0"/>
          </a:p>
          <a:p>
            <a:pPr marL="457200" indent="-457200">
              <a:buFontTx/>
              <a:buChar char="-"/>
            </a:pPr>
            <a:r>
              <a:rPr lang="en-US" sz="3200" dirty="0" smtClean="0"/>
              <a:t>What are researchers plans for the song?</a:t>
            </a:r>
          </a:p>
        </p:txBody>
      </p:sp>
    </p:spTree>
    <p:extLst>
      <p:ext uri="{BB962C8B-B14F-4D97-AF65-F5344CB8AC3E}">
        <p14:creationId xmlns:p14="http://schemas.microsoft.com/office/powerpoint/2010/main" val="102427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338" y="485775"/>
            <a:ext cx="8558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Introductory Session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71511" y="1728788"/>
            <a:ext cx="804386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smtClean="0"/>
              <a:t>Aims</a:t>
            </a:r>
          </a:p>
          <a:p>
            <a:pPr marL="914400" lvl="1" indent="-457200">
              <a:buFontTx/>
              <a:buChar char="-"/>
            </a:pPr>
            <a:r>
              <a:rPr lang="en-US" sz="3200" dirty="0"/>
              <a:t>m</a:t>
            </a:r>
            <a:r>
              <a:rPr lang="en-US" sz="3200" dirty="0" smtClean="0"/>
              <a:t>eet researchers</a:t>
            </a:r>
          </a:p>
          <a:p>
            <a:pPr marL="914400" lvl="1" indent="-457200">
              <a:buFontTx/>
              <a:buChar char="-"/>
            </a:pPr>
            <a:r>
              <a:rPr lang="en-US" sz="3200" dirty="0" smtClean="0"/>
              <a:t>to demystify song-writing process</a:t>
            </a:r>
          </a:p>
          <a:p>
            <a:pPr marL="914400" lvl="1" indent="-457200">
              <a:buFontTx/>
              <a:buChar char="-"/>
            </a:pPr>
            <a:r>
              <a:rPr lang="en-US" sz="3200" dirty="0"/>
              <a:t>g</a:t>
            </a:r>
            <a:r>
              <a:rPr lang="en-US" sz="3200" dirty="0" smtClean="0"/>
              <a:t>et researchers thinking about the ‘story’</a:t>
            </a:r>
            <a:r>
              <a:rPr lang="en-US" sz="3200" dirty="0"/>
              <a:t> </a:t>
            </a:r>
            <a:r>
              <a:rPr lang="en-US" sz="3200" dirty="0" smtClean="0"/>
              <a:t>of their research</a:t>
            </a:r>
          </a:p>
          <a:p>
            <a:pPr marL="914400" lvl="1" indent="-457200">
              <a:buFontTx/>
              <a:buChar char="-"/>
            </a:pPr>
            <a:r>
              <a:rPr lang="en-US" sz="3200" dirty="0" smtClean="0"/>
              <a:t>Determine the level of researchers involvement in writing and performance</a:t>
            </a:r>
          </a:p>
        </p:txBody>
      </p:sp>
    </p:spTree>
    <p:extLst>
      <p:ext uri="{BB962C8B-B14F-4D97-AF65-F5344CB8AC3E}">
        <p14:creationId xmlns:p14="http://schemas.microsoft.com/office/powerpoint/2010/main" val="162002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338" y="485775"/>
            <a:ext cx="8558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Individual writing sessions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71511" y="1728788"/>
            <a:ext cx="80438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smtClean="0"/>
              <a:t>Lasted about 4 </a:t>
            </a:r>
            <a:r>
              <a:rPr lang="en-US" sz="3200" dirty="0" err="1" smtClean="0"/>
              <a:t>hrs</a:t>
            </a:r>
            <a:endParaRPr lang="en-US" sz="3200" dirty="0" smtClean="0"/>
          </a:p>
          <a:p>
            <a:pPr marL="457200" indent="-457200">
              <a:buFontTx/>
              <a:buChar char="-"/>
            </a:pPr>
            <a:endParaRPr lang="en-US" sz="3200" dirty="0" smtClean="0"/>
          </a:p>
          <a:p>
            <a:pPr marL="457200" indent="-457200">
              <a:buFontTx/>
              <a:buChar char="-"/>
            </a:pPr>
            <a:r>
              <a:rPr lang="en-US" sz="3200" dirty="0" smtClean="0"/>
              <a:t>Lyrical content written and genre discussed</a:t>
            </a:r>
          </a:p>
        </p:txBody>
      </p:sp>
    </p:spTree>
    <p:extLst>
      <p:ext uri="{BB962C8B-B14F-4D97-AF65-F5344CB8AC3E}">
        <p14:creationId xmlns:p14="http://schemas.microsoft.com/office/powerpoint/2010/main" val="190081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338" y="485775"/>
            <a:ext cx="8558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Song production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71511" y="1728788"/>
            <a:ext cx="80438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smtClean="0"/>
              <a:t>Wrote and recorded demo</a:t>
            </a:r>
          </a:p>
          <a:p>
            <a:pPr marL="457200" indent="-457200">
              <a:buFontTx/>
              <a:buChar char="-"/>
            </a:pPr>
            <a:endParaRPr lang="en-US" sz="3200" dirty="0" smtClean="0"/>
          </a:p>
          <a:p>
            <a:pPr marL="457200" indent="-457200">
              <a:buFontTx/>
              <a:buChar char="-"/>
            </a:pPr>
            <a:r>
              <a:rPr lang="en-US" sz="3200" dirty="0" smtClean="0"/>
              <a:t>Demo sent to researchers and comments invited</a:t>
            </a:r>
          </a:p>
          <a:p>
            <a:pPr marL="457200" indent="-457200">
              <a:buFontTx/>
              <a:buChar char="-"/>
            </a:pPr>
            <a:endParaRPr lang="en-US" sz="3200" dirty="0"/>
          </a:p>
          <a:p>
            <a:pPr marL="457200" indent="-457200">
              <a:buFontTx/>
              <a:buChar char="-"/>
            </a:pPr>
            <a:r>
              <a:rPr lang="en-US" sz="3200" dirty="0" smtClean="0"/>
              <a:t>Re-record instrumentation and rough vocal recorded </a:t>
            </a:r>
          </a:p>
          <a:p>
            <a:pPr marL="457200" indent="-457200">
              <a:buFontTx/>
              <a:buChar char="-"/>
            </a:pPr>
            <a:endParaRPr lang="en-US" sz="3200" dirty="0"/>
          </a:p>
          <a:p>
            <a:pPr marL="457200" indent="-457200">
              <a:buFontTx/>
              <a:buChar char="-"/>
            </a:pPr>
            <a:r>
              <a:rPr lang="en-US" sz="3200" dirty="0" smtClean="0"/>
              <a:t>Re-record vocal when fully learned</a:t>
            </a:r>
          </a:p>
        </p:txBody>
      </p:sp>
    </p:spTree>
    <p:extLst>
      <p:ext uri="{BB962C8B-B14F-4D97-AF65-F5344CB8AC3E}">
        <p14:creationId xmlns:p14="http://schemas.microsoft.com/office/powerpoint/2010/main" val="82983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338" y="485775"/>
            <a:ext cx="8558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Results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71511" y="1728788"/>
            <a:ext cx="80438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/>
              <a:t>Performance yet to happen </a:t>
            </a:r>
            <a:r>
              <a:rPr lang="mr-IN" sz="3200" dirty="0"/>
              <a:t>–</a:t>
            </a:r>
            <a:r>
              <a:rPr lang="en-US" sz="3200" dirty="0"/>
              <a:t> unable to evaluate public engagement </a:t>
            </a:r>
            <a:r>
              <a:rPr lang="en-US" sz="3200" dirty="0" smtClean="0"/>
              <a:t>yet</a:t>
            </a:r>
          </a:p>
          <a:p>
            <a:pPr marL="457200" indent="-457200">
              <a:buFontTx/>
              <a:buChar char="-"/>
            </a:pPr>
            <a:endParaRPr lang="en-US" sz="3200" dirty="0"/>
          </a:p>
          <a:p>
            <a:pPr marL="457200" indent="-457200">
              <a:buFontTx/>
              <a:buChar char="-"/>
            </a:pPr>
            <a:r>
              <a:rPr lang="en-US" sz="3200" dirty="0" smtClean="0"/>
              <a:t>Songs</a:t>
            </a:r>
          </a:p>
          <a:p>
            <a:pPr marL="457200" indent="-457200">
              <a:buFontTx/>
              <a:buChar char="-"/>
            </a:pPr>
            <a:endParaRPr lang="en-US" sz="3200" dirty="0"/>
          </a:p>
          <a:p>
            <a:pPr marL="457200" indent="-457200">
              <a:buFontTx/>
              <a:buChar char="-"/>
            </a:pPr>
            <a:endParaRPr lang="en-US" sz="3200" dirty="0" smtClean="0"/>
          </a:p>
        </p:txBody>
      </p:sp>
      <p:pic>
        <p:nvPicPr>
          <p:cNvPr id="2" name="Marsquakes snipp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 flipV="1">
            <a:off x="414338" y="4849671"/>
            <a:ext cx="812800" cy="7993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0551" y="4137330"/>
            <a:ext cx="1390371" cy="37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Marsquakes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18450" y="4137330"/>
            <a:ext cx="1390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Use the Digital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29321" y="4137329"/>
            <a:ext cx="158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Stomach is the Monarch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41053" y="4137328"/>
            <a:ext cx="1390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Great Vape Debate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56927" y="4137328"/>
            <a:ext cx="1833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Understanding Misunderstanding</a:t>
            </a:r>
            <a:endParaRPr lang="en-US" dirty="0"/>
          </a:p>
        </p:txBody>
      </p:sp>
      <p:pic>
        <p:nvPicPr>
          <p:cNvPr id="10" name="Use the Digital snippe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207235" y="4836224"/>
            <a:ext cx="812800" cy="812800"/>
          </a:xfrm>
          <a:prstGeom prst="rect">
            <a:avLst/>
          </a:prstGeom>
        </p:spPr>
      </p:pic>
      <p:pic>
        <p:nvPicPr>
          <p:cNvPr id="11" name="The Stomach is the Monarch snippet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067786" y="4849671"/>
            <a:ext cx="812800" cy="812800"/>
          </a:xfrm>
          <a:prstGeom prst="rect">
            <a:avLst/>
          </a:prstGeom>
        </p:spPr>
      </p:pic>
      <p:pic>
        <p:nvPicPr>
          <p:cNvPr id="12" name="The Great Vape Debate snippe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029838" y="4836224"/>
            <a:ext cx="812800" cy="812800"/>
          </a:xfrm>
          <a:prstGeom prst="rect">
            <a:avLst/>
          </a:prstGeom>
        </p:spPr>
      </p:pic>
      <p:pic>
        <p:nvPicPr>
          <p:cNvPr id="13" name="Understanding Misunderstanding snippet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826229" y="484967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4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70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755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656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3356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3307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 build="p"/>
      <p:bldP spid="3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338" y="485775"/>
            <a:ext cx="8558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Reflections from researchers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14338" y="1255216"/>
            <a:ext cx="804386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smtClean="0"/>
              <a:t>Process useful for:</a:t>
            </a:r>
          </a:p>
          <a:p>
            <a:pPr marL="914400" lvl="1" indent="-457200">
              <a:buFontTx/>
              <a:buChar char="-"/>
            </a:pPr>
            <a:r>
              <a:rPr lang="en-US" sz="3200" dirty="0" smtClean="0"/>
              <a:t>Forced to clarify key messages</a:t>
            </a:r>
          </a:p>
          <a:p>
            <a:pPr marL="914400" lvl="1" indent="-457200">
              <a:buFontTx/>
              <a:buChar char="-"/>
            </a:pPr>
            <a:r>
              <a:rPr lang="en-US" sz="3200" dirty="0" smtClean="0"/>
              <a:t>Knowing what information to </a:t>
            </a:r>
            <a:r>
              <a:rPr lang="en-US" sz="3200" dirty="0" err="1" smtClean="0"/>
              <a:t>prioritise</a:t>
            </a:r>
            <a:endParaRPr lang="en-US" sz="3200" dirty="0" smtClean="0"/>
          </a:p>
          <a:p>
            <a:pPr marL="914400" lvl="1" indent="-457200">
              <a:buFontTx/>
              <a:buChar char="-"/>
            </a:pPr>
            <a:r>
              <a:rPr lang="en-US" sz="3200" dirty="0" smtClean="0"/>
              <a:t>Useful to have a dialogue with a layperson that interrupts and asks questions</a:t>
            </a:r>
          </a:p>
          <a:p>
            <a:pPr marL="914400" lvl="1" indent="-457200">
              <a:buFontTx/>
              <a:buChar char="-"/>
            </a:pPr>
            <a:r>
              <a:rPr lang="en-US" sz="3200" dirty="0" smtClean="0"/>
              <a:t>Learnt to hold back from over-explaining</a:t>
            </a:r>
            <a:endParaRPr lang="en-US" sz="3200" dirty="0"/>
          </a:p>
          <a:p>
            <a:pPr marL="914400" lvl="1" indent="-457200">
              <a:buFontTx/>
              <a:buChar char="-"/>
            </a:pPr>
            <a:r>
              <a:rPr lang="en-US" sz="3200" dirty="0" smtClean="0"/>
              <a:t>Challenged idea that research is too complicated to explain in 3 minutes without over-simplification</a:t>
            </a:r>
          </a:p>
        </p:txBody>
      </p:sp>
    </p:spTree>
    <p:extLst>
      <p:ext uri="{BB962C8B-B14F-4D97-AF65-F5344CB8AC3E}">
        <p14:creationId xmlns:p14="http://schemas.microsoft.com/office/powerpoint/2010/main" val="127928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338" y="485775"/>
            <a:ext cx="8558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Reflections from researchers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14338" y="1534616"/>
            <a:ext cx="804386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smtClean="0"/>
              <a:t>Songs will be used for:</a:t>
            </a:r>
          </a:p>
          <a:p>
            <a:pPr marL="914400" lvl="1" indent="-457200">
              <a:buFontTx/>
              <a:buChar char="-"/>
            </a:pPr>
            <a:r>
              <a:rPr lang="en-US" sz="3200" dirty="0" smtClean="0"/>
              <a:t>Animated explainer videos </a:t>
            </a:r>
            <a:r>
              <a:rPr lang="mr-IN" sz="3200" dirty="0" smtClean="0"/>
              <a:t>–</a:t>
            </a:r>
            <a:r>
              <a:rPr lang="en-US" sz="3200" dirty="0" smtClean="0"/>
              <a:t> further funding needed</a:t>
            </a:r>
          </a:p>
          <a:p>
            <a:pPr marL="914400" lvl="1" indent="-457200">
              <a:buFontTx/>
              <a:buChar char="-"/>
            </a:pPr>
            <a:r>
              <a:rPr lang="en-US" sz="3200" dirty="0" smtClean="0"/>
              <a:t>Played at talks</a:t>
            </a:r>
          </a:p>
          <a:p>
            <a:pPr marL="914400" lvl="1" indent="-457200">
              <a:buFontTx/>
              <a:buChar char="-"/>
            </a:pPr>
            <a:r>
              <a:rPr lang="en-US" sz="3200" dirty="0" smtClean="0"/>
              <a:t>Used on blogs </a:t>
            </a:r>
          </a:p>
          <a:p>
            <a:pPr marL="914400" lvl="1" indent="-457200">
              <a:buFontTx/>
              <a:buChar char="-"/>
            </a:pPr>
            <a:r>
              <a:rPr lang="en-US" sz="3200" dirty="0" smtClean="0"/>
              <a:t>Oxford University podcast</a:t>
            </a:r>
          </a:p>
          <a:p>
            <a:pPr marL="914400" lvl="1" indent="-457200">
              <a:buFontTx/>
              <a:buChar char="-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94671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320</TotalTime>
  <Words>583</Words>
  <Application>Microsoft Macintosh PowerPoint</Application>
  <PresentationFormat>On-screen Show (4:3)</PresentationFormat>
  <Paragraphs>138</Paragraphs>
  <Slides>12</Slides>
  <Notes>6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Gill Sans MT</vt:lpstr>
      <vt:lpstr>Mangal</vt:lpstr>
      <vt:lpstr>Arial</vt:lpstr>
      <vt:lpstr>Parcel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jonny@jonnyberliner.com</dc:creator>
  <cp:lastModifiedBy>jonny@jonnyberliner.com</cp:lastModifiedBy>
  <cp:revision>24</cp:revision>
  <dcterms:created xsi:type="dcterms:W3CDTF">2017-09-19T07:47:00Z</dcterms:created>
  <dcterms:modified xsi:type="dcterms:W3CDTF">2017-09-27T13:54:36Z</dcterms:modified>
</cp:coreProperties>
</file>