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309" r:id="rId2"/>
    <p:sldId id="258" r:id="rId3"/>
    <p:sldId id="267" r:id="rId4"/>
    <p:sldId id="268" r:id="rId5"/>
    <p:sldId id="269" r:id="rId6"/>
    <p:sldId id="321" r:id="rId7"/>
    <p:sldId id="310" r:id="rId8"/>
    <p:sldId id="271" r:id="rId9"/>
    <p:sldId id="311" r:id="rId10"/>
    <p:sldId id="325" r:id="rId11"/>
    <p:sldId id="313" r:id="rId12"/>
    <p:sldId id="323" r:id="rId13"/>
    <p:sldId id="273" r:id="rId14"/>
    <p:sldId id="322" r:id="rId15"/>
    <p:sldId id="274" r:id="rId16"/>
    <p:sldId id="296" r:id="rId17"/>
    <p:sldId id="276" r:id="rId18"/>
    <p:sldId id="299" r:id="rId19"/>
    <p:sldId id="304" r:id="rId20"/>
    <p:sldId id="277" r:id="rId21"/>
    <p:sldId id="324" r:id="rId22"/>
    <p:sldId id="265" r:id="rId23"/>
    <p:sldId id="314" r:id="rId24"/>
    <p:sldId id="315" r:id="rId25"/>
    <p:sldId id="301" r:id="rId26"/>
    <p:sldId id="281" r:id="rId27"/>
    <p:sldId id="293" r:id="rId28"/>
    <p:sldId id="316" r:id="rId29"/>
    <p:sldId id="262" r:id="rId30"/>
    <p:sldId id="305" r:id="rId31"/>
    <p:sldId id="282" r:id="rId32"/>
    <p:sldId id="283" r:id="rId33"/>
    <p:sldId id="284" r:id="rId34"/>
    <p:sldId id="285"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2730" autoAdjust="0"/>
  </p:normalViewPr>
  <p:slideViewPr>
    <p:cSldViewPr snapToGrid="0">
      <p:cViewPr varScale="1">
        <p:scale>
          <a:sx n="65" d="100"/>
          <a:sy n="65"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ED54-D76E-4C53-AEF2-0DD845299EBC}" type="datetimeFigureOut">
              <a:rPr lang="en-CA" smtClean="0"/>
              <a:t>2017-09-11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7DC16-90F3-41A1-A899-46793677348C}" type="slidenum">
              <a:rPr lang="en-CA" smtClean="0"/>
              <a:t>‹#›</a:t>
            </a:fld>
            <a:endParaRPr lang="en-CA"/>
          </a:p>
        </p:txBody>
      </p:sp>
    </p:spTree>
    <p:extLst>
      <p:ext uri="{BB962C8B-B14F-4D97-AF65-F5344CB8AC3E}">
        <p14:creationId xmlns:p14="http://schemas.microsoft.com/office/powerpoint/2010/main" val="259062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“Through ignorance or indifference we can do massive and irreversible harm to the earthly environment on which our life and well-being depend. Conversely, through fuller knowledge and wiser action, we can achieve for ourselves and our posterity a better life in an environment more in keeping with human needs and hopes.” </a:t>
            </a:r>
          </a:p>
          <a:p>
            <a:endParaRPr lang="en-CA" dirty="0"/>
          </a:p>
        </p:txBody>
      </p:sp>
      <p:sp>
        <p:nvSpPr>
          <p:cNvPr id="4" name="Slide Number Placeholder 3"/>
          <p:cNvSpPr>
            <a:spLocks noGrp="1"/>
          </p:cNvSpPr>
          <p:nvPr>
            <p:ph type="sldNum" sz="quarter" idx="10"/>
          </p:nvPr>
        </p:nvSpPr>
        <p:spPr/>
        <p:txBody>
          <a:bodyPr/>
          <a:lstStyle/>
          <a:p>
            <a:fld id="{35E7DC16-90F3-41A1-A899-46793677348C}" type="slidenum">
              <a:rPr lang="en-CA" smtClean="0"/>
              <a:t>2</a:t>
            </a:fld>
            <a:endParaRPr lang="en-CA"/>
          </a:p>
        </p:txBody>
      </p:sp>
    </p:spTree>
    <p:extLst>
      <p:ext uri="{BB962C8B-B14F-4D97-AF65-F5344CB8AC3E}">
        <p14:creationId xmlns:p14="http://schemas.microsoft.com/office/powerpoint/2010/main" val="81292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479E93-FBFD-434D-8505-520C78F7E3EA}" type="datetimeFigureOut">
              <a:rPr lang="en-CA" smtClean="0"/>
              <a:t>2017-09-11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301850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79E93-FBFD-434D-8505-520C78F7E3EA}" type="datetimeFigureOut">
              <a:rPr lang="en-CA" smtClean="0"/>
              <a:t>2017-09-11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18464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79E93-FBFD-434D-8505-520C78F7E3EA}" type="datetimeFigureOut">
              <a:rPr lang="en-CA" smtClean="0"/>
              <a:t>2017-09-11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296705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79E93-FBFD-434D-8505-520C78F7E3EA}" type="datetimeFigureOut">
              <a:rPr lang="en-CA" smtClean="0"/>
              <a:t>2017-09-11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398020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79E93-FBFD-434D-8505-520C78F7E3EA}" type="datetimeFigureOut">
              <a:rPr lang="en-CA" smtClean="0"/>
              <a:t>2017-09-11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339882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479E93-FBFD-434D-8505-520C78F7E3EA}" type="datetimeFigureOut">
              <a:rPr lang="en-CA" smtClean="0"/>
              <a:t>2017-09-11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260787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479E93-FBFD-434D-8505-520C78F7E3EA}" type="datetimeFigureOut">
              <a:rPr lang="en-CA" smtClean="0"/>
              <a:t>2017-09-11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70890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479E93-FBFD-434D-8505-520C78F7E3EA}" type="datetimeFigureOut">
              <a:rPr lang="en-CA" smtClean="0"/>
              <a:t>2017-09-11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319142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79E93-FBFD-434D-8505-520C78F7E3EA}" type="datetimeFigureOut">
              <a:rPr lang="en-CA" smtClean="0"/>
              <a:t>2017-09-11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219054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79E93-FBFD-434D-8505-520C78F7E3EA}" type="datetimeFigureOut">
              <a:rPr lang="en-CA" smtClean="0"/>
              <a:t>2017-09-11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401648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79E93-FBFD-434D-8505-520C78F7E3EA}" type="datetimeFigureOut">
              <a:rPr lang="en-CA" smtClean="0"/>
              <a:t>2017-09-11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F7F734-EAA9-4844-9709-6673E6911613}" type="slidenum">
              <a:rPr lang="en-CA" smtClean="0"/>
              <a:t>‹#›</a:t>
            </a:fld>
            <a:endParaRPr lang="en-CA"/>
          </a:p>
        </p:txBody>
      </p:sp>
    </p:spTree>
    <p:extLst>
      <p:ext uri="{BB962C8B-B14F-4D97-AF65-F5344CB8AC3E}">
        <p14:creationId xmlns:p14="http://schemas.microsoft.com/office/powerpoint/2010/main" val="171637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79E93-FBFD-434D-8505-520C78F7E3EA}" type="datetimeFigureOut">
              <a:rPr lang="en-CA" smtClean="0"/>
              <a:t>2017-09-11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7F734-EAA9-4844-9709-6673E6911613}" type="slidenum">
              <a:rPr lang="en-CA" smtClean="0"/>
              <a:t>‹#›</a:t>
            </a:fld>
            <a:endParaRPr lang="en-CA"/>
          </a:p>
        </p:txBody>
      </p:sp>
    </p:spTree>
    <p:extLst>
      <p:ext uri="{BB962C8B-B14F-4D97-AF65-F5344CB8AC3E}">
        <p14:creationId xmlns:p14="http://schemas.microsoft.com/office/powerpoint/2010/main" val="3414017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7.jpg"/><Relationship Id="rId9"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jenniferpublicover.com/scholar/"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image" Target="../media/image5.jp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itle 1"/>
          <p:cNvSpPr>
            <a:spLocks noGrp="1"/>
          </p:cNvSpPr>
          <p:nvPr>
            <p:ph type="ctrTitle"/>
          </p:nvPr>
        </p:nvSpPr>
        <p:spPr>
          <a:xfrm>
            <a:off x="1082040" y="653576"/>
            <a:ext cx="10027920" cy="1460359"/>
          </a:xfrm>
        </p:spPr>
        <p:txBody>
          <a:bodyPr>
            <a:normAutofit/>
          </a:bodyPr>
          <a:lstStyle/>
          <a:p>
            <a:r>
              <a:rPr lang="en-CA" sz="4000" dirty="0" smtClean="0"/>
              <a:t>Music as a Tool</a:t>
            </a:r>
            <a:br>
              <a:rPr lang="en-CA" sz="4000" dirty="0" smtClean="0"/>
            </a:br>
            <a:r>
              <a:rPr lang="en-CA" sz="4000" dirty="0" smtClean="0"/>
              <a:t>for Environmental Education and Advocacy</a:t>
            </a:r>
            <a:endParaRPr lang="en-CA" sz="4000" dirty="0"/>
          </a:p>
        </p:txBody>
      </p:sp>
      <p:sp>
        <p:nvSpPr>
          <p:cNvPr id="3" name="Subtitle 2"/>
          <p:cNvSpPr>
            <a:spLocks noGrp="1"/>
          </p:cNvSpPr>
          <p:nvPr>
            <p:ph type="subTitle" idx="1"/>
          </p:nvPr>
        </p:nvSpPr>
        <p:spPr>
          <a:xfrm>
            <a:off x="1524000" y="2405217"/>
            <a:ext cx="9144000" cy="1326907"/>
          </a:xfrm>
        </p:spPr>
        <p:txBody>
          <a:bodyPr>
            <a:normAutofit/>
          </a:bodyPr>
          <a:lstStyle/>
          <a:p>
            <a:r>
              <a:rPr lang="en-CA" sz="2800" dirty="0" smtClean="0"/>
              <a:t>Jennifer </a:t>
            </a:r>
            <a:r>
              <a:rPr lang="en-CA" sz="2800" dirty="0" err="1" smtClean="0"/>
              <a:t>Publicover</a:t>
            </a:r>
            <a:r>
              <a:rPr lang="en-CA" sz="2800" dirty="0" smtClean="0"/>
              <a:t>, </a:t>
            </a:r>
            <a:r>
              <a:rPr lang="en-CA" sz="2800" dirty="0" err="1" smtClean="0"/>
              <a:t>M.Mus</a:t>
            </a:r>
            <a:r>
              <a:rPr lang="en-CA" sz="2800" dirty="0" smtClean="0"/>
              <a:t>, MES</a:t>
            </a:r>
          </a:p>
          <a:p>
            <a:r>
              <a:rPr lang="en-CA" dirty="0" smtClean="0"/>
              <a:t>Dalhousie University</a:t>
            </a:r>
          </a:p>
          <a:p>
            <a:endParaRPr lang="en-CA" sz="2000" dirty="0" smtClean="0"/>
          </a:p>
        </p:txBody>
      </p:sp>
      <p:sp>
        <p:nvSpPr>
          <p:cNvPr id="5" name="TextBox 4"/>
          <p:cNvSpPr txBox="1"/>
          <p:nvPr/>
        </p:nvSpPr>
        <p:spPr>
          <a:xfrm>
            <a:off x="482332" y="3773137"/>
            <a:ext cx="2918107" cy="954107"/>
          </a:xfrm>
          <a:prstGeom prst="rect">
            <a:avLst/>
          </a:prstGeom>
          <a:noFill/>
        </p:spPr>
        <p:txBody>
          <a:bodyPr wrap="none" rtlCol="0">
            <a:spAutoFit/>
          </a:bodyPr>
          <a:lstStyle/>
          <a:p>
            <a:r>
              <a:rPr lang="en-CA" sz="2000" dirty="0" smtClean="0"/>
              <a:t>Dr. </a:t>
            </a:r>
            <a:r>
              <a:rPr lang="en-CA" sz="2000" dirty="0" err="1" smtClean="0"/>
              <a:t>Tarah</a:t>
            </a:r>
            <a:r>
              <a:rPr lang="en-CA" sz="2000" dirty="0" smtClean="0"/>
              <a:t> Wright</a:t>
            </a:r>
          </a:p>
          <a:p>
            <a:pPr lvl="1"/>
            <a:r>
              <a:rPr lang="en-CA" dirty="0" smtClean="0"/>
              <a:t>Environmental Sciences,</a:t>
            </a:r>
          </a:p>
          <a:p>
            <a:pPr lvl="1"/>
            <a:r>
              <a:rPr lang="en-CA" dirty="0" smtClean="0"/>
              <a:t>Dalhousie University</a:t>
            </a:r>
            <a:endParaRPr lang="en-CA" dirty="0"/>
          </a:p>
        </p:txBody>
      </p:sp>
      <p:sp>
        <p:nvSpPr>
          <p:cNvPr id="6" name="TextBox 5"/>
          <p:cNvSpPr txBox="1"/>
          <p:nvPr/>
        </p:nvSpPr>
        <p:spPr>
          <a:xfrm>
            <a:off x="8397300" y="3773137"/>
            <a:ext cx="2961580" cy="1231106"/>
          </a:xfrm>
          <a:prstGeom prst="rect">
            <a:avLst/>
          </a:prstGeom>
          <a:noFill/>
        </p:spPr>
        <p:txBody>
          <a:bodyPr wrap="none" rtlCol="0">
            <a:spAutoFit/>
          </a:bodyPr>
          <a:lstStyle/>
          <a:p>
            <a:r>
              <a:rPr lang="en-CA" sz="2000" dirty="0" smtClean="0"/>
              <a:t>Dr. Peter </a:t>
            </a:r>
            <a:r>
              <a:rPr lang="en-CA" sz="2000" dirty="0" err="1" smtClean="0"/>
              <a:t>Duinker</a:t>
            </a:r>
            <a:endParaRPr lang="en-CA" sz="2000" dirty="0" smtClean="0"/>
          </a:p>
          <a:p>
            <a:pPr lvl="1"/>
            <a:r>
              <a:rPr lang="en-CA" dirty="0" smtClean="0"/>
              <a:t>School for Resource and </a:t>
            </a:r>
            <a:br>
              <a:rPr lang="en-CA" dirty="0" smtClean="0"/>
            </a:br>
            <a:r>
              <a:rPr lang="en-CA" dirty="0" smtClean="0"/>
              <a:t>Environmental Studies,</a:t>
            </a:r>
          </a:p>
          <a:p>
            <a:pPr lvl="1"/>
            <a:r>
              <a:rPr lang="en-CA" dirty="0" smtClean="0"/>
              <a:t>Dalhousie University</a:t>
            </a:r>
            <a:endParaRPr lang="en-CA"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550" y="5391326"/>
            <a:ext cx="1466445" cy="5248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7120" y="5494219"/>
            <a:ext cx="1381760" cy="607137"/>
          </a:xfrm>
          <a:prstGeom prst="rect">
            <a:avLst/>
          </a:prstGeom>
        </p:spPr>
      </p:pic>
      <p:sp>
        <p:nvSpPr>
          <p:cNvPr id="10" name="TextBox 9"/>
          <p:cNvSpPr txBox="1"/>
          <p:nvPr/>
        </p:nvSpPr>
        <p:spPr>
          <a:xfrm>
            <a:off x="4079230" y="3773137"/>
            <a:ext cx="4033540" cy="954107"/>
          </a:xfrm>
          <a:prstGeom prst="rect">
            <a:avLst/>
          </a:prstGeom>
          <a:noFill/>
        </p:spPr>
        <p:txBody>
          <a:bodyPr wrap="none" rtlCol="0">
            <a:spAutoFit/>
          </a:bodyPr>
          <a:lstStyle/>
          <a:p>
            <a:r>
              <a:rPr lang="en-CA" sz="2000" dirty="0"/>
              <a:t>Dr. Steven </a:t>
            </a:r>
            <a:r>
              <a:rPr lang="en-CA" sz="2000" dirty="0" err="1"/>
              <a:t>Baur</a:t>
            </a:r>
            <a:endParaRPr lang="en-CA" sz="2000" dirty="0"/>
          </a:p>
          <a:p>
            <a:pPr lvl="1"/>
            <a:r>
              <a:rPr lang="en-CA" dirty="0"/>
              <a:t>Fountain School of Performing Arts, </a:t>
            </a:r>
            <a:br>
              <a:rPr lang="en-CA" dirty="0"/>
            </a:br>
            <a:r>
              <a:rPr lang="en-CA" dirty="0"/>
              <a:t>Dalhousie </a:t>
            </a:r>
            <a:r>
              <a:rPr lang="en-CA" dirty="0" smtClean="0"/>
              <a:t>University</a:t>
            </a:r>
            <a:endParaRPr lang="en-CA" dirty="0"/>
          </a:p>
        </p:txBody>
      </p:sp>
    </p:spTree>
    <p:extLst>
      <p:ext uri="{BB962C8B-B14F-4D97-AF65-F5344CB8AC3E}">
        <p14:creationId xmlns:p14="http://schemas.microsoft.com/office/powerpoint/2010/main" val="242164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676395" y="338011"/>
            <a:ext cx="8858863" cy="584775"/>
          </a:xfrm>
          <a:prstGeom prst="rect">
            <a:avLst/>
          </a:prstGeom>
          <a:noFill/>
        </p:spPr>
        <p:txBody>
          <a:bodyPr wrap="square" rtlCol="0">
            <a:spAutoFit/>
          </a:bodyPr>
          <a:lstStyle/>
          <a:p>
            <a:r>
              <a:rPr lang="en-CA" sz="3200" dirty="0" smtClean="0"/>
              <a:t>Findings: A Framework for Musical Decision-Making</a:t>
            </a:r>
            <a:endParaRPr lang="en-CA" sz="3200" dirty="0"/>
          </a:p>
        </p:txBody>
      </p:sp>
      <p:sp>
        <p:nvSpPr>
          <p:cNvPr id="3" name="Oval 2"/>
          <p:cNvSpPr>
            <a:spLocks noChangeAspect="1"/>
          </p:cNvSpPr>
          <p:nvPr/>
        </p:nvSpPr>
        <p:spPr>
          <a:xfrm>
            <a:off x="2084437" y="1160202"/>
            <a:ext cx="8042788" cy="556505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a:spLocks noChangeAspect="1"/>
          </p:cNvSpPr>
          <p:nvPr/>
        </p:nvSpPr>
        <p:spPr>
          <a:xfrm>
            <a:off x="3615811" y="2219809"/>
            <a:ext cx="4980040" cy="344584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878821" y="3132245"/>
            <a:ext cx="4454012" cy="1384995"/>
          </a:xfrm>
          <a:prstGeom prst="rect">
            <a:avLst/>
          </a:prstGeom>
          <a:noFill/>
        </p:spPr>
        <p:txBody>
          <a:bodyPr wrap="square" rtlCol="0">
            <a:spAutoFit/>
          </a:bodyPr>
          <a:lstStyle/>
          <a:p>
            <a:pPr algn="ctr"/>
            <a:r>
              <a:rPr lang="en-CA" sz="2800" u="sng" dirty="0" smtClean="0"/>
              <a:t>Music</a:t>
            </a:r>
            <a:r>
              <a:rPr lang="en-CA" sz="2800" dirty="0" smtClean="0"/>
              <a:t>:</a:t>
            </a:r>
          </a:p>
          <a:p>
            <a:pPr algn="ctr"/>
            <a:r>
              <a:rPr lang="en-CA" sz="2800" dirty="0" smtClean="0"/>
              <a:t>4 Artistic Dimensions</a:t>
            </a:r>
          </a:p>
          <a:p>
            <a:pPr algn="ctr"/>
            <a:r>
              <a:rPr lang="en-CA" sz="2800" dirty="0" smtClean="0"/>
              <a:t>5 Quality Dimensions</a:t>
            </a:r>
            <a:endParaRPr lang="en-CA" sz="2800" dirty="0"/>
          </a:p>
        </p:txBody>
      </p:sp>
      <p:sp>
        <p:nvSpPr>
          <p:cNvPr id="7" name="TextBox 6"/>
          <p:cNvSpPr txBox="1"/>
          <p:nvPr/>
        </p:nvSpPr>
        <p:spPr>
          <a:xfrm>
            <a:off x="4463840" y="1459173"/>
            <a:ext cx="3283975" cy="523220"/>
          </a:xfrm>
          <a:prstGeom prst="rect">
            <a:avLst/>
          </a:prstGeom>
          <a:noFill/>
        </p:spPr>
        <p:txBody>
          <a:bodyPr wrap="square" rtlCol="0">
            <a:spAutoFit/>
          </a:bodyPr>
          <a:lstStyle/>
          <a:p>
            <a:pPr algn="ctr"/>
            <a:r>
              <a:rPr lang="en-CA" sz="2800" u="sng" dirty="0" smtClean="0"/>
              <a:t>Career and Life:</a:t>
            </a:r>
            <a:endParaRPr lang="en-CA" sz="2800" u="sng" dirty="0"/>
          </a:p>
        </p:txBody>
      </p:sp>
      <p:sp>
        <p:nvSpPr>
          <p:cNvPr id="4" name="TextBox 3"/>
          <p:cNvSpPr txBox="1"/>
          <p:nvPr/>
        </p:nvSpPr>
        <p:spPr>
          <a:xfrm>
            <a:off x="4281945" y="5702774"/>
            <a:ext cx="3647766" cy="954107"/>
          </a:xfrm>
          <a:prstGeom prst="rect">
            <a:avLst/>
          </a:prstGeom>
          <a:noFill/>
        </p:spPr>
        <p:txBody>
          <a:bodyPr wrap="square" rtlCol="0">
            <a:spAutoFit/>
          </a:bodyPr>
          <a:lstStyle/>
          <a:p>
            <a:pPr algn="ctr"/>
            <a:r>
              <a:rPr lang="en-CA" sz="2800" dirty="0" smtClean="0"/>
              <a:t>Challenges, Risks,</a:t>
            </a:r>
          </a:p>
          <a:p>
            <a:pPr algn="ctr"/>
            <a:r>
              <a:rPr lang="en-CA" sz="2800" dirty="0" smtClean="0"/>
              <a:t>Rewards</a:t>
            </a:r>
            <a:endParaRPr lang="en-CA" sz="2800" dirty="0"/>
          </a:p>
        </p:txBody>
      </p:sp>
    </p:spTree>
    <p:extLst>
      <p:ext uri="{BB962C8B-B14F-4D97-AF65-F5344CB8AC3E}">
        <p14:creationId xmlns:p14="http://schemas.microsoft.com/office/powerpoint/2010/main" val="65463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2" name="TextBox 1"/>
          <p:cNvSpPr txBox="1"/>
          <p:nvPr/>
        </p:nvSpPr>
        <p:spPr>
          <a:xfrm>
            <a:off x="2531806" y="2379407"/>
            <a:ext cx="7128387" cy="707886"/>
          </a:xfrm>
          <a:prstGeom prst="rect">
            <a:avLst/>
          </a:prstGeom>
          <a:noFill/>
        </p:spPr>
        <p:txBody>
          <a:bodyPr wrap="square" rtlCol="0">
            <a:spAutoFit/>
          </a:bodyPr>
          <a:lstStyle/>
          <a:p>
            <a:pPr algn="ctr"/>
            <a:r>
              <a:rPr lang="en-CA" sz="4000" dirty="0" smtClean="0"/>
              <a:t>Question #1: The Music</a:t>
            </a:r>
          </a:p>
        </p:txBody>
      </p:sp>
    </p:spTree>
    <p:extLst>
      <p:ext uri="{BB962C8B-B14F-4D97-AF65-F5344CB8AC3E}">
        <p14:creationId xmlns:p14="http://schemas.microsoft.com/office/powerpoint/2010/main" val="375359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8658" y="841813"/>
            <a:ext cx="5235388" cy="1200329"/>
          </a:xfrm>
          <a:prstGeom prst="rect">
            <a:avLst/>
          </a:prstGeom>
          <a:noFill/>
        </p:spPr>
        <p:txBody>
          <a:bodyPr wrap="square" rtlCol="0">
            <a:spAutoFit/>
          </a:bodyPr>
          <a:lstStyle/>
          <a:p>
            <a:pPr algn="ctr"/>
            <a:r>
              <a:rPr lang="en-CA" sz="3600" dirty="0" smtClean="0"/>
              <a:t>Four Artistic Dimensions</a:t>
            </a:r>
            <a:br>
              <a:rPr lang="en-CA" sz="3600" dirty="0" smtClean="0"/>
            </a:br>
            <a:r>
              <a:rPr lang="en-CA" sz="3600" dirty="0" smtClean="0"/>
              <a:t>(“Continua”)</a:t>
            </a:r>
            <a:endParaRPr lang="en-CA" sz="3600" dirty="0"/>
          </a:p>
        </p:txBody>
      </p:sp>
      <p:sp>
        <p:nvSpPr>
          <p:cNvPr id="7" name="TextBox 6"/>
          <p:cNvSpPr txBox="1"/>
          <p:nvPr/>
        </p:nvSpPr>
        <p:spPr>
          <a:xfrm>
            <a:off x="2076454" y="2474260"/>
            <a:ext cx="7985303" cy="3539430"/>
          </a:xfrm>
          <a:prstGeom prst="rect">
            <a:avLst/>
          </a:prstGeom>
          <a:noFill/>
        </p:spPr>
        <p:txBody>
          <a:bodyPr wrap="square" rtlCol="0">
            <a:spAutoFit/>
          </a:bodyPr>
          <a:lstStyle/>
          <a:p>
            <a:r>
              <a:rPr lang="en-CA" sz="3200" dirty="0" smtClean="0"/>
              <a:t>Simple					Complex</a:t>
            </a:r>
          </a:p>
          <a:p>
            <a:endParaRPr lang="en-CA" sz="3200" dirty="0"/>
          </a:p>
          <a:p>
            <a:r>
              <a:rPr lang="en-CA" sz="3200" dirty="0" smtClean="0"/>
              <a:t>Feel-good					Not-feel-good</a:t>
            </a:r>
          </a:p>
          <a:p>
            <a:endParaRPr lang="en-CA" sz="3200" dirty="0"/>
          </a:p>
          <a:p>
            <a:r>
              <a:rPr lang="en-CA" sz="3200" dirty="0" smtClean="0"/>
              <a:t>Inclusive					Adversarial</a:t>
            </a:r>
          </a:p>
          <a:p>
            <a:endParaRPr lang="en-CA" sz="3200" dirty="0"/>
          </a:p>
          <a:p>
            <a:r>
              <a:rPr lang="en-CA" sz="3200" dirty="0" smtClean="0"/>
              <a:t>Direct					Ambiguous</a:t>
            </a:r>
            <a:endParaRPr lang="en-CA" sz="3200" dirty="0"/>
          </a:p>
        </p:txBody>
      </p:sp>
      <p:cxnSp>
        <p:nvCxnSpPr>
          <p:cNvPr id="20" name="Straight Arrow Connector 19"/>
          <p:cNvCxnSpPr/>
          <p:nvPr/>
        </p:nvCxnSpPr>
        <p:spPr>
          <a:xfrm>
            <a:off x="4285130" y="2779059"/>
            <a:ext cx="279698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285130" y="5710517"/>
            <a:ext cx="279698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85130" y="4742331"/>
            <a:ext cx="279698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85130" y="3765177"/>
            <a:ext cx="279698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3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19665"/>
            <a:ext cx="12192000" cy="6858000"/>
          </a:xfrm>
          <a:prstGeom prst="rect">
            <a:avLst/>
          </a:prstGeom>
          <a:noFill/>
          <a:ln>
            <a:noFill/>
          </a:ln>
        </p:spPr>
      </p:pic>
      <p:sp>
        <p:nvSpPr>
          <p:cNvPr id="2" name="TextBox 1"/>
          <p:cNvSpPr txBox="1"/>
          <p:nvPr/>
        </p:nvSpPr>
        <p:spPr>
          <a:xfrm>
            <a:off x="3259394" y="951705"/>
            <a:ext cx="5673212" cy="584775"/>
          </a:xfrm>
          <a:prstGeom prst="rect">
            <a:avLst/>
          </a:prstGeom>
          <a:noFill/>
        </p:spPr>
        <p:txBody>
          <a:bodyPr wrap="square" rtlCol="0">
            <a:spAutoFit/>
          </a:bodyPr>
          <a:lstStyle/>
          <a:p>
            <a:pPr algn="ctr"/>
            <a:r>
              <a:rPr lang="en-CA" sz="3200" dirty="0" smtClean="0"/>
              <a:t>Simple vs. Complex</a:t>
            </a:r>
            <a:endParaRPr lang="en-CA"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1509" y="2049781"/>
            <a:ext cx="3209355" cy="2116469"/>
          </a:xfrm>
          <a:prstGeom prst="rect">
            <a:avLst/>
          </a:prstGeom>
        </p:spPr>
      </p:pic>
      <p:sp>
        <p:nvSpPr>
          <p:cNvPr id="6" name="TextBox 5"/>
          <p:cNvSpPr txBox="1"/>
          <p:nvPr/>
        </p:nvSpPr>
        <p:spPr>
          <a:xfrm>
            <a:off x="1066801" y="2507850"/>
            <a:ext cx="5791199" cy="1200329"/>
          </a:xfrm>
          <a:prstGeom prst="rect">
            <a:avLst/>
          </a:prstGeom>
          <a:noFill/>
        </p:spPr>
        <p:txBody>
          <a:bodyPr wrap="square" rtlCol="0">
            <a:spAutoFit/>
          </a:bodyPr>
          <a:lstStyle/>
          <a:p>
            <a:pPr algn="r"/>
            <a:r>
              <a:rPr lang="en-CA" sz="2400" dirty="0" smtClean="0"/>
              <a:t>Remy </a:t>
            </a:r>
            <a:r>
              <a:rPr lang="en-CA" sz="2400" dirty="0" err="1" smtClean="0"/>
              <a:t>Rodden</a:t>
            </a:r>
            <a:r>
              <a:rPr lang="en-CA" sz="2400" dirty="0" smtClean="0"/>
              <a:t>: </a:t>
            </a:r>
          </a:p>
          <a:p>
            <a:pPr algn="r"/>
            <a:r>
              <a:rPr lang="en-CA" sz="2400" dirty="0" smtClean="0"/>
              <a:t>“I’ve </a:t>
            </a:r>
            <a:r>
              <a:rPr lang="en-CA" sz="2400" dirty="0"/>
              <a:t>heard this anecdotally from </a:t>
            </a:r>
            <a:r>
              <a:rPr lang="en-CA" sz="2400" dirty="0" smtClean="0"/>
              <a:t>teachers… the ‘brain worm’, </a:t>
            </a:r>
            <a:r>
              <a:rPr lang="en-CA" sz="2400" dirty="0"/>
              <a:t>the catchy </a:t>
            </a:r>
            <a:r>
              <a:rPr lang="en-CA" sz="2400" dirty="0" smtClean="0"/>
              <a:t>song...”</a:t>
            </a:r>
            <a:endParaRPr lang="en-CA" sz="2400" dirty="0"/>
          </a:p>
        </p:txBody>
      </p:sp>
    </p:spTree>
    <p:extLst>
      <p:ext uri="{BB962C8B-B14F-4D97-AF65-F5344CB8AC3E}">
        <p14:creationId xmlns:p14="http://schemas.microsoft.com/office/powerpoint/2010/main" val="2137102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3259394" y="1005783"/>
            <a:ext cx="5673212" cy="584775"/>
          </a:xfrm>
          <a:prstGeom prst="rect">
            <a:avLst/>
          </a:prstGeom>
          <a:noFill/>
        </p:spPr>
        <p:txBody>
          <a:bodyPr wrap="square" rtlCol="0">
            <a:spAutoFit/>
          </a:bodyPr>
          <a:lstStyle/>
          <a:p>
            <a:pPr algn="ctr"/>
            <a:r>
              <a:rPr lang="en-CA" sz="3200" dirty="0" smtClean="0"/>
              <a:t>Simple vs. Complex</a:t>
            </a:r>
            <a:endParaRPr lang="en-CA" sz="3200" dirty="0"/>
          </a:p>
        </p:txBody>
      </p:sp>
      <p:sp>
        <p:nvSpPr>
          <p:cNvPr id="6" name="TextBox 5"/>
          <p:cNvSpPr txBox="1"/>
          <p:nvPr/>
        </p:nvSpPr>
        <p:spPr>
          <a:xfrm>
            <a:off x="2984092" y="2596340"/>
            <a:ext cx="6199237" cy="1384995"/>
          </a:xfrm>
          <a:prstGeom prst="rect">
            <a:avLst/>
          </a:prstGeom>
          <a:noFill/>
        </p:spPr>
        <p:txBody>
          <a:bodyPr wrap="square" rtlCol="0">
            <a:spAutoFit/>
          </a:bodyPr>
          <a:lstStyle/>
          <a:p>
            <a:pPr marL="342900" indent="-342900">
              <a:buFontTx/>
              <a:buChar char="-"/>
            </a:pPr>
            <a:r>
              <a:rPr lang="en-CA" sz="2400" dirty="0" smtClean="0"/>
              <a:t>Music as one form of a “captivating message”</a:t>
            </a:r>
            <a:endParaRPr lang="en-CA" sz="2400" dirty="0"/>
          </a:p>
          <a:p>
            <a:pPr marL="342900" indent="-342900">
              <a:buFontTx/>
              <a:buChar char="-"/>
            </a:pPr>
            <a:r>
              <a:rPr lang="en-CA" sz="2400" dirty="0" smtClean="0"/>
              <a:t>Vivid, concrete, personal, easy to remember</a:t>
            </a:r>
          </a:p>
          <a:p>
            <a:endParaRPr lang="en-CA" sz="2400" dirty="0" smtClean="0"/>
          </a:p>
          <a:p>
            <a:pPr algn="r"/>
            <a:r>
              <a:rPr lang="en-CA" sz="1200" dirty="0" smtClean="0"/>
              <a:t>(McKenzie-Mohr, 2011)</a:t>
            </a:r>
          </a:p>
        </p:txBody>
      </p:sp>
    </p:spTree>
    <p:extLst>
      <p:ext uri="{BB962C8B-B14F-4D97-AF65-F5344CB8AC3E}">
        <p14:creationId xmlns:p14="http://schemas.microsoft.com/office/powerpoint/2010/main" val="1803249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2197510" y="1002890"/>
            <a:ext cx="7796980" cy="584775"/>
          </a:xfrm>
          <a:prstGeom prst="rect">
            <a:avLst/>
          </a:prstGeom>
          <a:noFill/>
        </p:spPr>
        <p:txBody>
          <a:bodyPr wrap="square" rtlCol="0">
            <a:spAutoFit/>
          </a:bodyPr>
          <a:lstStyle/>
          <a:p>
            <a:pPr algn="ctr"/>
            <a:r>
              <a:rPr lang="en-CA" sz="3200" dirty="0" smtClean="0"/>
              <a:t>Feel-good vs. Not-feel-good</a:t>
            </a:r>
            <a:endParaRPr lang="en-CA"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730" y="2014796"/>
            <a:ext cx="1882877" cy="2828408"/>
          </a:xfrm>
          <a:prstGeom prst="rect">
            <a:avLst/>
          </a:prstGeom>
        </p:spPr>
      </p:pic>
      <p:sp>
        <p:nvSpPr>
          <p:cNvPr id="3" name="TextBox 2"/>
          <p:cNvSpPr txBox="1"/>
          <p:nvPr/>
        </p:nvSpPr>
        <p:spPr>
          <a:xfrm>
            <a:off x="1755841" y="2274838"/>
            <a:ext cx="4727751" cy="2308324"/>
          </a:xfrm>
          <a:prstGeom prst="rect">
            <a:avLst/>
          </a:prstGeom>
          <a:noFill/>
        </p:spPr>
        <p:txBody>
          <a:bodyPr wrap="square" rtlCol="0">
            <a:spAutoFit/>
          </a:bodyPr>
          <a:lstStyle/>
          <a:p>
            <a:pPr algn="r"/>
            <a:r>
              <a:rPr lang="en-US" sz="2400" dirty="0" smtClean="0"/>
              <a:t>Tanya Tagaq:</a:t>
            </a:r>
          </a:p>
          <a:p>
            <a:pPr algn="r"/>
            <a:r>
              <a:rPr lang="en-US" sz="2400" dirty="0" smtClean="0"/>
              <a:t>“This </a:t>
            </a:r>
            <a:r>
              <a:rPr lang="en-US" sz="2400" dirty="0"/>
              <a:t>is </a:t>
            </a:r>
            <a:r>
              <a:rPr lang="en-US" sz="2400" dirty="0" smtClean="0"/>
              <a:t>the thing when you’re discussing </a:t>
            </a:r>
            <a:r>
              <a:rPr lang="en-US" sz="2400" dirty="0"/>
              <a:t>the human condition in art – I’m not trying to make it sound </a:t>
            </a:r>
            <a:r>
              <a:rPr lang="en-US" sz="2400" dirty="0" smtClean="0"/>
              <a:t>good… </a:t>
            </a:r>
            <a:r>
              <a:rPr lang="en-US" sz="2400" dirty="0"/>
              <a:t>I’m trying to express what it’s like to be alive right now</a:t>
            </a:r>
            <a:r>
              <a:rPr lang="en-US" sz="2400" dirty="0" smtClean="0"/>
              <a:t>...”</a:t>
            </a:r>
            <a:endParaRPr lang="en-CA" sz="2400" dirty="0"/>
          </a:p>
        </p:txBody>
      </p:sp>
    </p:spTree>
    <p:extLst>
      <p:ext uri="{BB962C8B-B14F-4D97-AF65-F5344CB8AC3E}">
        <p14:creationId xmlns:p14="http://schemas.microsoft.com/office/powerpoint/2010/main" val="408129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6" name="Rectangle 5"/>
          <p:cNvSpPr/>
          <p:nvPr/>
        </p:nvSpPr>
        <p:spPr>
          <a:xfrm>
            <a:off x="1840396" y="1095303"/>
            <a:ext cx="8255594" cy="584775"/>
          </a:xfrm>
          <a:prstGeom prst="rect">
            <a:avLst/>
          </a:prstGeom>
        </p:spPr>
        <p:txBody>
          <a:bodyPr wrap="none">
            <a:spAutoFit/>
          </a:bodyPr>
          <a:lstStyle/>
          <a:p>
            <a:pPr algn="ctr"/>
            <a:r>
              <a:rPr lang="en-CA" sz="3200" dirty="0" smtClean="0"/>
              <a:t>Positive and Negative Environmental Messaging:</a:t>
            </a:r>
            <a:endParaRPr lang="en-CA" sz="3200" dirty="0"/>
          </a:p>
        </p:txBody>
      </p:sp>
      <p:sp>
        <p:nvSpPr>
          <p:cNvPr id="7" name="TextBox 6"/>
          <p:cNvSpPr txBox="1"/>
          <p:nvPr/>
        </p:nvSpPr>
        <p:spPr>
          <a:xfrm>
            <a:off x="2852393" y="2203450"/>
            <a:ext cx="6231599" cy="2431435"/>
          </a:xfrm>
          <a:prstGeom prst="rect">
            <a:avLst/>
          </a:prstGeom>
          <a:noFill/>
        </p:spPr>
        <p:txBody>
          <a:bodyPr wrap="square" rtlCol="0">
            <a:spAutoFit/>
          </a:bodyPr>
          <a:lstStyle/>
          <a:p>
            <a:r>
              <a:rPr lang="en-CA" sz="2400" dirty="0" smtClean="0"/>
              <a:t>- Negative messages spur greater action than positive - “Problem-based coping”</a:t>
            </a:r>
          </a:p>
          <a:p>
            <a:endParaRPr lang="en-CA" sz="2400" dirty="0" smtClean="0"/>
          </a:p>
          <a:p>
            <a:r>
              <a:rPr lang="en-CA" sz="2400" i="1" dirty="0" smtClean="0"/>
              <a:t>- </a:t>
            </a:r>
            <a:r>
              <a:rPr lang="en-CA" sz="2400" i="1" dirty="0" smtClean="0"/>
              <a:t>However</a:t>
            </a:r>
            <a:r>
              <a:rPr lang="en-CA" sz="2400" i="1" dirty="0" smtClean="0"/>
              <a:t>, </a:t>
            </a:r>
            <a:r>
              <a:rPr lang="en-CA" sz="2400" dirty="0" smtClean="0"/>
              <a:t>that can backfire into overwhelm and inaction if overdone - “Emotion-based coping”</a:t>
            </a:r>
          </a:p>
          <a:p>
            <a:pPr algn="r"/>
            <a:endParaRPr lang="en-CA" sz="2000" dirty="0"/>
          </a:p>
          <a:p>
            <a:pPr algn="r"/>
            <a:r>
              <a:rPr lang="en-CA" sz="1200" dirty="0" smtClean="0"/>
              <a:t>(Lazarus &amp; Folkman, 1984; McKenzie-Mohr, 2011; Kelsey &amp; Armstrong, 2012))</a:t>
            </a:r>
            <a:endParaRPr lang="en-CA" sz="1200" dirty="0"/>
          </a:p>
        </p:txBody>
      </p:sp>
    </p:spTree>
    <p:extLst>
      <p:ext uri="{BB962C8B-B14F-4D97-AF65-F5344CB8AC3E}">
        <p14:creationId xmlns:p14="http://schemas.microsoft.com/office/powerpoint/2010/main" val="1751102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2" name="TextBox 1"/>
          <p:cNvSpPr txBox="1"/>
          <p:nvPr/>
        </p:nvSpPr>
        <p:spPr>
          <a:xfrm>
            <a:off x="2566834" y="919998"/>
            <a:ext cx="7058332" cy="584775"/>
          </a:xfrm>
          <a:prstGeom prst="rect">
            <a:avLst/>
          </a:prstGeom>
          <a:noFill/>
        </p:spPr>
        <p:txBody>
          <a:bodyPr wrap="square" rtlCol="0">
            <a:spAutoFit/>
          </a:bodyPr>
          <a:lstStyle/>
          <a:p>
            <a:pPr algn="ctr"/>
            <a:r>
              <a:rPr lang="en-CA" sz="3200" dirty="0" smtClean="0"/>
              <a:t>Inclusive vs. Adversarial</a:t>
            </a:r>
            <a:endParaRPr lang="en-CA"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76" y="2164569"/>
            <a:ext cx="2867606" cy="1777737"/>
          </a:xfrm>
          <a:prstGeom prst="rect">
            <a:avLst/>
          </a:prstGeom>
        </p:spPr>
      </p:pic>
      <p:sp>
        <p:nvSpPr>
          <p:cNvPr id="6" name="TextBox 5"/>
          <p:cNvSpPr txBox="1"/>
          <p:nvPr/>
        </p:nvSpPr>
        <p:spPr>
          <a:xfrm>
            <a:off x="5549081" y="2083942"/>
            <a:ext cx="5319251" cy="1938992"/>
          </a:xfrm>
          <a:prstGeom prst="rect">
            <a:avLst/>
          </a:prstGeom>
          <a:noFill/>
        </p:spPr>
        <p:txBody>
          <a:bodyPr wrap="square" rtlCol="0">
            <a:spAutoFit/>
          </a:bodyPr>
          <a:lstStyle/>
          <a:p>
            <a:r>
              <a:rPr lang="en-CA" sz="2400" dirty="0" smtClean="0"/>
              <a:t>David Myles:</a:t>
            </a:r>
          </a:p>
          <a:p>
            <a:r>
              <a:rPr lang="en-CA" sz="2400" dirty="0" smtClean="0"/>
              <a:t>“</a:t>
            </a:r>
            <a:r>
              <a:rPr lang="en-US" sz="2400" dirty="0"/>
              <a:t>I wanted to be the type of performer and writer that brought all sorts of people to my shows, young and old, rich and </a:t>
            </a:r>
            <a:r>
              <a:rPr lang="en-US" sz="2400" dirty="0" smtClean="0"/>
              <a:t>poor…”</a:t>
            </a:r>
            <a:endParaRPr lang="en-CA" sz="2400" dirty="0"/>
          </a:p>
        </p:txBody>
      </p:sp>
    </p:spTree>
    <p:extLst>
      <p:ext uri="{BB962C8B-B14F-4D97-AF65-F5344CB8AC3E}">
        <p14:creationId xmlns:p14="http://schemas.microsoft.com/office/powerpoint/2010/main" val="2183249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3" name="TextBox 2"/>
          <p:cNvSpPr txBox="1"/>
          <p:nvPr/>
        </p:nvSpPr>
        <p:spPr>
          <a:xfrm>
            <a:off x="2287229" y="688255"/>
            <a:ext cx="7617540" cy="584775"/>
          </a:xfrm>
          <a:prstGeom prst="rect">
            <a:avLst/>
          </a:prstGeom>
          <a:noFill/>
        </p:spPr>
        <p:txBody>
          <a:bodyPr wrap="square" rtlCol="0">
            <a:spAutoFit/>
          </a:bodyPr>
          <a:lstStyle/>
          <a:p>
            <a:pPr algn="ctr"/>
            <a:r>
              <a:rPr lang="en-CA" sz="3200" dirty="0" smtClean="0"/>
              <a:t>Inclusiveness and Communal Music-Making</a:t>
            </a:r>
            <a:endParaRPr lang="en-CA" sz="3200" dirty="0"/>
          </a:p>
        </p:txBody>
      </p:sp>
      <p:sp>
        <p:nvSpPr>
          <p:cNvPr id="7" name="TextBox 6"/>
          <p:cNvSpPr txBox="1"/>
          <p:nvPr/>
        </p:nvSpPr>
        <p:spPr>
          <a:xfrm>
            <a:off x="1032386" y="2649542"/>
            <a:ext cx="10520515" cy="1785104"/>
          </a:xfrm>
          <a:prstGeom prst="rect">
            <a:avLst/>
          </a:prstGeom>
          <a:noFill/>
        </p:spPr>
        <p:txBody>
          <a:bodyPr wrap="square" rtlCol="0">
            <a:spAutoFit/>
          </a:bodyPr>
          <a:lstStyle/>
          <a:p>
            <a:r>
              <a:rPr lang="en-CA" sz="2400" dirty="0" smtClean="0"/>
              <a:t>- Making music with others makes us aware of ourselves in relation to others</a:t>
            </a:r>
            <a:endParaRPr lang="en-CA" sz="2400" dirty="0"/>
          </a:p>
          <a:p>
            <a:r>
              <a:rPr lang="en-CA" sz="2400" dirty="0" smtClean="0"/>
              <a:t>- Releases oxytocin, </a:t>
            </a:r>
            <a:r>
              <a:rPr lang="en-CA" sz="2400" dirty="0"/>
              <a:t>a</a:t>
            </a:r>
            <a:r>
              <a:rPr lang="en-CA" sz="2400" dirty="0" smtClean="0"/>
              <a:t> neurotransmitter responsible for social bonding</a:t>
            </a:r>
          </a:p>
          <a:p>
            <a:pPr algn="r"/>
            <a:r>
              <a:rPr lang="en-CA" sz="1400" dirty="0" smtClean="0"/>
              <a:t>(Levitin, 2006)</a:t>
            </a:r>
            <a:endParaRPr lang="en-CA" sz="1400" dirty="0"/>
          </a:p>
          <a:p>
            <a:endParaRPr lang="en-CA" sz="2400" dirty="0" smtClean="0"/>
          </a:p>
          <a:p>
            <a:pPr algn="ctr"/>
            <a:endParaRPr lang="en-CA" sz="2400" dirty="0"/>
          </a:p>
        </p:txBody>
      </p:sp>
    </p:spTree>
    <p:extLst>
      <p:ext uri="{BB962C8B-B14F-4D97-AF65-F5344CB8AC3E}">
        <p14:creationId xmlns:p14="http://schemas.microsoft.com/office/powerpoint/2010/main" val="879288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19664"/>
            <a:ext cx="12192000" cy="6858000"/>
          </a:xfrm>
          <a:prstGeom prst="rect">
            <a:avLst/>
          </a:prstGeom>
          <a:noFill/>
          <a:ln>
            <a:noFill/>
          </a:ln>
        </p:spPr>
      </p:pic>
      <p:sp>
        <p:nvSpPr>
          <p:cNvPr id="2" name="TextBox 1"/>
          <p:cNvSpPr txBox="1"/>
          <p:nvPr/>
        </p:nvSpPr>
        <p:spPr>
          <a:xfrm>
            <a:off x="4060721" y="793972"/>
            <a:ext cx="4070555" cy="584775"/>
          </a:xfrm>
          <a:prstGeom prst="rect">
            <a:avLst/>
          </a:prstGeom>
          <a:noFill/>
        </p:spPr>
        <p:txBody>
          <a:bodyPr wrap="square" rtlCol="0">
            <a:spAutoFit/>
          </a:bodyPr>
          <a:lstStyle/>
          <a:p>
            <a:pPr algn="ctr"/>
            <a:r>
              <a:rPr lang="en-CA" sz="3200" dirty="0" smtClean="0"/>
              <a:t>Direct vs. Ambiguous</a:t>
            </a:r>
            <a:endParaRPr lang="en-CA" sz="3200" dirty="0"/>
          </a:p>
        </p:txBody>
      </p:sp>
      <p:sp>
        <p:nvSpPr>
          <p:cNvPr id="8" name="TextBox 7"/>
          <p:cNvSpPr txBox="1"/>
          <p:nvPr/>
        </p:nvSpPr>
        <p:spPr>
          <a:xfrm>
            <a:off x="5658527" y="1879934"/>
            <a:ext cx="4945497" cy="2308324"/>
          </a:xfrm>
          <a:prstGeom prst="rect">
            <a:avLst/>
          </a:prstGeom>
          <a:noFill/>
        </p:spPr>
        <p:txBody>
          <a:bodyPr wrap="square" rtlCol="0">
            <a:spAutoFit/>
          </a:bodyPr>
          <a:lstStyle/>
          <a:p>
            <a:r>
              <a:rPr lang="en-CA" sz="2400" dirty="0" smtClean="0"/>
              <a:t>Danny Michel:</a:t>
            </a:r>
          </a:p>
          <a:p>
            <a:r>
              <a:rPr lang="en-CA" sz="2400" dirty="0" smtClean="0"/>
              <a:t>“I </a:t>
            </a:r>
            <a:r>
              <a:rPr lang="en-CA" sz="2400" dirty="0"/>
              <a:t>just try to do it artistically and throw some images out there, and let people put the puzzle together for themselves and decide however they want to feel about it.”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431" y="2103511"/>
            <a:ext cx="3326497" cy="1880194"/>
          </a:xfrm>
          <a:prstGeom prst="rect">
            <a:avLst/>
          </a:prstGeom>
        </p:spPr>
      </p:pic>
    </p:spTree>
    <p:extLst>
      <p:ext uri="{BB962C8B-B14F-4D97-AF65-F5344CB8AC3E}">
        <p14:creationId xmlns:p14="http://schemas.microsoft.com/office/powerpoint/2010/main" val="3912784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5" name="TextBox 4"/>
          <p:cNvSpPr txBox="1"/>
          <p:nvPr/>
        </p:nvSpPr>
        <p:spPr>
          <a:xfrm>
            <a:off x="3229896" y="704394"/>
            <a:ext cx="5732206" cy="584775"/>
          </a:xfrm>
          <a:prstGeom prst="rect">
            <a:avLst/>
          </a:prstGeom>
          <a:noFill/>
        </p:spPr>
        <p:txBody>
          <a:bodyPr wrap="square" rtlCol="0">
            <a:spAutoFit/>
          </a:bodyPr>
          <a:lstStyle/>
          <a:p>
            <a:r>
              <a:rPr lang="en-CA" sz="3200" dirty="0" smtClean="0"/>
              <a:t>Tackling Environmental Problems</a:t>
            </a:r>
            <a:endParaRPr lang="en-CA" sz="3200" dirty="0"/>
          </a:p>
        </p:txBody>
      </p:sp>
      <p:sp>
        <p:nvSpPr>
          <p:cNvPr id="6" name="TextBox 5"/>
          <p:cNvSpPr txBox="1"/>
          <p:nvPr/>
        </p:nvSpPr>
        <p:spPr>
          <a:xfrm>
            <a:off x="1391264" y="2588171"/>
            <a:ext cx="9409471" cy="1200329"/>
          </a:xfrm>
          <a:prstGeom prst="rect">
            <a:avLst/>
          </a:prstGeom>
          <a:noFill/>
        </p:spPr>
        <p:txBody>
          <a:bodyPr wrap="square" rtlCol="0">
            <a:spAutoFit/>
          </a:bodyPr>
          <a:lstStyle/>
          <a:p>
            <a:pPr algn="ctr"/>
            <a:r>
              <a:rPr lang="en-CA" sz="2400" dirty="0" smtClean="0"/>
              <a:t>Environmental </a:t>
            </a:r>
            <a:r>
              <a:rPr lang="en-CA" sz="2400" dirty="0" smtClean="0"/>
              <a:t>education is </a:t>
            </a:r>
            <a:r>
              <a:rPr lang="en-CA" sz="2400" dirty="0" smtClean="0"/>
              <a:t>a key tool</a:t>
            </a:r>
          </a:p>
          <a:p>
            <a:pPr algn="ctr"/>
            <a:r>
              <a:rPr lang="en-CA" sz="2400" dirty="0" smtClean="0"/>
              <a:t>However, increased knowledge ≠ increased action.</a:t>
            </a:r>
            <a:r>
              <a:rPr lang="en-CA" sz="2400" dirty="0"/>
              <a:t> </a:t>
            </a:r>
            <a:endParaRPr lang="en-CA" sz="2400" dirty="0" smtClean="0"/>
          </a:p>
          <a:p>
            <a:pPr algn="ctr"/>
            <a:r>
              <a:rPr lang="en-CA" sz="2400" dirty="0" smtClean="0"/>
              <a:t>People must also </a:t>
            </a:r>
            <a:r>
              <a:rPr lang="en-CA" sz="2400" i="1" u="sng" dirty="0" smtClean="0"/>
              <a:t>care</a:t>
            </a:r>
            <a:endParaRPr lang="en-CA" sz="2400" i="1" u="sng" dirty="0"/>
          </a:p>
        </p:txBody>
      </p:sp>
      <p:sp>
        <p:nvSpPr>
          <p:cNvPr id="2" name="TextBox 1"/>
          <p:cNvSpPr txBox="1"/>
          <p:nvPr/>
        </p:nvSpPr>
        <p:spPr>
          <a:xfrm>
            <a:off x="9611032" y="6272980"/>
            <a:ext cx="2379406" cy="276999"/>
          </a:xfrm>
          <a:prstGeom prst="rect">
            <a:avLst/>
          </a:prstGeom>
          <a:noFill/>
        </p:spPr>
        <p:txBody>
          <a:bodyPr wrap="square" rtlCol="0">
            <a:spAutoFit/>
          </a:bodyPr>
          <a:lstStyle/>
          <a:p>
            <a:r>
              <a:rPr lang="en-CA" sz="1200" dirty="0" smtClean="0"/>
              <a:t>UNEP, 1972; </a:t>
            </a:r>
            <a:r>
              <a:rPr lang="en-CA" sz="1200" dirty="0" err="1" smtClean="0"/>
              <a:t>Jurin</a:t>
            </a:r>
            <a:r>
              <a:rPr lang="en-CA" sz="1200" dirty="0" smtClean="0"/>
              <a:t> &amp; Fortner, 2002</a:t>
            </a:r>
            <a:endParaRPr lang="en-CA" sz="1200" dirty="0"/>
          </a:p>
        </p:txBody>
      </p:sp>
    </p:spTree>
    <p:extLst>
      <p:ext uri="{BB962C8B-B14F-4D97-AF65-F5344CB8AC3E}">
        <p14:creationId xmlns:p14="http://schemas.microsoft.com/office/powerpoint/2010/main" val="1260424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2" name="TextBox 1"/>
          <p:cNvSpPr txBox="1"/>
          <p:nvPr/>
        </p:nvSpPr>
        <p:spPr>
          <a:xfrm>
            <a:off x="4060721" y="793972"/>
            <a:ext cx="4070555" cy="584775"/>
          </a:xfrm>
          <a:prstGeom prst="rect">
            <a:avLst/>
          </a:prstGeom>
          <a:noFill/>
        </p:spPr>
        <p:txBody>
          <a:bodyPr wrap="square" rtlCol="0">
            <a:spAutoFit/>
          </a:bodyPr>
          <a:lstStyle/>
          <a:p>
            <a:pPr algn="ctr"/>
            <a:r>
              <a:rPr lang="en-CA" sz="3200" dirty="0" smtClean="0"/>
              <a:t>Direct vs. Ambiguous</a:t>
            </a:r>
            <a:endParaRPr lang="en-CA" sz="3200" dirty="0"/>
          </a:p>
        </p:txBody>
      </p:sp>
      <p:sp>
        <p:nvSpPr>
          <p:cNvPr id="7" name="TextBox 6"/>
          <p:cNvSpPr txBox="1"/>
          <p:nvPr/>
        </p:nvSpPr>
        <p:spPr>
          <a:xfrm>
            <a:off x="1887794" y="2487351"/>
            <a:ext cx="8718693" cy="1446550"/>
          </a:xfrm>
          <a:prstGeom prst="rect">
            <a:avLst/>
          </a:prstGeom>
          <a:noFill/>
        </p:spPr>
        <p:txBody>
          <a:bodyPr wrap="square" rtlCol="0">
            <a:spAutoFit/>
          </a:bodyPr>
          <a:lstStyle/>
          <a:p>
            <a:pPr algn="r"/>
            <a:r>
              <a:rPr lang="en-CA" sz="2400" dirty="0" smtClean="0"/>
              <a:t>- A balance </a:t>
            </a:r>
            <a:r>
              <a:rPr lang="en-CA" sz="2400" dirty="0"/>
              <a:t>to strike between directness and ambiguity in (visual) </a:t>
            </a:r>
            <a:r>
              <a:rPr lang="en-CA" sz="2400" dirty="0" smtClean="0"/>
              <a:t>art </a:t>
            </a:r>
            <a:r>
              <a:rPr lang="en-CA" sz="1600" dirty="0" smtClean="0"/>
              <a:t>(</a:t>
            </a:r>
            <a:r>
              <a:rPr lang="en-CA" sz="1600" dirty="0" err="1" smtClean="0"/>
              <a:t>Jakesch</a:t>
            </a:r>
            <a:r>
              <a:rPr lang="en-CA" sz="1600" dirty="0" smtClean="0"/>
              <a:t> &amp; </a:t>
            </a:r>
            <a:r>
              <a:rPr lang="en-CA" sz="1600" dirty="0" err="1" smtClean="0"/>
              <a:t>Leder</a:t>
            </a:r>
            <a:r>
              <a:rPr lang="en-CA" sz="1600" dirty="0" smtClean="0"/>
              <a:t>, 2009)</a:t>
            </a:r>
            <a:endParaRPr lang="en-CA" sz="2400" dirty="0"/>
          </a:p>
          <a:p>
            <a:r>
              <a:rPr lang="en-CA" sz="2400" dirty="0" smtClean="0"/>
              <a:t> - Other </a:t>
            </a:r>
            <a:r>
              <a:rPr lang="en-CA" sz="2400" dirty="0"/>
              <a:t>art </a:t>
            </a:r>
            <a:r>
              <a:rPr lang="en-CA" sz="2400" dirty="0" smtClean="0"/>
              <a:t>forms too?</a:t>
            </a:r>
          </a:p>
          <a:p>
            <a:endParaRPr lang="en-CA" sz="2400" dirty="0" smtClean="0"/>
          </a:p>
        </p:txBody>
      </p:sp>
    </p:spTree>
    <p:extLst>
      <p:ext uri="{BB962C8B-B14F-4D97-AF65-F5344CB8AC3E}">
        <p14:creationId xmlns:p14="http://schemas.microsoft.com/office/powerpoint/2010/main" val="4179583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8658" y="841813"/>
            <a:ext cx="5235388" cy="646331"/>
          </a:xfrm>
          <a:prstGeom prst="rect">
            <a:avLst/>
          </a:prstGeom>
          <a:noFill/>
        </p:spPr>
        <p:txBody>
          <a:bodyPr wrap="square" rtlCol="0">
            <a:spAutoFit/>
          </a:bodyPr>
          <a:lstStyle/>
          <a:p>
            <a:pPr algn="ctr"/>
            <a:r>
              <a:rPr lang="en-CA" sz="3600" dirty="0" smtClean="0"/>
              <a:t>Five Quality Dimensions</a:t>
            </a:r>
            <a:endParaRPr lang="en-CA" sz="3600" dirty="0"/>
          </a:p>
        </p:txBody>
      </p:sp>
      <p:sp>
        <p:nvSpPr>
          <p:cNvPr id="7" name="TextBox 6"/>
          <p:cNvSpPr txBox="1"/>
          <p:nvPr/>
        </p:nvSpPr>
        <p:spPr>
          <a:xfrm>
            <a:off x="2375647" y="2155007"/>
            <a:ext cx="9816353" cy="3970318"/>
          </a:xfrm>
          <a:prstGeom prst="rect">
            <a:avLst/>
          </a:prstGeom>
          <a:noFill/>
        </p:spPr>
        <p:txBody>
          <a:bodyPr wrap="square" rtlCol="0">
            <a:spAutoFit/>
          </a:bodyPr>
          <a:lstStyle/>
          <a:p>
            <a:r>
              <a:rPr lang="en-CA" sz="2800" dirty="0" smtClean="0"/>
              <a:t>Make high quality art</a:t>
            </a:r>
          </a:p>
          <a:p>
            <a:endParaRPr lang="en-CA" sz="2800" dirty="0"/>
          </a:p>
          <a:p>
            <a:r>
              <a:rPr lang="en-CA" sz="2800" dirty="0" smtClean="0"/>
              <a:t>Keep relevant to audience</a:t>
            </a:r>
          </a:p>
          <a:p>
            <a:endParaRPr lang="en-CA" sz="2800" dirty="0"/>
          </a:p>
          <a:p>
            <a:r>
              <a:rPr lang="en-CA" sz="2800" dirty="0" smtClean="0"/>
              <a:t>Recognize a diversity of possible “hooks”</a:t>
            </a:r>
          </a:p>
          <a:p>
            <a:endParaRPr lang="en-CA" sz="2800" dirty="0"/>
          </a:p>
          <a:p>
            <a:r>
              <a:rPr lang="en-CA" sz="2800" dirty="0" smtClean="0"/>
              <a:t>Write from what you know and believe (authenticity)</a:t>
            </a:r>
          </a:p>
          <a:p>
            <a:endParaRPr lang="en-CA" sz="2800" dirty="0"/>
          </a:p>
          <a:p>
            <a:r>
              <a:rPr lang="en-CA" sz="2800" dirty="0" smtClean="0"/>
              <a:t>“Don’t preach”</a:t>
            </a:r>
          </a:p>
        </p:txBody>
      </p:sp>
      <p:sp>
        <p:nvSpPr>
          <p:cNvPr id="2" name="Right Arrow 1"/>
          <p:cNvSpPr/>
          <p:nvPr/>
        </p:nvSpPr>
        <p:spPr>
          <a:xfrm>
            <a:off x="1443320" y="2353235"/>
            <a:ext cx="62753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1443320" y="5710051"/>
            <a:ext cx="62753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a:off x="1443323" y="4870847"/>
            <a:ext cx="62753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Arrow 10"/>
          <p:cNvSpPr/>
          <p:nvPr/>
        </p:nvSpPr>
        <p:spPr>
          <a:xfrm>
            <a:off x="1443320" y="4031643"/>
            <a:ext cx="62753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Arrow 11"/>
          <p:cNvSpPr/>
          <p:nvPr/>
        </p:nvSpPr>
        <p:spPr>
          <a:xfrm>
            <a:off x="1443320" y="3192439"/>
            <a:ext cx="62753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876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5" name="TextBox 4"/>
          <p:cNvSpPr txBox="1"/>
          <p:nvPr/>
        </p:nvSpPr>
        <p:spPr>
          <a:xfrm>
            <a:off x="4143068" y="666258"/>
            <a:ext cx="3905864" cy="584775"/>
          </a:xfrm>
          <a:prstGeom prst="rect">
            <a:avLst/>
          </a:prstGeom>
          <a:noFill/>
        </p:spPr>
        <p:txBody>
          <a:bodyPr wrap="square" rtlCol="0">
            <a:spAutoFit/>
          </a:bodyPr>
          <a:lstStyle/>
          <a:p>
            <a:pPr algn="ctr"/>
            <a:r>
              <a:rPr lang="en-CA" sz="3200" dirty="0" smtClean="0"/>
              <a:t>Quality and Relevance</a:t>
            </a:r>
            <a:endParaRPr lang="en-CA" sz="3200" dirty="0"/>
          </a:p>
        </p:txBody>
      </p:sp>
      <p:sp>
        <p:nvSpPr>
          <p:cNvPr id="7" name="TextBox 6"/>
          <p:cNvSpPr txBox="1"/>
          <p:nvPr/>
        </p:nvSpPr>
        <p:spPr>
          <a:xfrm>
            <a:off x="6096000" y="2178613"/>
            <a:ext cx="4699819" cy="1938992"/>
          </a:xfrm>
          <a:prstGeom prst="rect">
            <a:avLst/>
          </a:prstGeom>
          <a:noFill/>
        </p:spPr>
        <p:txBody>
          <a:bodyPr wrap="square" rtlCol="0">
            <a:spAutoFit/>
          </a:bodyPr>
          <a:lstStyle/>
          <a:p>
            <a:r>
              <a:rPr lang="en-US" sz="2400" dirty="0" err="1" smtClean="0"/>
              <a:t>Tarun</a:t>
            </a:r>
            <a:r>
              <a:rPr lang="en-US" sz="2400" dirty="0" smtClean="0"/>
              <a:t> </a:t>
            </a:r>
            <a:r>
              <a:rPr lang="en-US" sz="2400" dirty="0" err="1" smtClean="0"/>
              <a:t>Nayar</a:t>
            </a:r>
            <a:r>
              <a:rPr lang="en-US" sz="2400" dirty="0" smtClean="0"/>
              <a:t> (Delhi 2 Dublin):</a:t>
            </a:r>
          </a:p>
          <a:p>
            <a:r>
              <a:rPr lang="en-US" sz="2400" dirty="0" smtClean="0"/>
              <a:t>“Art is the holy grail…”</a:t>
            </a:r>
          </a:p>
          <a:p>
            <a:r>
              <a:rPr lang="en-US" sz="2400" dirty="0" smtClean="0"/>
              <a:t>“In </a:t>
            </a:r>
            <a:r>
              <a:rPr lang="en-US" sz="2400" dirty="0"/>
              <a:t>general for that stuff to work, the music has to be good! And ideally, relevant to the </a:t>
            </a:r>
            <a:r>
              <a:rPr lang="en-US" sz="2400" dirty="0" smtClean="0"/>
              <a:t>audience...”</a:t>
            </a:r>
            <a:endParaRPr lang="en-CA"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213" y="1927123"/>
            <a:ext cx="3662961" cy="2441973"/>
          </a:xfrm>
          <a:prstGeom prst="rect">
            <a:avLst/>
          </a:prstGeom>
        </p:spPr>
      </p:pic>
    </p:spTree>
    <p:extLst>
      <p:ext uri="{BB962C8B-B14F-4D97-AF65-F5344CB8AC3E}">
        <p14:creationId xmlns:p14="http://schemas.microsoft.com/office/powerpoint/2010/main" val="3675395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8346"/>
            <a:ext cx="12192000" cy="6858000"/>
          </a:xfrm>
          <a:prstGeom prst="rect">
            <a:avLst/>
          </a:prstGeom>
          <a:noFill/>
          <a:ln>
            <a:noFill/>
          </a:ln>
        </p:spPr>
      </p:pic>
      <p:sp>
        <p:nvSpPr>
          <p:cNvPr id="2" name="TextBox 1"/>
          <p:cNvSpPr txBox="1"/>
          <p:nvPr/>
        </p:nvSpPr>
        <p:spPr>
          <a:xfrm>
            <a:off x="3129115" y="847435"/>
            <a:ext cx="5933767" cy="584775"/>
          </a:xfrm>
          <a:prstGeom prst="rect">
            <a:avLst/>
          </a:prstGeom>
          <a:noFill/>
        </p:spPr>
        <p:txBody>
          <a:bodyPr wrap="square" rtlCol="0">
            <a:spAutoFit/>
          </a:bodyPr>
          <a:lstStyle/>
          <a:p>
            <a:pPr algn="ctr"/>
            <a:r>
              <a:rPr lang="en-CA" sz="3200" dirty="0" smtClean="0"/>
              <a:t>A Diversity of Artistic “Hooks”</a:t>
            </a:r>
            <a:endParaRPr lang="en-CA"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115" y="2377968"/>
            <a:ext cx="2451019" cy="1691052"/>
          </a:xfrm>
          <a:prstGeom prst="rect">
            <a:avLst/>
          </a:prstGeom>
        </p:spPr>
      </p:pic>
      <p:sp>
        <p:nvSpPr>
          <p:cNvPr id="10" name="TextBox 9"/>
          <p:cNvSpPr txBox="1"/>
          <p:nvPr/>
        </p:nvSpPr>
        <p:spPr>
          <a:xfrm>
            <a:off x="5908212" y="2528994"/>
            <a:ext cx="3392129" cy="1200329"/>
          </a:xfrm>
          <a:prstGeom prst="rect">
            <a:avLst/>
          </a:prstGeom>
          <a:noFill/>
        </p:spPr>
        <p:txBody>
          <a:bodyPr wrap="square" rtlCol="0">
            <a:spAutoFit/>
          </a:bodyPr>
          <a:lstStyle/>
          <a:p>
            <a:r>
              <a:rPr lang="en-CA" sz="2400" dirty="0" smtClean="0"/>
              <a:t>For example, Todd Butler:</a:t>
            </a:r>
          </a:p>
          <a:p>
            <a:r>
              <a:rPr lang="en-CA" sz="2400" dirty="0" smtClean="0"/>
              <a:t>- Difficult issues approached with humour</a:t>
            </a:r>
            <a:endParaRPr lang="en-CA" sz="2400" dirty="0"/>
          </a:p>
        </p:txBody>
      </p:sp>
    </p:spTree>
    <p:extLst>
      <p:ext uri="{BB962C8B-B14F-4D97-AF65-F5344CB8AC3E}">
        <p14:creationId xmlns:p14="http://schemas.microsoft.com/office/powerpoint/2010/main" val="1792696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2261420" y="1382259"/>
            <a:ext cx="7295536" cy="2677656"/>
          </a:xfrm>
          <a:prstGeom prst="rect">
            <a:avLst/>
          </a:prstGeom>
          <a:noFill/>
        </p:spPr>
        <p:txBody>
          <a:bodyPr wrap="square" rtlCol="0">
            <a:spAutoFit/>
          </a:bodyPr>
          <a:lstStyle/>
          <a:p>
            <a:pPr algn="ctr"/>
            <a:r>
              <a:rPr lang="en-CA" sz="3200" dirty="0" smtClean="0"/>
              <a:t>Write from What You Know and Believe:</a:t>
            </a:r>
            <a:br>
              <a:rPr lang="en-CA" sz="3200" dirty="0" smtClean="0"/>
            </a:br>
            <a:r>
              <a:rPr lang="en-CA" sz="3200" dirty="0" smtClean="0"/>
              <a:t>Participants’ Inspiration</a:t>
            </a:r>
            <a:br>
              <a:rPr lang="en-CA" sz="3200" dirty="0" smtClean="0"/>
            </a:br>
            <a:endParaRPr lang="en-CA" sz="3200" dirty="0" smtClean="0"/>
          </a:p>
          <a:p>
            <a:r>
              <a:rPr lang="en-CA" sz="2400" dirty="0" smtClean="0"/>
              <a:t>- Same as for non-environmental repertoire, </a:t>
            </a:r>
            <a:br>
              <a:rPr lang="en-CA" sz="2400" dirty="0" smtClean="0"/>
            </a:br>
            <a:r>
              <a:rPr lang="en-CA" sz="2400" dirty="0" smtClean="0"/>
              <a:t>	i.e. writing about what moves them personally</a:t>
            </a:r>
          </a:p>
          <a:p>
            <a:r>
              <a:rPr lang="en-CA" sz="2400" dirty="0" smtClean="0"/>
              <a:t>- Examples: Nature, Community, Consumerism, etc.</a:t>
            </a:r>
            <a:endParaRPr lang="en-CA" sz="3200" dirty="0"/>
          </a:p>
        </p:txBody>
      </p:sp>
    </p:spTree>
    <p:extLst>
      <p:ext uri="{BB962C8B-B14F-4D97-AF65-F5344CB8AC3E}">
        <p14:creationId xmlns:p14="http://schemas.microsoft.com/office/powerpoint/2010/main" val="938093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3760839" y="685728"/>
            <a:ext cx="4670322" cy="584775"/>
          </a:xfrm>
          <a:prstGeom prst="rect">
            <a:avLst/>
          </a:prstGeom>
          <a:noFill/>
        </p:spPr>
        <p:txBody>
          <a:bodyPr wrap="square" rtlCol="0">
            <a:spAutoFit/>
          </a:bodyPr>
          <a:lstStyle/>
          <a:p>
            <a:pPr algn="ctr"/>
            <a:r>
              <a:rPr lang="en-CA" sz="3200" dirty="0" smtClean="0"/>
              <a:t>Authenticity: Modelling</a:t>
            </a:r>
            <a:endParaRPr lang="en-CA"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300" y="2236446"/>
            <a:ext cx="3133077" cy="1942312"/>
          </a:xfrm>
          <a:prstGeom prst="rect">
            <a:avLst/>
          </a:prstGeom>
        </p:spPr>
      </p:pic>
      <p:sp>
        <p:nvSpPr>
          <p:cNvPr id="6" name="TextBox 5"/>
          <p:cNvSpPr txBox="1"/>
          <p:nvPr/>
        </p:nvSpPr>
        <p:spPr>
          <a:xfrm>
            <a:off x="5614219" y="2239766"/>
            <a:ext cx="5476568" cy="1938992"/>
          </a:xfrm>
          <a:prstGeom prst="rect">
            <a:avLst/>
          </a:prstGeom>
          <a:noFill/>
        </p:spPr>
        <p:txBody>
          <a:bodyPr wrap="square" rtlCol="0">
            <a:spAutoFit/>
          </a:bodyPr>
          <a:lstStyle/>
          <a:p>
            <a:r>
              <a:rPr lang="en-CA" sz="2400" dirty="0" smtClean="0"/>
              <a:t>David Myles: </a:t>
            </a:r>
          </a:p>
          <a:p>
            <a:r>
              <a:rPr lang="en-CA" sz="2400" dirty="0" smtClean="0"/>
              <a:t>- 3 ways musicians can show values:</a:t>
            </a:r>
          </a:p>
          <a:p>
            <a:r>
              <a:rPr lang="en-CA" sz="2400" dirty="0" smtClean="0"/>
              <a:t>Art (onstage), Business, &amp; Lifestyle</a:t>
            </a:r>
            <a:endParaRPr lang="en-CA" sz="2400" dirty="0"/>
          </a:p>
          <a:p>
            <a:r>
              <a:rPr lang="en-CA" sz="2400" dirty="0" smtClean="0"/>
              <a:t>- Keep it real onstage; convinces no one when forced or phony</a:t>
            </a:r>
          </a:p>
        </p:txBody>
      </p:sp>
    </p:spTree>
    <p:extLst>
      <p:ext uri="{BB962C8B-B14F-4D97-AF65-F5344CB8AC3E}">
        <p14:creationId xmlns:p14="http://schemas.microsoft.com/office/powerpoint/2010/main" val="222895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869"/>
            <a:ext cx="12192000" cy="6858000"/>
          </a:xfrm>
          <a:prstGeom prst="rect">
            <a:avLst/>
          </a:prstGeom>
          <a:noFill/>
          <a:ln>
            <a:noFill/>
          </a:ln>
        </p:spPr>
      </p:pic>
      <p:sp>
        <p:nvSpPr>
          <p:cNvPr id="2" name="TextBox 1"/>
          <p:cNvSpPr txBox="1"/>
          <p:nvPr/>
        </p:nvSpPr>
        <p:spPr>
          <a:xfrm>
            <a:off x="3594932" y="733737"/>
            <a:ext cx="4998206" cy="584775"/>
          </a:xfrm>
          <a:prstGeom prst="rect">
            <a:avLst/>
          </a:prstGeom>
          <a:noFill/>
        </p:spPr>
        <p:txBody>
          <a:bodyPr wrap="square" rtlCol="0">
            <a:spAutoFit/>
          </a:bodyPr>
          <a:lstStyle/>
          <a:p>
            <a:pPr algn="ctr"/>
            <a:r>
              <a:rPr lang="en-CA" sz="3200" dirty="0" smtClean="0"/>
              <a:t>Actions Building Authenticity</a:t>
            </a:r>
            <a:endParaRPr lang="en-CA"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3846" y="4230429"/>
            <a:ext cx="1815146" cy="212124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 t="10545" r="4267" b="23272"/>
          <a:stretch/>
        </p:blipFill>
        <p:spPr>
          <a:xfrm>
            <a:off x="630481" y="306852"/>
            <a:ext cx="1789705" cy="185215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392" y="2403743"/>
            <a:ext cx="1669108" cy="19784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4547" y="2708504"/>
            <a:ext cx="2182447" cy="143925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7972" y="2772500"/>
            <a:ext cx="2535874" cy="143332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184" y="4626950"/>
            <a:ext cx="1724727" cy="1724727"/>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21933" r="21933"/>
          <a:stretch/>
        </p:blipFill>
        <p:spPr>
          <a:xfrm>
            <a:off x="9008840" y="409299"/>
            <a:ext cx="2603984" cy="1735989"/>
          </a:xfrm>
          <a:prstGeom prst="rect">
            <a:avLst/>
          </a:prstGeom>
        </p:spPr>
      </p:pic>
      <p:sp>
        <p:nvSpPr>
          <p:cNvPr id="12" name="TextBox 11"/>
          <p:cNvSpPr txBox="1"/>
          <p:nvPr/>
        </p:nvSpPr>
        <p:spPr>
          <a:xfrm>
            <a:off x="546090" y="3069811"/>
            <a:ext cx="1388457" cy="646331"/>
          </a:xfrm>
          <a:prstGeom prst="rect">
            <a:avLst/>
          </a:prstGeom>
          <a:noFill/>
        </p:spPr>
        <p:txBody>
          <a:bodyPr wrap="none" rtlCol="0">
            <a:spAutoFit/>
          </a:bodyPr>
          <a:lstStyle/>
          <a:p>
            <a:pPr algn="r"/>
            <a:r>
              <a:rPr lang="en-CA" dirty="0" smtClean="0"/>
              <a:t>Environment</a:t>
            </a:r>
            <a:br>
              <a:rPr lang="en-CA" dirty="0" smtClean="0"/>
            </a:br>
            <a:r>
              <a:rPr lang="en-CA" dirty="0" smtClean="0"/>
              <a:t>Yukon</a:t>
            </a:r>
            <a:endParaRPr lang="en-CA" dirty="0"/>
          </a:p>
        </p:txBody>
      </p:sp>
      <p:sp>
        <p:nvSpPr>
          <p:cNvPr id="14" name="TextBox 13"/>
          <p:cNvSpPr txBox="1"/>
          <p:nvPr/>
        </p:nvSpPr>
        <p:spPr>
          <a:xfrm>
            <a:off x="4884102" y="4442284"/>
            <a:ext cx="1805687" cy="369332"/>
          </a:xfrm>
          <a:prstGeom prst="rect">
            <a:avLst/>
          </a:prstGeom>
          <a:noFill/>
        </p:spPr>
        <p:txBody>
          <a:bodyPr wrap="none" rtlCol="0">
            <a:spAutoFit/>
          </a:bodyPr>
          <a:lstStyle/>
          <a:p>
            <a:r>
              <a:rPr lang="en-CA" dirty="0" smtClean="0"/>
              <a:t>Free the Children</a:t>
            </a:r>
            <a:endParaRPr lang="en-CA" dirty="0"/>
          </a:p>
        </p:txBody>
      </p:sp>
      <p:sp>
        <p:nvSpPr>
          <p:cNvPr id="15" name="TextBox 14"/>
          <p:cNvSpPr txBox="1"/>
          <p:nvPr/>
        </p:nvSpPr>
        <p:spPr>
          <a:xfrm>
            <a:off x="9505264" y="3104965"/>
            <a:ext cx="2133599" cy="646331"/>
          </a:xfrm>
          <a:prstGeom prst="rect">
            <a:avLst/>
          </a:prstGeom>
          <a:noFill/>
        </p:spPr>
        <p:txBody>
          <a:bodyPr wrap="square" rtlCol="0">
            <a:spAutoFit/>
          </a:bodyPr>
          <a:lstStyle/>
          <a:p>
            <a:r>
              <a:rPr lang="en-CA" dirty="0" smtClean="0"/>
              <a:t>Danny Michel Ocean Academy Fund</a:t>
            </a:r>
            <a:endParaRPr lang="en-CA" dirty="0"/>
          </a:p>
        </p:txBody>
      </p:sp>
      <p:sp>
        <p:nvSpPr>
          <p:cNvPr id="16" name="TextBox 15"/>
          <p:cNvSpPr txBox="1"/>
          <p:nvPr/>
        </p:nvSpPr>
        <p:spPr>
          <a:xfrm>
            <a:off x="2892135" y="5053780"/>
            <a:ext cx="1532381" cy="923330"/>
          </a:xfrm>
          <a:prstGeom prst="rect">
            <a:avLst/>
          </a:prstGeom>
          <a:noFill/>
        </p:spPr>
        <p:txBody>
          <a:bodyPr wrap="square" rtlCol="0">
            <a:spAutoFit/>
          </a:bodyPr>
          <a:lstStyle/>
          <a:p>
            <a:r>
              <a:rPr lang="en-CA" dirty="0" smtClean="0"/>
              <a:t>Royal Saskatchewan Museum</a:t>
            </a:r>
            <a:endParaRPr lang="en-CA" dirty="0"/>
          </a:p>
        </p:txBody>
      </p:sp>
      <p:sp>
        <p:nvSpPr>
          <p:cNvPr id="17" name="TextBox 16"/>
          <p:cNvSpPr txBox="1"/>
          <p:nvPr/>
        </p:nvSpPr>
        <p:spPr>
          <a:xfrm>
            <a:off x="7681013" y="4626950"/>
            <a:ext cx="2079422" cy="1200329"/>
          </a:xfrm>
          <a:prstGeom prst="rect">
            <a:avLst/>
          </a:prstGeom>
          <a:noFill/>
        </p:spPr>
        <p:txBody>
          <a:bodyPr wrap="square" rtlCol="0">
            <a:spAutoFit/>
          </a:bodyPr>
          <a:lstStyle/>
          <a:p>
            <a:pPr algn="r"/>
            <a:r>
              <a:rPr lang="en-CA" dirty="0" smtClean="0"/>
              <a:t>Oxfam, USC, UN Mine Action Service, Friends of the Earth, etc.</a:t>
            </a:r>
            <a:endParaRPr lang="en-CA" dirty="0"/>
          </a:p>
        </p:txBody>
      </p:sp>
      <p:sp>
        <p:nvSpPr>
          <p:cNvPr id="18" name="TextBox 17"/>
          <p:cNvSpPr txBox="1"/>
          <p:nvPr/>
        </p:nvSpPr>
        <p:spPr>
          <a:xfrm>
            <a:off x="2492111" y="1531984"/>
            <a:ext cx="2738650" cy="646331"/>
          </a:xfrm>
          <a:prstGeom prst="rect">
            <a:avLst/>
          </a:prstGeom>
          <a:noFill/>
        </p:spPr>
        <p:txBody>
          <a:bodyPr wrap="square" rtlCol="0">
            <a:spAutoFit/>
          </a:bodyPr>
          <a:lstStyle/>
          <a:p>
            <a:r>
              <a:rPr lang="en-CA" dirty="0" smtClean="0"/>
              <a:t>Conservationist, researcher behavioural ecology</a:t>
            </a:r>
            <a:endParaRPr lang="en-CA" dirty="0"/>
          </a:p>
        </p:txBody>
      </p:sp>
      <p:sp>
        <p:nvSpPr>
          <p:cNvPr id="19" name="TextBox 18"/>
          <p:cNvSpPr txBox="1"/>
          <p:nvPr/>
        </p:nvSpPr>
        <p:spPr>
          <a:xfrm>
            <a:off x="7681013" y="1516773"/>
            <a:ext cx="1824251" cy="646331"/>
          </a:xfrm>
          <a:prstGeom prst="rect">
            <a:avLst/>
          </a:prstGeom>
          <a:noFill/>
        </p:spPr>
        <p:txBody>
          <a:bodyPr wrap="square" rtlCol="0">
            <a:spAutoFit/>
          </a:bodyPr>
          <a:lstStyle/>
          <a:p>
            <a:pPr algn="r"/>
            <a:r>
              <a:rPr lang="en-CA" dirty="0" smtClean="0"/>
              <a:t>Eco-friendly landscaping firm</a:t>
            </a:r>
            <a:endParaRPr lang="en-CA" dirty="0"/>
          </a:p>
        </p:txBody>
      </p:sp>
    </p:spTree>
    <p:extLst>
      <p:ext uri="{BB962C8B-B14F-4D97-AF65-F5344CB8AC3E}">
        <p14:creationId xmlns:p14="http://schemas.microsoft.com/office/powerpoint/2010/main" val="1012398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5260258" y="1926404"/>
            <a:ext cx="5496233" cy="2677656"/>
          </a:xfrm>
          <a:prstGeom prst="rect">
            <a:avLst/>
          </a:prstGeom>
          <a:noFill/>
        </p:spPr>
        <p:txBody>
          <a:bodyPr wrap="square" rtlCol="0">
            <a:spAutoFit/>
          </a:bodyPr>
          <a:lstStyle/>
          <a:p>
            <a:r>
              <a:rPr lang="en-CA" sz="2400" dirty="0" smtClean="0"/>
              <a:t>Hayley Sales:</a:t>
            </a:r>
          </a:p>
          <a:p>
            <a:r>
              <a:rPr lang="en-CA" sz="2400" dirty="0" smtClean="0"/>
              <a:t>“The </a:t>
            </a:r>
            <a:r>
              <a:rPr lang="en-CA" sz="2400" dirty="0"/>
              <a:t>best way to communicate isn’t by forcing it down people’s throats… I</a:t>
            </a:r>
            <a:r>
              <a:rPr lang="en-CA" sz="2400" dirty="0" smtClean="0"/>
              <a:t>t’s </a:t>
            </a:r>
            <a:r>
              <a:rPr lang="en-CA" sz="2400" dirty="0"/>
              <a:t>not as though they’re being scolded like a kid, it’s just that they’re looking at you and seeing your love for something, and that hopefully inspires them to care</a:t>
            </a:r>
            <a:r>
              <a:rPr lang="en-CA" sz="2400" dirty="0" smtClean="0"/>
              <a:t>.”</a:t>
            </a:r>
            <a:endParaRPr lang="en-CA"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303" y="2158282"/>
            <a:ext cx="1496352" cy="2213901"/>
          </a:xfrm>
          <a:prstGeom prst="rect">
            <a:avLst/>
          </a:prstGeom>
        </p:spPr>
      </p:pic>
      <p:sp>
        <p:nvSpPr>
          <p:cNvPr id="7" name="TextBox 6"/>
          <p:cNvSpPr txBox="1"/>
          <p:nvPr/>
        </p:nvSpPr>
        <p:spPr>
          <a:xfrm>
            <a:off x="3451122" y="661884"/>
            <a:ext cx="5289755" cy="584775"/>
          </a:xfrm>
          <a:prstGeom prst="rect">
            <a:avLst/>
          </a:prstGeom>
          <a:noFill/>
        </p:spPr>
        <p:txBody>
          <a:bodyPr wrap="square" rtlCol="0">
            <a:spAutoFit/>
          </a:bodyPr>
          <a:lstStyle/>
          <a:p>
            <a:pPr algn="ctr"/>
            <a:r>
              <a:rPr lang="en-CA" sz="3200" dirty="0" smtClean="0"/>
              <a:t>Preaching Destroys Credibility</a:t>
            </a:r>
            <a:endParaRPr lang="en-CA" sz="3200" dirty="0"/>
          </a:p>
        </p:txBody>
      </p:sp>
    </p:spTree>
    <p:extLst>
      <p:ext uri="{BB962C8B-B14F-4D97-AF65-F5344CB8AC3E}">
        <p14:creationId xmlns:p14="http://schemas.microsoft.com/office/powerpoint/2010/main" val="354781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2" name="TextBox 1"/>
          <p:cNvSpPr txBox="1"/>
          <p:nvPr/>
        </p:nvSpPr>
        <p:spPr>
          <a:xfrm>
            <a:off x="2529348" y="2218000"/>
            <a:ext cx="7133304" cy="707886"/>
          </a:xfrm>
          <a:prstGeom prst="rect">
            <a:avLst/>
          </a:prstGeom>
          <a:noFill/>
        </p:spPr>
        <p:txBody>
          <a:bodyPr wrap="square" rtlCol="0">
            <a:spAutoFit/>
          </a:bodyPr>
          <a:lstStyle/>
          <a:p>
            <a:pPr algn="ctr"/>
            <a:r>
              <a:rPr lang="en-CA" sz="4000" dirty="0" smtClean="0"/>
              <a:t>Question #2: Career and Life</a:t>
            </a:r>
            <a:endParaRPr lang="en-CA" sz="4000" dirty="0"/>
          </a:p>
        </p:txBody>
      </p:sp>
    </p:spTree>
    <p:extLst>
      <p:ext uri="{BB962C8B-B14F-4D97-AF65-F5344CB8AC3E}">
        <p14:creationId xmlns:p14="http://schemas.microsoft.com/office/powerpoint/2010/main" val="1032575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3102077" y="674968"/>
            <a:ext cx="5987845" cy="584775"/>
          </a:xfrm>
          <a:prstGeom prst="rect">
            <a:avLst/>
          </a:prstGeom>
          <a:noFill/>
        </p:spPr>
        <p:txBody>
          <a:bodyPr wrap="square" rtlCol="0">
            <a:spAutoFit/>
          </a:bodyPr>
          <a:lstStyle/>
          <a:p>
            <a:pPr algn="ctr"/>
            <a:r>
              <a:rPr lang="en-CA" sz="3200" dirty="0" smtClean="0"/>
              <a:t>Challenges of Authenticity: Touring</a:t>
            </a:r>
            <a:endParaRPr lang="en-CA"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47" y="2146622"/>
            <a:ext cx="2692014" cy="1668881"/>
          </a:xfrm>
          <a:prstGeom prst="rect">
            <a:avLst/>
          </a:prstGeom>
        </p:spPr>
      </p:pic>
      <p:sp>
        <p:nvSpPr>
          <p:cNvPr id="8" name="TextBox 7"/>
          <p:cNvSpPr txBox="1"/>
          <p:nvPr/>
        </p:nvSpPr>
        <p:spPr>
          <a:xfrm>
            <a:off x="761947" y="1826900"/>
            <a:ext cx="5806002" cy="2308324"/>
          </a:xfrm>
          <a:prstGeom prst="rect">
            <a:avLst/>
          </a:prstGeom>
          <a:noFill/>
        </p:spPr>
        <p:txBody>
          <a:bodyPr wrap="square" rtlCol="0">
            <a:spAutoFit/>
          </a:bodyPr>
          <a:lstStyle/>
          <a:p>
            <a:pPr algn="r"/>
            <a:r>
              <a:rPr lang="en-CA" sz="2400" dirty="0" smtClean="0"/>
              <a:t>David Myles:</a:t>
            </a:r>
          </a:p>
          <a:p>
            <a:pPr algn="r"/>
            <a:r>
              <a:rPr lang="en-CA" sz="2400" dirty="0" smtClean="0"/>
              <a:t>“Being </a:t>
            </a:r>
            <a:r>
              <a:rPr lang="en-CA" sz="2400" dirty="0"/>
              <a:t>a musician is brutal for the environment… I fly all the time, and I think about that every time I fly... So for me to get up on stage and tell people how to live, it just doesn’t feel right, </a:t>
            </a:r>
            <a:r>
              <a:rPr lang="en-CA" sz="2400" dirty="0" smtClean="0"/>
              <a:t>entirely…”</a:t>
            </a:r>
            <a:endParaRPr lang="en-CA" sz="2400" dirty="0"/>
          </a:p>
        </p:txBody>
      </p:sp>
    </p:spTree>
    <p:extLst>
      <p:ext uri="{BB962C8B-B14F-4D97-AF65-F5344CB8AC3E}">
        <p14:creationId xmlns:p14="http://schemas.microsoft.com/office/powerpoint/2010/main" val="3341217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3" name="TextBox 2"/>
          <p:cNvSpPr txBox="1"/>
          <p:nvPr/>
        </p:nvSpPr>
        <p:spPr>
          <a:xfrm>
            <a:off x="1560786" y="2827306"/>
            <a:ext cx="9765976" cy="1569660"/>
          </a:xfrm>
          <a:prstGeom prst="rect">
            <a:avLst/>
          </a:prstGeom>
          <a:noFill/>
        </p:spPr>
        <p:txBody>
          <a:bodyPr wrap="square" rtlCol="0">
            <a:spAutoFit/>
          </a:bodyPr>
          <a:lstStyle/>
          <a:p>
            <a:pPr marL="342900" indent="-342900">
              <a:buFontTx/>
              <a:buChar char="-"/>
            </a:pPr>
            <a:r>
              <a:rPr lang="en-CA" sz="2400" dirty="0" smtClean="0"/>
              <a:t>We frequently use the arts to process values, emotions, and motivations on a wide range of life issues</a:t>
            </a:r>
          </a:p>
          <a:p>
            <a:pPr marL="342900" indent="-342900">
              <a:buFontTx/>
              <a:buChar char="-"/>
            </a:pPr>
            <a:r>
              <a:rPr lang="en-CA" sz="2400" i="1" dirty="0" smtClean="0"/>
              <a:t>Affective </a:t>
            </a:r>
            <a:r>
              <a:rPr lang="en-CA" sz="2400" dirty="0" smtClean="0"/>
              <a:t>(emotional) learning is a strength of the arts</a:t>
            </a:r>
          </a:p>
          <a:p>
            <a:endParaRPr lang="en-CA" sz="2400" dirty="0"/>
          </a:p>
        </p:txBody>
      </p:sp>
      <p:sp>
        <p:nvSpPr>
          <p:cNvPr id="5" name="TextBox 4"/>
          <p:cNvSpPr txBox="1"/>
          <p:nvPr/>
        </p:nvSpPr>
        <p:spPr>
          <a:xfrm>
            <a:off x="5307964" y="968943"/>
            <a:ext cx="1576072" cy="584775"/>
          </a:xfrm>
          <a:prstGeom prst="rect">
            <a:avLst/>
          </a:prstGeom>
          <a:noFill/>
        </p:spPr>
        <p:txBody>
          <a:bodyPr wrap="none" rtlCol="0">
            <a:spAutoFit/>
          </a:bodyPr>
          <a:lstStyle/>
          <a:p>
            <a:r>
              <a:rPr lang="en-CA" sz="3200" dirty="0" smtClean="0"/>
              <a:t>The Arts</a:t>
            </a:r>
            <a:endParaRPr lang="en-CA" sz="3200" dirty="0"/>
          </a:p>
        </p:txBody>
      </p:sp>
      <p:sp>
        <p:nvSpPr>
          <p:cNvPr id="2" name="TextBox 1"/>
          <p:cNvSpPr txBox="1"/>
          <p:nvPr/>
        </p:nvSpPr>
        <p:spPr>
          <a:xfrm>
            <a:off x="9431676" y="5651836"/>
            <a:ext cx="2595937" cy="646331"/>
          </a:xfrm>
          <a:prstGeom prst="rect">
            <a:avLst/>
          </a:prstGeom>
          <a:noFill/>
        </p:spPr>
        <p:txBody>
          <a:bodyPr wrap="square" rtlCol="0">
            <a:spAutoFit/>
          </a:bodyPr>
          <a:lstStyle/>
          <a:p>
            <a:r>
              <a:rPr lang="en-CA" sz="1200" dirty="0" err="1"/>
              <a:t>Packal</a:t>
            </a:r>
            <a:r>
              <a:rPr lang="fr-CA" sz="1200" dirty="0"/>
              <a:t>é</a:t>
            </a:r>
            <a:r>
              <a:rPr lang="en-CA" sz="1200" dirty="0" smtClean="0"/>
              <a:t>n, 2010; </a:t>
            </a:r>
            <a:r>
              <a:rPr lang="en-CA" sz="1200" dirty="0"/>
              <a:t>Coombs &amp; </a:t>
            </a:r>
            <a:r>
              <a:rPr lang="en-CA" sz="1200" dirty="0" smtClean="0"/>
              <a:t>Ahmed, 1974; </a:t>
            </a:r>
            <a:r>
              <a:rPr lang="en-CA" sz="1200" dirty="0"/>
              <a:t>Mocker &amp; </a:t>
            </a:r>
            <a:r>
              <a:rPr lang="en-CA" sz="1200" dirty="0" smtClean="0"/>
              <a:t>Spear, 1982;, Kolb, 1984; </a:t>
            </a:r>
            <a:r>
              <a:rPr lang="en-CA" sz="1200" dirty="0" err="1"/>
              <a:t>Eernstman</a:t>
            </a:r>
            <a:r>
              <a:rPr lang="en-CA" sz="1200" dirty="0"/>
              <a:t> &amp; </a:t>
            </a:r>
            <a:r>
              <a:rPr lang="en-CA" sz="1200" dirty="0" err="1" smtClean="0"/>
              <a:t>Wals</a:t>
            </a:r>
            <a:r>
              <a:rPr lang="en-CA" sz="1200" dirty="0" smtClean="0"/>
              <a:t>, 2013</a:t>
            </a:r>
            <a:endParaRPr lang="en-CA" sz="1200" dirty="0"/>
          </a:p>
        </p:txBody>
      </p:sp>
    </p:spTree>
    <p:extLst>
      <p:ext uri="{BB962C8B-B14F-4D97-AF65-F5344CB8AC3E}">
        <p14:creationId xmlns:p14="http://schemas.microsoft.com/office/powerpoint/2010/main" val="4165207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2728451" y="703372"/>
            <a:ext cx="6735097" cy="584775"/>
          </a:xfrm>
          <a:prstGeom prst="rect">
            <a:avLst/>
          </a:prstGeom>
          <a:noFill/>
        </p:spPr>
        <p:txBody>
          <a:bodyPr wrap="square" rtlCol="0">
            <a:spAutoFit/>
          </a:bodyPr>
          <a:lstStyle/>
          <a:p>
            <a:pPr algn="ctr"/>
            <a:r>
              <a:rPr lang="en-CA" sz="3200" dirty="0" smtClean="0"/>
              <a:t>Challenges of Authenticity: Autonomy</a:t>
            </a:r>
            <a:endParaRPr lang="en-CA"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196" y="2089840"/>
            <a:ext cx="1722490" cy="2427145"/>
          </a:xfrm>
          <a:prstGeom prst="rect">
            <a:avLst/>
          </a:prstGeom>
        </p:spPr>
      </p:pic>
      <p:sp>
        <p:nvSpPr>
          <p:cNvPr id="11" name="TextBox 10"/>
          <p:cNvSpPr txBox="1"/>
          <p:nvPr/>
        </p:nvSpPr>
        <p:spPr>
          <a:xfrm>
            <a:off x="4666634" y="2390762"/>
            <a:ext cx="6374992" cy="1569660"/>
          </a:xfrm>
          <a:prstGeom prst="rect">
            <a:avLst/>
          </a:prstGeom>
          <a:noFill/>
        </p:spPr>
        <p:txBody>
          <a:bodyPr wrap="square" rtlCol="0">
            <a:spAutoFit/>
          </a:bodyPr>
          <a:lstStyle/>
          <a:p>
            <a:r>
              <a:rPr lang="en-CA" sz="2400" dirty="0" smtClean="0"/>
              <a:t>Tara MacLean: </a:t>
            </a:r>
          </a:p>
          <a:p>
            <a:r>
              <a:rPr lang="en-CA" sz="2400" dirty="0" smtClean="0"/>
              <a:t>- Pulling out of gig because of unethical sponsor: </a:t>
            </a:r>
            <a:endParaRPr lang="en-CA" sz="2400" dirty="0"/>
          </a:p>
          <a:p>
            <a:r>
              <a:rPr lang="en-CA" sz="2400" dirty="0" smtClean="0"/>
              <a:t>“My </a:t>
            </a:r>
            <a:r>
              <a:rPr lang="en-CA" sz="2400" dirty="0"/>
              <a:t>internal moral compass is </a:t>
            </a:r>
            <a:r>
              <a:rPr lang="en-CA" sz="2400" dirty="0" smtClean="0"/>
              <a:t>‘I </a:t>
            </a:r>
            <a:r>
              <a:rPr lang="en-CA" sz="2400" dirty="0"/>
              <a:t>can’t mix my music with this</a:t>
            </a:r>
            <a:r>
              <a:rPr lang="en-CA" sz="2400" dirty="0" smtClean="0"/>
              <a:t>.’”</a:t>
            </a:r>
            <a:endParaRPr lang="en-CA" sz="2400" dirty="0"/>
          </a:p>
        </p:txBody>
      </p:sp>
    </p:spTree>
    <p:extLst>
      <p:ext uri="{BB962C8B-B14F-4D97-AF65-F5344CB8AC3E}">
        <p14:creationId xmlns:p14="http://schemas.microsoft.com/office/powerpoint/2010/main" val="3704181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4207181" y="657445"/>
            <a:ext cx="3777637" cy="584775"/>
          </a:xfrm>
          <a:prstGeom prst="rect">
            <a:avLst/>
          </a:prstGeom>
          <a:noFill/>
        </p:spPr>
        <p:txBody>
          <a:bodyPr wrap="none" rtlCol="0">
            <a:spAutoFit/>
          </a:bodyPr>
          <a:lstStyle/>
          <a:p>
            <a:pPr algn="ctr"/>
            <a:r>
              <a:rPr lang="en-CA" sz="3200" dirty="0" err="1" smtClean="0"/>
              <a:t>Migitating</a:t>
            </a:r>
            <a:r>
              <a:rPr lang="en-CA" sz="3200" dirty="0" smtClean="0"/>
              <a:t> Challenges</a:t>
            </a:r>
            <a:endParaRPr lang="en-CA"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89" y="1989059"/>
            <a:ext cx="2452329" cy="1344826"/>
          </a:xfrm>
          <a:prstGeom prst="rect">
            <a:avLst/>
          </a:prstGeom>
        </p:spPr>
      </p:pic>
      <p:sp>
        <p:nvSpPr>
          <p:cNvPr id="6" name="TextBox 5"/>
          <p:cNvSpPr txBox="1"/>
          <p:nvPr/>
        </p:nvSpPr>
        <p:spPr>
          <a:xfrm>
            <a:off x="553048" y="3409336"/>
            <a:ext cx="3116010" cy="1015663"/>
          </a:xfrm>
          <a:prstGeom prst="rect">
            <a:avLst/>
          </a:prstGeom>
          <a:noFill/>
        </p:spPr>
        <p:txBody>
          <a:bodyPr wrap="square" rtlCol="0">
            <a:spAutoFit/>
          </a:bodyPr>
          <a:lstStyle/>
          <a:p>
            <a:pPr algn="ctr"/>
            <a:r>
              <a:rPr lang="en-CA" sz="2000" dirty="0" smtClean="0"/>
              <a:t>Jessie Farrell:</a:t>
            </a:r>
          </a:p>
          <a:p>
            <a:pPr algn="ctr"/>
            <a:r>
              <a:rPr lang="en-CA" sz="2000" dirty="0" smtClean="0"/>
              <a:t>Puts environmental requests in rider for venues</a:t>
            </a:r>
            <a:endParaRPr lang="en-CA" sz="2000" dirty="0"/>
          </a:p>
        </p:txBody>
      </p:sp>
      <p:sp>
        <p:nvSpPr>
          <p:cNvPr id="3" name="TextBox 2"/>
          <p:cNvSpPr txBox="1"/>
          <p:nvPr/>
        </p:nvSpPr>
        <p:spPr>
          <a:xfrm>
            <a:off x="8808669" y="3635477"/>
            <a:ext cx="2391306" cy="707886"/>
          </a:xfrm>
          <a:prstGeom prst="rect">
            <a:avLst/>
          </a:prstGeom>
          <a:noFill/>
        </p:spPr>
        <p:txBody>
          <a:bodyPr wrap="square" rtlCol="0">
            <a:spAutoFit/>
          </a:bodyPr>
          <a:lstStyle/>
          <a:p>
            <a:pPr algn="ctr"/>
            <a:r>
              <a:rPr lang="en-CA" sz="2000" dirty="0" smtClean="0"/>
              <a:t>Jack Lavoie:</a:t>
            </a:r>
          </a:p>
          <a:p>
            <a:pPr algn="ctr"/>
            <a:r>
              <a:rPr lang="en-CA" sz="2000" dirty="0" smtClean="0"/>
              <a:t>Buys carbon offsets</a:t>
            </a:r>
            <a:endParaRPr lang="en-CA" sz="2000"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1933" r="21933"/>
          <a:stretch/>
        </p:blipFill>
        <p:spPr>
          <a:xfrm>
            <a:off x="8362116" y="1899488"/>
            <a:ext cx="2603984" cy="1735989"/>
          </a:xfrm>
          <a:prstGeom prst="rect">
            <a:avLst/>
          </a:prstGeom>
        </p:spPr>
      </p:pic>
      <p:sp>
        <p:nvSpPr>
          <p:cNvPr id="13" name="TextBox 12"/>
          <p:cNvSpPr txBox="1"/>
          <p:nvPr/>
        </p:nvSpPr>
        <p:spPr>
          <a:xfrm flipH="1">
            <a:off x="4375353" y="2265065"/>
            <a:ext cx="344129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smtClean="0"/>
              <a:t>All: Extensive fundraising, donation schemes, advocacy, lifestyle modifications, etc.</a:t>
            </a:r>
            <a:endParaRPr lang="en-CA" sz="2400" dirty="0"/>
          </a:p>
        </p:txBody>
      </p:sp>
    </p:spTree>
    <p:extLst>
      <p:ext uri="{BB962C8B-B14F-4D97-AF65-F5344CB8AC3E}">
        <p14:creationId xmlns:p14="http://schemas.microsoft.com/office/powerpoint/2010/main" val="3563952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5388077" y="639096"/>
            <a:ext cx="1415845" cy="584775"/>
          </a:xfrm>
          <a:prstGeom prst="rect">
            <a:avLst/>
          </a:prstGeom>
          <a:noFill/>
        </p:spPr>
        <p:txBody>
          <a:bodyPr wrap="square" rtlCol="0">
            <a:spAutoFit/>
          </a:bodyPr>
          <a:lstStyle/>
          <a:p>
            <a:pPr algn="ctr"/>
            <a:r>
              <a:rPr lang="en-CA" sz="3200" dirty="0" smtClean="0"/>
              <a:t>Risks</a:t>
            </a:r>
            <a:endParaRPr lang="en-CA" sz="3200" dirty="0"/>
          </a:p>
        </p:txBody>
      </p:sp>
      <p:sp>
        <p:nvSpPr>
          <p:cNvPr id="3" name="TextBox 2"/>
          <p:cNvSpPr txBox="1"/>
          <p:nvPr/>
        </p:nvSpPr>
        <p:spPr>
          <a:xfrm flipH="1">
            <a:off x="4496494" y="1720645"/>
            <a:ext cx="6564795" cy="2677656"/>
          </a:xfrm>
          <a:prstGeom prst="rect">
            <a:avLst/>
          </a:prstGeom>
          <a:noFill/>
        </p:spPr>
        <p:txBody>
          <a:bodyPr wrap="square" rtlCol="0">
            <a:spAutoFit/>
          </a:bodyPr>
          <a:lstStyle/>
          <a:p>
            <a:r>
              <a:rPr lang="en-US" sz="2400" dirty="0" smtClean="0"/>
              <a:t>Todd Butler:</a:t>
            </a:r>
          </a:p>
          <a:p>
            <a:r>
              <a:rPr lang="en-US" sz="2400" dirty="0" smtClean="0"/>
              <a:t>“I’ve </a:t>
            </a:r>
            <a:r>
              <a:rPr lang="en-US" sz="2400" dirty="0"/>
              <a:t>always imagined that there has been an impact on my career because of my outspokenness in certain areas. It’s really hard to tell, because if somebody doesn’t hire you for a gig, you don’t know that they didn’t hire you because they didn’t call – and why didn’t they call</a:t>
            </a:r>
            <a:r>
              <a:rPr lang="en-US" sz="2400" dirty="0" smtClean="0"/>
              <a:t>?...”</a:t>
            </a:r>
            <a:endParaRPr lang="en-CA"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52" y="1937416"/>
            <a:ext cx="2998655" cy="2068887"/>
          </a:xfrm>
          <a:prstGeom prst="rect">
            <a:avLst/>
          </a:prstGeom>
        </p:spPr>
      </p:pic>
    </p:spTree>
    <p:extLst>
      <p:ext uri="{BB962C8B-B14F-4D97-AF65-F5344CB8AC3E}">
        <p14:creationId xmlns:p14="http://schemas.microsoft.com/office/powerpoint/2010/main" val="3513593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2" name="TextBox 1"/>
          <p:cNvSpPr txBox="1"/>
          <p:nvPr/>
        </p:nvSpPr>
        <p:spPr>
          <a:xfrm>
            <a:off x="5176684" y="737419"/>
            <a:ext cx="1838632" cy="584775"/>
          </a:xfrm>
          <a:prstGeom prst="rect">
            <a:avLst/>
          </a:prstGeom>
          <a:noFill/>
        </p:spPr>
        <p:txBody>
          <a:bodyPr wrap="square" rtlCol="0">
            <a:spAutoFit/>
          </a:bodyPr>
          <a:lstStyle/>
          <a:p>
            <a:pPr algn="ctr"/>
            <a:r>
              <a:rPr lang="en-CA" sz="3200" dirty="0" smtClean="0"/>
              <a:t>Rewards</a:t>
            </a:r>
            <a:endParaRPr lang="en-CA" sz="3200" dirty="0"/>
          </a:p>
        </p:txBody>
      </p:sp>
      <p:sp>
        <p:nvSpPr>
          <p:cNvPr id="3" name="TextBox 2"/>
          <p:cNvSpPr txBox="1"/>
          <p:nvPr/>
        </p:nvSpPr>
        <p:spPr>
          <a:xfrm>
            <a:off x="5742041" y="1873043"/>
            <a:ext cx="4267198" cy="2677656"/>
          </a:xfrm>
          <a:prstGeom prst="rect">
            <a:avLst/>
          </a:prstGeom>
          <a:noFill/>
        </p:spPr>
        <p:txBody>
          <a:bodyPr wrap="square" rtlCol="0">
            <a:spAutoFit/>
          </a:bodyPr>
          <a:lstStyle/>
          <a:p>
            <a:r>
              <a:rPr lang="en-US" sz="2400" dirty="0" smtClean="0"/>
              <a:t>Hayley Sales:</a:t>
            </a:r>
          </a:p>
          <a:p>
            <a:r>
              <a:rPr lang="en-US" sz="2400" dirty="0" smtClean="0"/>
              <a:t>“… </a:t>
            </a:r>
            <a:r>
              <a:rPr lang="en-US" sz="2400" dirty="0"/>
              <a:t>Whenever someone brings up a song to me or wants to talk about it, that to me is positive. Like, it connected with someone, they heard it, they got it, they wanted to talk about it</a:t>
            </a:r>
            <a:r>
              <a:rPr lang="en-US" sz="2400" dirty="0" smtClean="0"/>
              <a:t>.”</a:t>
            </a:r>
            <a:endParaRPr lang="en-CA"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596" y="2003775"/>
            <a:ext cx="1633079" cy="2416193"/>
          </a:xfrm>
          <a:prstGeom prst="rect">
            <a:avLst/>
          </a:prstGeom>
        </p:spPr>
      </p:pic>
    </p:spTree>
    <p:extLst>
      <p:ext uri="{BB962C8B-B14F-4D97-AF65-F5344CB8AC3E}">
        <p14:creationId xmlns:p14="http://schemas.microsoft.com/office/powerpoint/2010/main" val="747486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626" y="2070561"/>
            <a:ext cx="1824745" cy="2132466"/>
          </a:xfrm>
          <a:prstGeom prst="rect">
            <a:avLst/>
          </a:prstGeom>
        </p:spPr>
      </p:pic>
      <p:sp>
        <p:nvSpPr>
          <p:cNvPr id="2" name="TextBox 1"/>
          <p:cNvSpPr txBox="1"/>
          <p:nvPr/>
        </p:nvSpPr>
        <p:spPr>
          <a:xfrm flipH="1">
            <a:off x="2639960" y="742893"/>
            <a:ext cx="6912076" cy="584775"/>
          </a:xfrm>
          <a:prstGeom prst="rect">
            <a:avLst/>
          </a:prstGeom>
          <a:noFill/>
        </p:spPr>
        <p:txBody>
          <a:bodyPr wrap="square" rtlCol="0">
            <a:spAutoFit/>
          </a:bodyPr>
          <a:lstStyle/>
          <a:p>
            <a:pPr algn="ctr"/>
            <a:r>
              <a:rPr lang="en-CA" sz="3200" dirty="0" smtClean="0"/>
              <a:t>Keeping It Real: Managing Expectations</a:t>
            </a:r>
            <a:endParaRPr lang="en-CA" sz="3200" dirty="0"/>
          </a:p>
        </p:txBody>
      </p:sp>
      <p:sp>
        <p:nvSpPr>
          <p:cNvPr id="5" name="TextBox 4"/>
          <p:cNvSpPr txBox="1"/>
          <p:nvPr/>
        </p:nvSpPr>
        <p:spPr>
          <a:xfrm>
            <a:off x="442453" y="1775026"/>
            <a:ext cx="4630994" cy="3785652"/>
          </a:xfrm>
          <a:prstGeom prst="rect">
            <a:avLst/>
          </a:prstGeom>
          <a:noFill/>
        </p:spPr>
        <p:txBody>
          <a:bodyPr wrap="square" rtlCol="0">
            <a:spAutoFit/>
          </a:bodyPr>
          <a:lstStyle/>
          <a:p>
            <a:r>
              <a:rPr lang="en-US" sz="2000" dirty="0" smtClean="0"/>
              <a:t>Bruce Cockburn:</a:t>
            </a:r>
          </a:p>
          <a:p>
            <a:r>
              <a:rPr lang="en-US" sz="2000" dirty="0" smtClean="0"/>
              <a:t>“… What </a:t>
            </a:r>
            <a:r>
              <a:rPr lang="en-US" sz="2000" dirty="0"/>
              <a:t>do you expect to get out of putting a song like that out? And one of the things you don’t expect to get is that people will suddenly run out and fix it all, because they don’t. And although individuals sometimes get inspired by songs – or their own inclinations are sufficiently reinforced by a song – that they will then actually take action, and that does happen sometimes, it’s not something you can expect or rely on</a:t>
            </a:r>
            <a:r>
              <a:rPr lang="en-US" sz="2000" dirty="0" smtClean="0"/>
              <a:t>.”</a:t>
            </a:r>
            <a:endParaRPr lang="en-CA" sz="2000" dirty="0"/>
          </a:p>
        </p:txBody>
      </p:sp>
      <p:sp>
        <p:nvSpPr>
          <p:cNvPr id="6" name="TextBox 5"/>
          <p:cNvSpPr txBox="1"/>
          <p:nvPr/>
        </p:nvSpPr>
        <p:spPr>
          <a:xfrm>
            <a:off x="7452853" y="2571811"/>
            <a:ext cx="4463844" cy="1631216"/>
          </a:xfrm>
          <a:prstGeom prst="rect">
            <a:avLst/>
          </a:prstGeom>
          <a:noFill/>
        </p:spPr>
        <p:txBody>
          <a:bodyPr wrap="square" rtlCol="0">
            <a:spAutoFit/>
          </a:bodyPr>
          <a:lstStyle/>
          <a:p>
            <a:r>
              <a:rPr lang="en-CA" sz="2000" dirty="0" smtClean="0"/>
              <a:t>“Most </a:t>
            </a:r>
            <a:r>
              <a:rPr lang="en-CA" sz="2000" dirty="0"/>
              <a:t>of the time – and I learned this almost right away, getting involved with issues – you better not attach yourself to the </a:t>
            </a:r>
            <a:r>
              <a:rPr lang="en-CA" sz="2000" dirty="0" smtClean="0"/>
              <a:t>outcome… Otherwise</a:t>
            </a:r>
            <a:r>
              <a:rPr lang="en-CA" sz="2000" dirty="0"/>
              <a:t>, you just burn out</a:t>
            </a:r>
            <a:r>
              <a:rPr lang="en-CA" sz="2000" dirty="0" smtClean="0"/>
              <a:t>.”</a:t>
            </a:r>
            <a:endParaRPr lang="en-CA" sz="2000" dirty="0"/>
          </a:p>
        </p:txBody>
      </p:sp>
    </p:spTree>
    <p:extLst>
      <p:ext uri="{BB962C8B-B14F-4D97-AF65-F5344CB8AC3E}">
        <p14:creationId xmlns:p14="http://schemas.microsoft.com/office/powerpoint/2010/main" val="1743681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1376517" y="1103270"/>
            <a:ext cx="3647766" cy="584775"/>
          </a:xfrm>
          <a:prstGeom prst="rect">
            <a:avLst/>
          </a:prstGeom>
          <a:noFill/>
        </p:spPr>
        <p:txBody>
          <a:bodyPr wrap="square" rtlCol="0">
            <a:spAutoFit/>
          </a:bodyPr>
          <a:lstStyle/>
          <a:p>
            <a:pPr algn="ctr"/>
            <a:r>
              <a:rPr lang="en-CA" sz="3200" u="sng" dirty="0" smtClean="0"/>
              <a:t>Thank You</a:t>
            </a:r>
            <a:endParaRPr lang="en-CA" sz="3200" u="sng" dirty="0"/>
          </a:p>
        </p:txBody>
      </p:sp>
      <p:sp>
        <p:nvSpPr>
          <p:cNvPr id="3" name="TextBox 2"/>
          <p:cNvSpPr txBox="1"/>
          <p:nvPr/>
        </p:nvSpPr>
        <p:spPr>
          <a:xfrm>
            <a:off x="5834660" y="729852"/>
            <a:ext cx="5742038" cy="1323439"/>
          </a:xfrm>
          <a:prstGeom prst="rect">
            <a:avLst/>
          </a:prstGeom>
          <a:noFill/>
        </p:spPr>
        <p:txBody>
          <a:bodyPr wrap="square" rtlCol="0">
            <a:spAutoFit/>
          </a:bodyPr>
          <a:lstStyle/>
          <a:p>
            <a:r>
              <a:rPr lang="en-CA" sz="2000" dirty="0" smtClean="0"/>
              <a:t>Dr. </a:t>
            </a:r>
            <a:r>
              <a:rPr lang="en-CA" sz="2000" dirty="0" err="1" smtClean="0"/>
              <a:t>Tarah</a:t>
            </a:r>
            <a:r>
              <a:rPr lang="en-CA" sz="2000" dirty="0" smtClean="0"/>
              <a:t> Wright</a:t>
            </a:r>
          </a:p>
          <a:p>
            <a:r>
              <a:rPr lang="en-CA" sz="2000" dirty="0" smtClean="0"/>
              <a:t>Dr. Peter </a:t>
            </a:r>
            <a:r>
              <a:rPr lang="en-CA" sz="2000" dirty="0" err="1" smtClean="0"/>
              <a:t>Duinker</a:t>
            </a:r>
            <a:endParaRPr lang="en-CA" sz="2000" dirty="0" smtClean="0"/>
          </a:p>
          <a:p>
            <a:r>
              <a:rPr lang="en-CA" sz="2000" dirty="0" smtClean="0"/>
              <a:t>Dr. Steven </a:t>
            </a:r>
            <a:r>
              <a:rPr lang="en-CA" sz="2000" dirty="0" err="1" smtClean="0"/>
              <a:t>Baur</a:t>
            </a:r>
            <a:endParaRPr lang="en-CA" sz="2000" dirty="0" smtClean="0"/>
          </a:p>
          <a:p>
            <a:r>
              <a:rPr lang="en-CA" sz="2000" dirty="0" smtClean="0"/>
              <a:t>Dr. Lynn </a:t>
            </a:r>
            <a:r>
              <a:rPr lang="en-CA" sz="2000" dirty="0" err="1" smtClean="0"/>
              <a:t>Fels</a:t>
            </a:r>
            <a:endParaRPr lang="en-CA"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802" y="5386021"/>
            <a:ext cx="1381760" cy="6071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536" y="5468325"/>
            <a:ext cx="1466445" cy="524833"/>
          </a:xfrm>
          <a:prstGeom prst="rect">
            <a:avLst/>
          </a:prstGeom>
        </p:spPr>
      </p:pic>
      <p:sp>
        <p:nvSpPr>
          <p:cNvPr id="7" name="TextBox 6"/>
          <p:cNvSpPr txBox="1"/>
          <p:nvPr/>
        </p:nvSpPr>
        <p:spPr>
          <a:xfrm>
            <a:off x="5834660" y="2229155"/>
            <a:ext cx="5155322" cy="1323439"/>
          </a:xfrm>
          <a:prstGeom prst="rect">
            <a:avLst/>
          </a:prstGeom>
          <a:noFill/>
        </p:spPr>
        <p:txBody>
          <a:bodyPr wrap="none" rtlCol="0">
            <a:spAutoFit/>
          </a:bodyPr>
          <a:lstStyle/>
          <a:p>
            <a:r>
              <a:rPr lang="en-CA" sz="2000" i="1" dirty="0"/>
              <a:t>All the </a:t>
            </a:r>
            <a:r>
              <a:rPr lang="en-CA" sz="2000" i="1" dirty="0" smtClean="0"/>
              <a:t>Participants</a:t>
            </a:r>
            <a:br>
              <a:rPr lang="en-CA" sz="2000" i="1" dirty="0" smtClean="0"/>
            </a:br>
            <a:endParaRPr lang="en-CA" sz="2000" i="1" dirty="0" smtClean="0"/>
          </a:p>
          <a:p>
            <a:r>
              <a:rPr lang="en-CA" sz="2000" dirty="0" smtClean="0"/>
              <a:t>School for Resource and Environmental Studies,</a:t>
            </a:r>
          </a:p>
          <a:p>
            <a:r>
              <a:rPr lang="en-CA" sz="2000" dirty="0" smtClean="0"/>
              <a:t>Dalhousie University</a:t>
            </a:r>
            <a:endParaRPr lang="en-CA" sz="2000" dirty="0"/>
          </a:p>
        </p:txBody>
      </p:sp>
      <p:sp>
        <p:nvSpPr>
          <p:cNvPr id="8" name="TextBox 7"/>
          <p:cNvSpPr txBox="1"/>
          <p:nvPr/>
        </p:nvSpPr>
        <p:spPr>
          <a:xfrm>
            <a:off x="1278193" y="2129595"/>
            <a:ext cx="3844413" cy="1323439"/>
          </a:xfrm>
          <a:prstGeom prst="rect">
            <a:avLst/>
          </a:prstGeom>
          <a:noFill/>
        </p:spPr>
        <p:txBody>
          <a:bodyPr wrap="square" rtlCol="0">
            <a:spAutoFit/>
          </a:bodyPr>
          <a:lstStyle/>
          <a:p>
            <a:r>
              <a:rPr lang="en-CA" sz="2000" dirty="0"/>
              <a:t>Dr. Heather </a:t>
            </a:r>
            <a:r>
              <a:rPr lang="en-CA" sz="2000" dirty="0" err="1"/>
              <a:t>Castleden</a:t>
            </a:r>
            <a:endParaRPr lang="en-CA" sz="2000" dirty="0"/>
          </a:p>
          <a:p>
            <a:r>
              <a:rPr lang="en-CA" sz="2000" dirty="0" err="1"/>
              <a:t>Panos</a:t>
            </a:r>
            <a:r>
              <a:rPr lang="en-CA" sz="2000" dirty="0"/>
              <a:t> </a:t>
            </a:r>
            <a:r>
              <a:rPr lang="en-CA" sz="2000" dirty="0" err="1"/>
              <a:t>Grames</a:t>
            </a:r>
            <a:endParaRPr lang="en-CA" sz="2000" dirty="0"/>
          </a:p>
          <a:p>
            <a:r>
              <a:rPr lang="en-CA" sz="2000" dirty="0"/>
              <a:t>Lennie Gallant</a:t>
            </a:r>
          </a:p>
          <a:p>
            <a:r>
              <a:rPr lang="en-CA" sz="2000" dirty="0"/>
              <a:t>David </a:t>
            </a:r>
            <a:r>
              <a:rPr lang="en-CA" sz="2000" dirty="0" smtClean="0"/>
              <a:t>Orleans</a:t>
            </a:r>
            <a:endParaRPr lang="en-CA" sz="2000" dirty="0"/>
          </a:p>
        </p:txBody>
      </p:sp>
      <p:sp>
        <p:nvSpPr>
          <p:cNvPr id="9" name="TextBox 8"/>
          <p:cNvSpPr txBox="1"/>
          <p:nvPr/>
        </p:nvSpPr>
        <p:spPr>
          <a:xfrm>
            <a:off x="1166434" y="3927869"/>
            <a:ext cx="985913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dirty="0" smtClean="0"/>
              <a:t>For links to scholarly publications, visit: </a:t>
            </a:r>
            <a:r>
              <a:rPr lang="en-CA" sz="2400" u="sng" dirty="0" smtClean="0">
                <a:hlinkClick r:id="rId5"/>
              </a:rPr>
              <a:t>www.jenniferpublicover.com/scholar</a:t>
            </a:r>
            <a:endParaRPr lang="en-CA" sz="2400" u="sng" dirty="0"/>
          </a:p>
        </p:txBody>
      </p:sp>
    </p:spTree>
    <p:extLst>
      <p:ext uri="{BB962C8B-B14F-4D97-AF65-F5344CB8AC3E}">
        <p14:creationId xmlns:p14="http://schemas.microsoft.com/office/powerpoint/2010/main" val="388392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noFill/>
          <a:ln>
            <a:noFill/>
          </a:ln>
        </p:spPr>
      </p:pic>
      <p:sp>
        <p:nvSpPr>
          <p:cNvPr id="2" name="TextBox 1"/>
          <p:cNvSpPr txBox="1"/>
          <p:nvPr/>
        </p:nvSpPr>
        <p:spPr>
          <a:xfrm>
            <a:off x="10188388" y="3552030"/>
            <a:ext cx="109279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volume</a:t>
            </a:r>
            <a:endParaRPr lang="en-CA" sz="2000" dirty="0"/>
          </a:p>
        </p:txBody>
      </p:sp>
      <p:sp>
        <p:nvSpPr>
          <p:cNvPr id="5" name="TextBox 4"/>
          <p:cNvSpPr txBox="1"/>
          <p:nvPr/>
        </p:nvSpPr>
        <p:spPr>
          <a:xfrm>
            <a:off x="1501726" y="1398494"/>
            <a:ext cx="94935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pitch</a:t>
            </a:r>
            <a:endParaRPr lang="en-CA" sz="2000" dirty="0"/>
          </a:p>
        </p:txBody>
      </p:sp>
      <p:sp>
        <p:nvSpPr>
          <p:cNvPr id="6" name="TextBox 5"/>
          <p:cNvSpPr txBox="1"/>
          <p:nvPr/>
        </p:nvSpPr>
        <p:spPr>
          <a:xfrm>
            <a:off x="4102195" y="4146081"/>
            <a:ext cx="134560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tessitura</a:t>
            </a:r>
            <a:endParaRPr lang="en-CA" sz="2000" dirty="0"/>
          </a:p>
        </p:txBody>
      </p:sp>
      <p:sp>
        <p:nvSpPr>
          <p:cNvPr id="7" name="TextBox 6"/>
          <p:cNvSpPr txBox="1"/>
          <p:nvPr/>
        </p:nvSpPr>
        <p:spPr>
          <a:xfrm>
            <a:off x="8803341" y="1398494"/>
            <a:ext cx="116656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timbre</a:t>
            </a:r>
            <a:endParaRPr lang="en-CA" sz="2000" dirty="0"/>
          </a:p>
        </p:txBody>
      </p:sp>
      <p:sp>
        <p:nvSpPr>
          <p:cNvPr id="8" name="TextBox 7"/>
          <p:cNvSpPr txBox="1"/>
          <p:nvPr/>
        </p:nvSpPr>
        <p:spPr>
          <a:xfrm>
            <a:off x="7733847" y="4329037"/>
            <a:ext cx="103542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rhythm</a:t>
            </a:r>
            <a:endParaRPr lang="en-CA" sz="2000" dirty="0"/>
          </a:p>
        </p:txBody>
      </p:sp>
      <p:sp>
        <p:nvSpPr>
          <p:cNvPr id="9" name="TextBox 8"/>
          <p:cNvSpPr txBox="1"/>
          <p:nvPr/>
        </p:nvSpPr>
        <p:spPr>
          <a:xfrm>
            <a:off x="396359" y="4729147"/>
            <a:ext cx="310392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a:t>f</a:t>
            </a:r>
            <a:r>
              <a:rPr lang="en-CA" sz="2000" dirty="0" smtClean="0"/>
              <a:t>amiliar vs. novel material</a:t>
            </a:r>
            <a:endParaRPr lang="en-CA" sz="2000" dirty="0"/>
          </a:p>
        </p:txBody>
      </p:sp>
      <p:sp>
        <p:nvSpPr>
          <p:cNvPr id="10" name="TextBox 9"/>
          <p:cNvSpPr txBox="1"/>
          <p:nvPr/>
        </p:nvSpPr>
        <p:spPr>
          <a:xfrm>
            <a:off x="943276" y="2607832"/>
            <a:ext cx="298326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a:t>h</a:t>
            </a:r>
            <a:r>
              <a:rPr lang="en-CA" sz="2000" dirty="0" smtClean="0"/>
              <a:t>armony / consonance / dissonance</a:t>
            </a:r>
            <a:endParaRPr lang="en-CA" sz="2000" dirty="0"/>
          </a:p>
        </p:txBody>
      </p:sp>
      <p:sp>
        <p:nvSpPr>
          <p:cNvPr id="11" name="TextBox 10"/>
          <p:cNvSpPr txBox="1"/>
          <p:nvPr/>
        </p:nvSpPr>
        <p:spPr>
          <a:xfrm>
            <a:off x="8251559" y="2607832"/>
            <a:ext cx="376697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away from / towards tonal centre</a:t>
            </a:r>
            <a:endParaRPr lang="en-CA" sz="2000" dirty="0"/>
          </a:p>
        </p:txBody>
      </p:sp>
      <p:sp>
        <p:nvSpPr>
          <p:cNvPr id="12" name="TextBox 11"/>
          <p:cNvSpPr txBox="1"/>
          <p:nvPr/>
        </p:nvSpPr>
        <p:spPr>
          <a:xfrm>
            <a:off x="6522694" y="3401025"/>
            <a:ext cx="192830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a:t>t</a:t>
            </a:r>
            <a:r>
              <a:rPr lang="en-CA" sz="2000" dirty="0" smtClean="0"/>
              <a:t>ension / release</a:t>
            </a:r>
            <a:endParaRPr lang="en-CA" sz="2000" dirty="0"/>
          </a:p>
        </p:txBody>
      </p:sp>
      <p:sp>
        <p:nvSpPr>
          <p:cNvPr id="13" name="TextBox 12"/>
          <p:cNvSpPr txBox="1"/>
          <p:nvPr/>
        </p:nvSpPr>
        <p:spPr>
          <a:xfrm>
            <a:off x="4308244" y="1679704"/>
            <a:ext cx="344244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a:t>s</a:t>
            </a:r>
            <a:r>
              <a:rPr lang="en-CA" sz="2000" dirty="0" smtClean="0"/>
              <a:t>etting up </a:t>
            </a:r>
            <a:r>
              <a:rPr lang="en-CA" sz="2000" dirty="0" err="1" smtClean="0"/>
              <a:t>expections</a:t>
            </a:r>
            <a:r>
              <a:rPr lang="en-CA" sz="2000" dirty="0"/>
              <a:t> </a:t>
            </a:r>
            <a:r>
              <a:rPr lang="en-CA" sz="2000" dirty="0" smtClean="0"/>
              <a:t>/ fulfilling them, or not, or sending them in a different direction</a:t>
            </a:r>
            <a:endParaRPr lang="en-CA" sz="2000" dirty="0"/>
          </a:p>
        </p:txBody>
      </p:sp>
      <p:sp>
        <p:nvSpPr>
          <p:cNvPr id="14" name="TextBox 13"/>
          <p:cNvSpPr txBox="1"/>
          <p:nvPr/>
        </p:nvSpPr>
        <p:spPr>
          <a:xfrm>
            <a:off x="2947358" y="690315"/>
            <a:ext cx="6297283" cy="584775"/>
          </a:xfrm>
          <a:prstGeom prst="rect">
            <a:avLst/>
          </a:prstGeom>
          <a:noFill/>
        </p:spPr>
        <p:txBody>
          <a:bodyPr wrap="square" rtlCol="0">
            <a:spAutoFit/>
          </a:bodyPr>
          <a:lstStyle/>
          <a:p>
            <a:pPr algn="ctr"/>
            <a:r>
              <a:rPr lang="en-CA" sz="3200" dirty="0" smtClean="0"/>
              <a:t>The Non-Verbal Language of Music…</a:t>
            </a:r>
            <a:endParaRPr lang="en-CA" sz="3200" dirty="0"/>
          </a:p>
        </p:txBody>
      </p:sp>
      <p:sp>
        <p:nvSpPr>
          <p:cNvPr id="15" name="TextBox 14"/>
          <p:cNvSpPr txBox="1"/>
          <p:nvPr/>
        </p:nvSpPr>
        <p:spPr>
          <a:xfrm>
            <a:off x="8803342" y="4969604"/>
            <a:ext cx="277009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a:t>e</a:t>
            </a:r>
            <a:r>
              <a:rPr lang="en-CA" sz="2000" dirty="0" smtClean="0"/>
              <a:t>xtra-musical references</a:t>
            </a:r>
            <a:endParaRPr lang="en-CA" sz="2000" dirty="0"/>
          </a:p>
        </p:txBody>
      </p:sp>
      <p:sp>
        <p:nvSpPr>
          <p:cNvPr id="16" name="TextBox 15"/>
          <p:cNvSpPr txBox="1"/>
          <p:nvPr/>
        </p:nvSpPr>
        <p:spPr>
          <a:xfrm>
            <a:off x="2112490" y="3724836"/>
            <a:ext cx="91153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range</a:t>
            </a:r>
            <a:endParaRPr lang="en-CA" sz="2000" dirty="0"/>
          </a:p>
        </p:txBody>
      </p:sp>
      <p:sp>
        <p:nvSpPr>
          <p:cNvPr id="3" name="TextBox 2"/>
          <p:cNvSpPr txBox="1"/>
          <p:nvPr/>
        </p:nvSpPr>
        <p:spPr>
          <a:xfrm>
            <a:off x="104396" y="6396335"/>
            <a:ext cx="2008094" cy="461665"/>
          </a:xfrm>
          <a:prstGeom prst="rect">
            <a:avLst/>
          </a:prstGeom>
          <a:noFill/>
        </p:spPr>
        <p:txBody>
          <a:bodyPr wrap="square" rtlCol="0">
            <a:spAutoFit/>
          </a:bodyPr>
          <a:lstStyle/>
          <a:p>
            <a:r>
              <a:rPr lang="en-US" sz="1200" dirty="0" smtClean="0"/>
              <a:t>(from Levitin</a:t>
            </a:r>
            <a:r>
              <a:rPr lang="en-US" sz="1200" dirty="0"/>
              <a:t>, 2006; </a:t>
            </a:r>
            <a:r>
              <a:rPr lang="en-US" sz="1200" dirty="0" err="1"/>
              <a:t>Benward</a:t>
            </a:r>
            <a:r>
              <a:rPr lang="en-US" sz="1200" dirty="0"/>
              <a:t> </a:t>
            </a:r>
            <a:r>
              <a:rPr lang="en-US" sz="1200" dirty="0" smtClean="0"/>
              <a:t/>
            </a:r>
            <a:br>
              <a:rPr lang="en-US" sz="1200" dirty="0" smtClean="0"/>
            </a:br>
            <a:r>
              <a:rPr lang="en-US" sz="1200" dirty="0" smtClean="0"/>
              <a:t>&amp; </a:t>
            </a:r>
            <a:r>
              <a:rPr lang="en-US" sz="1200" dirty="0" err="1" smtClean="0"/>
              <a:t>Saker</a:t>
            </a:r>
            <a:r>
              <a:rPr lang="en-US" sz="1200" dirty="0"/>
              <a:t>, </a:t>
            </a:r>
            <a:r>
              <a:rPr lang="en-US" sz="1200" dirty="0" smtClean="0"/>
              <a:t>2014; Patel, 2008)</a:t>
            </a:r>
            <a:endParaRPr lang="en-CA" sz="1200" dirty="0"/>
          </a:p>
        </p:txBody>
      </p:sp>
      <p:sp>
        <p:nvSpPr>
          <p:cNvPr id="18" name="TextBox 17"/>
          <p:cNvSpPr txBox="1"/>
          <p:nvPr/>
        </p:nvSpPr>
        <p:spPr>
          <a:xfrm>
            <a:off x="4900039" y="3200970"/>
            <a:ext cx="10761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000" dirty="0" smtClean="0"/>
              <a:t>tempo</a:t>
            </a:r>
            <a:endParaRPr lang="en-CA" sz="2000" dirty="0"/>
          </a:p>
        </p:txBody>
      </p:sp>
    </p:spTree>
    <p:extLst>
      <p:ext uri="{BB962C8B-B14F-4D97-AF65-F5344CB8AC3E}">
        <p14:creationId xmlns:p14="http://schemas.microsoft.com/office/powerpoint/2010/main" val="901759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29497"/>
            <a:ext cx="12192000" cy="6858000"/>
          </a:xfrm>
          <a:prstGeom prst="rect">
            <a:avLst/>
          </a:prstGeom>
          <a:noFill/>
          <a:ln>
            <a:noFill/>
          </a:ln>
        </p:spPr>
      </p:pic>
      <p:sp>
        <p:nvSpPr>
          <p:cNvPr id="2" name="TextBox 1"/>
          <p:cNvSpPr txBox="1"/>
          <p:nvPr/>
        </p:nvSpPr>
        <p:spPr>
          <a:xfrm>
            <a:off x="1948272" y="683480"/>
            <a:ext cx="8295455" cy="523220"/>
          </a:xfrm>
          <a:prstGeom prst="rect">
            <a:avLst/>
          </a:prstGeom>
          <a:noFill/>
        </p:spPr>
        <p:txBody>
          <a:bodyPr wrap="square" rtlCol="0">
            <a:spAutoFit/>
          </a:bodyPr>
          <a:lstStyle/>
          <a:p>
            <a:pPr algn="ctr"/>
            <a:r>
              <a:rPr lang="en-CA" sz="2800" dirty="0" smtClean="0"/>
              <a:t>… Harnessed in the Service of an Extra-Musical Message</a:t>
            </a:r>
            <a:endParaRPr lang="en-CA"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113" y="1702948"/>
            <a:ext cx="3277772" cy="2128771"/>
          </a:xfrm>
          <a:prstGeom prst="rect">
            <a:avLst/>
          </a:prstGeom>
        </p:spPr>
      </p:pic>
      <p:sp>
        <p:nvSpPr>
          <p:cNvPr id="9" name="TextBox 8"/>
          <p:cNvSpPr txBox="1"/>
          <p:nvPr/>
        </p:nvSpPr>
        <p:spPr>
          <a:xfrm>
            <a:off x="4413230" y="4127912"/>
            <a:ext cx="3365537" cy="400110"/>
          </a:xfrm>
          <a:prstGeom prst="rect">
            <a:avLst/>
          </a:prstGeom>
          <a:noFill/>
        </p:spPr>
        <p:txBody>
          <a:bodyPr wrap="none" rtlCol="0">
            <a:spAutoFit/>
          </a:bodyPr>
          <a:lstStyle/>
          <a:p>
            <a:r>
              <a:rPr lang="en-CA" sz="2000" i="1" dirty="0" smtClean="0"/>
              <a:t>Star Wars</a:t>
            </a:r>
            <a:r>
              <a:rPr lang="en-CA" sz="2000" i="1" dirty="0"/>
              <a:t> </a:t>
            </a:r>
            <a:r>
              <a:rPr lang="en-CA" sz="2000" dirty="0" smtClean="0"/>
              <a:t>score: John Williams</a:t>
            </a:r>
            <a:endParaRPr lang="en-CA" sz="2000" dirty="0"/>
          </a:p>
        </p:txBody>
      </p:sp>
    </p:spTree>
    <p:extLst>
      <p:ext uri="{BB962C8B-B14F-4D97-AF65-F5344CB8AC3E}">
        <p14:creationId xmlns:p14="http://schemas.microsoft.com/office/powerpoint/2010/main" val="2297278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9832"/>
            <a:ext cx="12192000" cy="6858000"/>
          </a:xfrm>
          <a:prstGeom prst="rect">
            <a:avLst/>
          </a:prstGeom>
          <a:noFill/>
          <a:ln>
            <a:noFill/>
          </a:ln>
        </p:spPr>
      </p:pic>
      <p:sp>
        <p:nvSpPr>
          <p:cNvPr id="3" name="TextBox 2"/>
          <p:cNvSpPr txBox="1"/>
          <p:nvPr/>
        </p:nvSpPr>
        <p:spPr>
          <a:xfrm>
            <a:off x="2197718" y="1106183"/>
            <a:ext cx="7796563" cy="3108543"/>
          </a:xfrm>
          <a:prstGeom prst="rect">
            <a:avLst/>
          </a:prstGeom>
          <a:noFill/>
        </p:spPr>
        <p:txBody>
          <a:bodyPr wrap="square" rtlCol="0">
            <a:spAutoFit/>
          </a:bodyPr>
          <a:lstStyle/>
          <a:p>
            <a:pPr lvl="0" algn="ctr"/>
            <a:r>
              <a:rPr lang="en-CA" sz="2800" i="1" u="sng" dirty="0" smtClean="0"/>
              <a:t>However:</a:t>
            </a:r>
          </a:p>
          <a:p>
            <a:pPr lvl="0" algn="ctr"/>
            <a:r>
              <a:rPr lang="en-CA" sz="2400" u="sng" dirty="0" smtClean="0"/>
              <a:t/>
            </a:r>
            <a:br>
              <a:rPr lang="en-CA" sz="2400" u="sng" dirty="0" smtClean="0"/>
            </a:br>
            <a:r>
              <a:rPr lang="en-CA" sz="2400" dirty="0" smtClean="0"/>
              <a:t/>
            </a:r>
            <a:br>
              <a:rPr lang="en-CA" sz="2400" dirty="0" smtClean="0"/>
            </a:br>
            <a:r>
              <a:rPr lang="en-US" sz="2400" dirty="0" smtClean="0"/>
              <a:t>“… any powers of physical, mental, or social transformation which music may have will result from a combination of social, psychological, and physical factors” </a:t>
            </a:r>
            <a:r>
              <a:rPr lang="en-US" sz="1200" dirty="0">
                <a:solidFill>
                  <a:prstClr val="black"/>
                </a:solidFill>
              </a:rPr>
              <a:t>(Ingram, 2010, p. 69</a:t>
            </a:r>
            <a:r>
              <a:rPr lang="en-US" sz="1200" dirty="0" smtClean="0">
                <a:solidFill>
                  <a:prstClr val="black"/>
                </a:solidFill>
              </a:rPr>
              <a:t>)</a:t>
            </a:r>
            <a:endParaRPr lang="en-US" sz="2400" dirty="0" smtClean="0"/>
          </a:p>
          <a:p>
            <a:pPr algn="ctr"/>
            <a:endParaRPr lang="en-US" sz="2400" dirty="0"/>
          </a:p>
          <a:p>
            <a:pPr algn="ctr"/>
            <a:endParaRPr lang="en-US" sz="2400" dirty="0" smtClean="0"/>
          </a:p>
        </p:txBody>
      </p:sp>
    </p:spTree>
    <p:extLst>
      <p:ext uri="{BB962C8B-B14F-4D97-AF65-F5344CB8AC3E}">
        <p14:creationId xmlns:p14="http://schemas.microsoft.com/office/powerpoint/2010/main" val="2195195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3688976" y="707304"/>
            <a:ext cx="4814048" cy="584775"/>
          </a:xfrm>
          <a:prstGeom prst="rect">
            <a:avLst/>
          </a:prstGeom>
          <a:noFill/>
        </p:spPr>
        <p:txBody>
          <a:bodyPr wrap="square" rtlCol="0">
            <a:spAutoFit/>
          </a:bodyPr>
          <a:lstStyle/>
          <a:p>
            <a:pPr algn="ctr"/>
            <a:r>
              <a:rPr lang="en-CA" sz="3200" dirty="0" smtClean="0"/>
              <a:t>Research Questions</a:t>
            </a:r>
            <a:endParaRPr lang="en-CA" sz="3200" dirty="0"/>
          </a:p>
        </p:txBody>
      </p:sp>
      <p:sp>
        <p:nvSpPr>
          <p:cNvPr id="3" name="TextBox 2"/>
          <p:cNvSpPr txBox="1"/>
          <p:nvPr/>
        </p:nvSpPr>
        <p:spPr>
          <a:xfrm>
            <a:off x="971996" y="1292079"/>
            <a:ext cx="10385659" cy="3785652"/>
          </a:xfrm>
          <a:prstGeom prst="rect">
            <a:avLst/>
          </a:prstGeom>
          <a:noFill/>
        </p:spPr>
        <p:txBody>
          <a:bodyPr wrap="square" rtlCol="0">
            <a:spAutoFit/>
          </a:bodyPr>
          <a:lstStyle/>
          <a:p>
            <a:pPr lvl="0"/>
            <a:r>
              <a:rPr lang="en-US" sz="2400" u="sng" dirty="0" smtClean="0"/>
              <a:t>The Music:</a:t>
            </a:r>
          </a:p>
          <a:p>
            <a:pPr lvl="0"/>
            <a:r>
              <a:rPr lang="en-US" sz="2400" dirty="0" smtClean="0"/>
              <a:t>1. If </a:t>
            </a:r>
            <a:r>
              <a:rPr lang="en-US" sz="2400" dirty="0"/>
              <a:t>music is one of the possible approaches that can be used to encourage pro-environmental thoughts and actions, then </a:t>
            </a:r>
            <a:r>
              <a:rPr lang="en-US" sz="2400" b="1" dirty="0"/>
              <a:t>how, when, where, and why </a:t>
            </a:r>
            <a:r>
              <a:rPr lang="en-US" sz="2400" dirty="0"/>
              <a:t>could professional musicians and environmental educators enlist </a:t>
            </a:r>
            <a:r>
              <a:rPr lang="en-US" sz="2400" b="1" dirty="0"/>
              <a:t>music</a:t>
            </a:r>
            <a:r>
              <a:rPr lang="en-US" sz="2400" dirty="0"/>
              <a:t> to help elicit these thoughts and actions in their audiences and </a:t>
            </a:r>
            <a:r>
              <a:rPr lang="en-US" sz="2400" dirty="0" smtClean="0"/>
              <a:t>networks?</a:t>
            </a:r>
          </a:p>
          <a:p>
            <a:pPr lvl="0"/>
            <a:endParaRPr lang="en-US" sz="2400" dirty="0"/>
          </a:p>
          <a:p>
            <a:pPr lvl="0"/>
            <a:r>
              <a:rPr lang="en-US" sz="2400" u="sng" dirty="0" smtClean="0"/>
              <a:t>Career and Life:</a:t>
            </a:r>
          </a:p>
          <a:p>
            <a:pPr lvl="0"/>
            <a:r>
              <a:rPr lang="en-US" sz="2400" dirty="0" smtClean="0"/>
              <a:t>2. What </a:t>
            </a:r>
            <a:r>
              <a:rPr lang="en-US" sz="2400" dirty="0"/>
              <a:t>are some of the </a:t>
            </a:r>
            <a:r>
              <a:rPr lang="en-US" sz="2400" b="1" dirty="0"/>
              <a:t>sociological and career implications </a:t>
            </a:r>
            <a:r>
              <a:rPr lang="en-US" sz="2400" dirty="0"/>
              <a:t>for performing musicians who engage with environment and sustainability issues in their professional and/or personal lives</a:t>
            </a:r>
            <a:r>
              <a:rPr lang="en-US" sz="2400" dirty="0" smtClean="0"/>
              <a:t>?</a:t>
            </a:r>
          </a:p>
        </p:txBody>
      </p:sp>
    </p:spTree>
    <p:extLst>
      <p:ext uri="{BB962C8B-B14F-4D97-AF65-F5344CB8AC3E}">
        <p14:creationId xmlns:p14="http://schemas.microsoft.com/office/powerpoint/2010/main" val="344774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32909" y="856648"/>
            <a:ext cx="45719" cy="369332"/>
          </a:xfrm>
          <a:prstGeom prst="rect">
            <a:avLst/>
          </a:prstGeom>
          <a:noFill/>
        </p:spPr>
        <p:txBody>
          <a:bodyPr wrap="square" rtlCol="0">
            <a:spAutoFit/>
          </a:bodyPr>
          <a:lstStyle/>
          <a:p>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33" y="2736220"/>
            <a:ext cx="1555358" cy="21916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410" y="2572006"/>
            <a:ext cx="1824745" cy="213246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 t="10545" r="4267" b="23272"/>
          <a:stretch/>
        </p:blipFill>
        <p:spPr>
          <a:xfrm>
            <a:off x="7135971" y="359257"/>
            <a:ext cx="1789705" cy="185215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974" y="3625276"/>
            <a:ext cx="2451019" cy="169105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4450" y="122983"/>
            <a:ext cx="2781004" cy="185400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5339" y="159919"/>
            <a:ext cx="2867606" cy="177773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6520" y="5193179"/>
            <a:ext cx="2510903" cy="1376947"/>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9260" y="2720765"/>
            <a:ext cx="1724727" cy="172472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34581" y="2245188"/>
            <a:ext cx="1675618" cy="2517069"/>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0533" y="181977"/>
            <a:ext cx="1496352" cy="2213901"/>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623" y="5299936"/>
            <a:ext cx="2535874" cy="1433320"/>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33707" y="359257"/>
            <a:ext cx="1568606" cy="1859339"/>
          </a:xfrm>
          <a:prstGeom prst="rect">
            <a:avLst/>
          </a:prstGeom>
        </p:spPr>
      </p:pic>
      <p:pic>
        <p:nvPicPr>
          <p:cNvPr id="21" name="Picture 20"/>
          <p:cNvPicPr>
            <a:picLocks noChangeAspect="1"/>
          </p:cNvPicPr>
          <p:nvPr/>
        </p:nvPicPr>
        <p:blipFill rotWithShape="1">
          <a:blip r:embed="rId14" cstate="print">
            <a:extLst>
              <a:ext uri="{28A0092B-C50C-407E-A947-70E740481C1C}">
                <a14:useLocalDpi xmlns:a14="http://schemas.microsoft.com/office/drawing/2010/main" val="0"/>
              </a:ext>
            </a:extLst>
          </a:blip>
          <a:srcRect l="-21933" r="21933"/>
          <a:stretch/>
        </p:blipFill>
        <p:spPr>
          <a:xfrm>
            <a:off x="9391470" y="4971466"/>
            <a:ext cx="2603984" cy="1735989"/>
          </a:xfrm>
          <a:prstGeom prst="rect">
            <a:avLst/>
          </a:prstGeom>
        </p:spPr>
      </p:pic>
      <p:sp>
        <p:nvSpPr>
          <p:cNvPr id="5" name="TextBox 4"/>
          <p:cNvSpPr txBox="1"/>
          <p:nvPr/>
        </p:nvSpPr>
        <p:spPr>
          <a:xfrm>
            <a:off x="3460976" y="2273267"/>
            <a:ext cx="5111014" cy="1077218"/>
          </a:xfrm>
          <a:prstGeom prst="rect">
            <a:avLst/>
          </a:prstGeom>
          <a:noFill/>
        </p:spPr>
        <p:txBody>
          <a:bodyPr wrap="square" rtlCol="0">
            <a:spAutoFit/>
          </a:bodyPr>
          <a:lstStyle/>
          <a:p>
            <a:pPr algn="ctr"/>
            <a:r>
              <a:rPr lang="en-CA" sz="3200" dirty="0" smtClean="0"/>
              <a:t>David Suzuki Foundation</a:t>
            </a:r>
            <a:br>
              <a:rPr lang="en-CA" sz="3200" dirty="0" smtClean="0"/>
            </a:br>
            <a:r>
              <a:rPr lang="en-CA" sz="3200" i="1" dirty="0" smtClean="0"/>
              <a:t>Playlist for the Planet</a:t>
            </a:r>
            <a:endParaRPr lang="en-CA" sz="3200" dirty="0"/>
          </a:p>
        </p:txBody>
      </p:sp>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69664" y="5618650"/>
            <a:ext cx="1885950" cy="828675"/>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17320" y="4762257"/>
            <a:ext cx="2377651" cy="1567986"/>
          </a:xfrm>
          <a:prstGeom prst="rect">
            <a:avLst/>
          </a:prstGeom>
        </p:spPr>
      </p:pic>
    </p:spTree>
    <p:extLst>
      <p:ext uri="{BB962C8B-B14F-4D97-AF65-F5344CB8AC3E}">
        <p14:creationId xmlns:p14="http://schemas.microsoft.com/office/powerpoint/2010/main" val="210438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extBox 1"/>
          <p:cNvSpPr txBox="1"/>
          <p:nvPr/>
        </p:nvSpPr>
        <p:spPr>
          <a:xfrm>
            <a:off x="1037301" y="545519"/>
            <a:ext cx="10117397" cy="584775"/>
          </a:xfrm>
          <a:prstGeom prst="rect">
            <a:avLst/>
          </a:prstGeom>
          <a:noFill/>
        </p:spPr>
        <p:txBody>
          <a:bodyPr wrap="square" rtlCol="0">
            <a:spAutoFit/>
          </a:bodyPr>
          <a:lstStyle/>
          <a:p>
            <a:pPr algn="ctr"/>
            <a:r>
              <a:rPr lang="en-CA" sz="3200" dirty="0" smtClean="0"/>
              <a:t>Interview Questions: Music and Environmental Engagement </a:t>
            </a:r>
            <a:endParaRPr lang="en-CA" sz="3200" dirty="0"/>
          </a:p>
        </p:txBody>
      </p:sp>
      <p:sp>
        <p:nvSpPr>
          <p:cNvPr id="6" name="TextBox 5"/>
          <p:cNvSpPr txBox="1"/>
          <p:nvPr/>
        </p:nvSpPr>
        <p:spPr>
          <a:xfrm>
            <a:off x="1535985" y="2425315"/>
            <a:ext cx="212376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smtClean="0"/>
              <a:t>Making and presenting the music</a:t>
            </a:r>
            <a:endParaRPr lang="en-CA" sz="2400" dirty="0"/>
          </a:p>
        </p:txBody>
      </p:sp>
      <p:sp>
        <p:nvSpPr>
          <p:cNvPr id="8" name="TextBox 7"/>
          <p:cNvSpPr txBox="1"/>
          <p:nvPr/>
        </p:nvSpPr>
        <p:spPr>
          <a:xfrm>
            <a:off x="8519036" y="2425315"/>
            <a:ext cx="21139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smtClean="0"/>
              <a:t>Balancing entertainment, advocacy</a:t>
            </a:r>
          </a:p>
        </p:txBody>
      </p:sp>
      <p:sp>
        <p:nvSpPr>
          <p:cNvPr id="9" name="TextBox 8"/>
          <p:cNvSpPr txBox="1"/>
          <p:nvPr/>
        </p:nvSpPr>
        <p:spPr>
          <a:xfrm>
            <a:off x="4805669" y="3025479"/>
            <a:ext cx="256744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smtClean="0"/>
              <a:t>Challenges, risks, rewards</a:t>
            </a:r>
          </a:p>
        </p:txBody>
      </p:sp>
      <p:sp>
        <p:nvSpPr>
          <p:cNvPr id="10" name="TextBox 9"/>
          <p:cNvSpPr txBox="1"/>
          <p:nvPr/>
        </p:nvSpPr>
        <p:spPr>
          <a:xfrm>
            <a:off x="643705" y="4149113"/>
            <a:ext cx="334788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smtClean="0"/>
              <a:t>Off-stage pro-environmental actions: business, lifestyle</a:t>
            </a:r>
          </a:p>
        </p:txBody>
      </p:sp>
      <p:sp>
        <p:nvSpPr>
          <p:cNvPr id="11" name="TextBox 10"/>
          <p:cNvSpPr txBox="1"/>
          <p:nvPr/>
        </p:nvSpPr>
        <p:spPr>
          <a:xfrm>
            <a:off x="2879160" y="1332558"/>
            <a:ext cx="6420465"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smtClean="0"/>
              <a:t>Open-ended, </a:t>
            </a:r>
            <a:r>
              <a:rPr lang="en-CA" sz="2400" smtClean="0"/>
              <a:t>semi-structured questions</a:t>
            </a:r>
            <a:br>
              <a:rPr lang="en-CA" sz="2400" smtClean="0"/>
            </a:br>
            <a:r>
              <a:rPr lang="en-CA" sz="2400" smtClean="0"/>
              <a:t>Answers </a:t>
            </a:r>
            <a:r>
              <a:rPr lang="en-CA" sz="2400" dirty="0" smtClean="0"/>
              <a:t>coded </a:t>
            </a:r>
            <a:r>
              <a:rPr lang="en-CA" sz="2400" smtClean="0"/>
              <a:t>in grounded inductive </a:t>
            </a:r>
            <a:r>
              <a:rPr lang="en-CA" sz="2400" dirty="0" smtClean="0"/>
              <a:t>framework</a:t>
            </a:r>
          </a:p>
        </p:txBody>
      </p:sp>
      <p:sp>
        <p:nvSpPr>
          <p:cNvPr id="12" name="TextBox 11"/>
          <p:cNvSpPr txBox="1"/>
          <p:nvPr/>
        </p:nvSpPr>
        <p:spPr>
          <a:xfrm>
            <a:off x="7983177" y="4149163"/>
            <a:ext cx="336263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smtClean="0"/>
              <a:t>Tips for environmental educators and engaged musicians</a:t>
            </a:r>
          </a:p>
        </p:txBody>
      </p:sp>
    </p:spTree>
    <p:extLst>
      <p:ext uri="{BB962C8B-B14F-4D97-AF65-F5344CB8AC3E}">
        <p14:creationId xmlns:p14="http://schemas.microsoft.com/office/powerpoint/2010/main" val="2957859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3930</TotalTime>
  <Words>1351</Words>
  <Application>Microsoft Office PowerPoint</Application>
  <PresentationFormat>Widescreen</PresentationFormat>
  <Paragraphs>174</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Music as a Tool for Environmental Education and Advocacy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Jen</cp:lastModifiedBy>
  <cp:revision>302</cp:revision>
  <dcterms:created xsi:type="dcterms:W3CDTF">2016-05-11T11:24:32Z</dcterms:created>
  <dcterms:modified xsi:type="dcterms:W3CDTF">2017-09-11T13:49:28Z</dcterms:modified>
</cp:coreProperties>
</file>