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0" r:id="rId5"/>
    <p:sldMasterId id="2147483712" r:id="rId6"/>
  </p:sldMasterIdLst>
  <p:notesMasterIdLst>
    <p:notesMasterId r:id="rId31"/>
  </p:notesMasterIdLst>
  <p:sldIdLst>
    <p:sldId id="266" r:id="rId7"/>
    <p:sldId id="271" r:id="rId8"/>
    <p:sldId id="257" r:id="rId9"/>
    <p:sldId id="258" r:id="rId10"/>
    <p:sldId id="259" r:id="rId11"/>
    <p:sldId id="260" r:id="rId12"/>
    <p:sldId id="261" r:id="rId13"/>
    <p:sldId id="264" r:id="rId14"/>
    <p:sldId id="333" r:id="rId15"/>
    <p:sldId id="272" r:id="rId16"/>
    <p:sldId id="275" r:id="rId17"/>
    <p:sldId id="283" r:id="rId18"/>
    <p:sldId id="334" r:id="rId19"/>
    <p:sldId id="281" r:id="rId20"/>
    <p:sldId id="336" r:id="rId21"/>
    <p:sldId id="298" r:id="rId22"/>
    <p:sldId id="338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0" autoAdjust="0"/>
    <p:restoredTop sz="94666"/>
  </p:normalViewPr>
  <p:slideViewPr>
    <p:cSldViewPr snapToGrid="0" snapToObjects="1">
      <p:cViewPr varScale="1">
        <p:scale>
          <a:sx n="112" d="100"/>
          <a:sy n="112" d="100"/>
        </p:scale>
        <p:origin x="208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309E-3C7C-4F45-B19B-028D41CB60E1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92A8-0DA3-6846-A537-B6637E1F1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2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8912B-AC77-A746-98D2-B0C966CA29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51EE6-8353-3B48-8656-6AB4781B98F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60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29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585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87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48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94470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E3769D-BF49-9549-8B70-504776B7C8F4}" type="slidenum">
              <a:rPr lang="en-US" smtClean="0">
                <a:latin typeface="Georgia"/>
              </a:rPr>
              <a:pPr/>
              <a:t>‹#›</a:t>
            </a:fld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2245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5851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2136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2936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Georgia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1449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37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859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989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64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28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591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9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0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87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235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258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14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413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951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502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73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23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225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189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68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437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41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252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395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37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420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4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55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579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840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63765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573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18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729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816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792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6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3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144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813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047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549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887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4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41B4-F5F5-A043-A2AA-A76EB2838E23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EA43-754B-E549-B782-54B24A613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F3AD1D-41DA-394D-B48C-EEBE7F2C961C}" type="datetimeFigureOut">
              <a:rPr lang="en-US" smtClean="0">
                <a:latin typeface="Georgia"/>
              </a:rPr>
              <a:pPr/>
              <a:t>9/27/17</a:t>
            </a:fld>
            <a:endParaRPr lang="en-US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E3769D-BF49-9549-8B70-504776B7C8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64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7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41B4-F5F5-A043-A2AA-A76EB2838E2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EA43-754B-E549-B782-54B24A613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4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png"/><Relationship Id="rId3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5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5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Dargan</a:t>
            </a:r>
            <a:r>
              <a:rPr lang="en-US" dirty="0" smtClean="0"/>
              <a:t> M. W. Frierson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Department of Atmospheric Sciences</a:t>
            </a:r>
          </a:p>
          <a:p>
            <a:endParaRPr lang="en-US" dirty="0" smtClean="0"/>
          </a:p>
          <a:p>
            <a:r>
              <a:rPr lang="en-US" dirty="0" smtClean="0"/>
              <a:t>September 27, 2017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Climate it is a-</a:t>
            </a:r>
            <a:r>
              <a:rPr lang="en-US" dirty="0" err="1" smtClean="0"/>
              <a:t>Changin</a:t>
            </a:r>
            <a:r>
              <a:rPr lang="en-US" dirty="0" smtClean="0"/>
              <a:t>’: Songs in a Global Warming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change albedo!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Heat waves hit cities especially hard</a:t>
            </a:r>
          </a:p>
          <a:p>
            <a:r>
              <a:rPr lang="en-US" dirty="0" smtClean="0"/>
              <a:t>White or </a:t>
            </a:r>
            <a:r>
              <a:rPr lang="en-US" dirty="0" smtClean="0"/>
              <a:t>vegetated roofs </a:t>
            </a:r>
            <a:r>
              <a:rPr lang="en-US" dirty="0" smtClean="0"/>
              <a:t>are a potential method of reducing impacts</a:t>
            </a:r>
          </a:p>
          <a:p>
            <a:endParaRPr lang="en-US" dirty="0" smtClean="0"/>
          </a:p>
          <a:p>
            <a:r>
              <a:rPr lang="en-US" dirty="0" smtClean="0"/>
              <a:t>And could we change the albedo of the whole planet</a:t>
            </a:r>
            <a:endParaRPr lang="en-US" dirty="0"/>
          </a:p>
        </p:txBody>
      </p:sp>
      <p:pic>
        <p:nvPicPr>
          <p:cNvPr id="4" name="Picture 3" descr="green-roof-save-money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00" y="4249426"/>
            <a:ext cx="3478099" cy="2608574"/>
          </a:xfrm>
          <a:prstGeom prst="rect">
            <a:avLst/>
          </a:prstGeom>
        </p:spPr>
      </p:pic>
      <p:pic>
        <p:nvPicPr>
          <p:cNvPr id="5" name="Picture 4" descr="roof_2_0-724x3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426"/>
            <a:ext cx="5554728" cy="26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I see a dark roof and I want to paint it white</a:t>
            </a:r>
          </a:p>
          <a:p>
            <a:pPr>
              <a:buNone/>
            </a:pPr>
            <a:r>
              <a:rPr lang="en-US" sz="3600" dirty="0" smtClean="0"/>
              <a:t>No light trapped any more, I want it to be bright</a:t>
            </a:r>
          </a:p>
          <a:p>
            <a:pPr>
              <a:buNone/>
            </a:pPr>
            <a:r>
              <a:rPr lang="en-US" sz="3600" dirty="0" smtClean="0"/>
              <a:t>We know that climate changes are making our cities hot</a:t>
            </a:r>
          </a:p>
          <a:p>
            <a:pPr>
              <a:buNone/>
            </a:pPr>
            <a:r>
              <a:rPr lang="en-US" sz="3600" dirty="0" smtClean="0"/>
              <a:t>We’ve got to get that heat out any way we’ve got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1750" y="228600"/>
            <a:ext cx="376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From “Paint it White”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4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he flew up in the </a:t>
            </a:r>
            <a:r>
              <a:rPr lang="en-US" sz="3600" dirty="0" smtClean="0"/>
              <a:t>sky, in </a:t>
            </a:r>
            <a:r>
              <a:rPr lang="en-US" sz="3600" dirty="0" smtClean="0"/>
              <a:t>a plane full of sulfur dioxide</a:t>
            </a:r>
          </a:p>
          <a:p>
            <a:pPr>
              <a:buNone/>
            </a:pPr>
            <a:r>
              <a:rPr lang="en-US" sz="3600" dirty="0" smtClean="0"/>
              <a:t>shot out like a </a:t>
            </a:r>
            <a:r>
              <a:rPr lang="en-US" sz="3600" dirty="0" smtClean="0"/>
              <a:t>torpedo, to </a:t>
            </a:r>
            <a:r>
              <a:rPr lang="en-US" sz="3600" dirty="0" smtClean="0"/>
              <a:t>change the earth's </a:t>
            </a:r>
            <a:r>
              <a:rPr lang="en-US" sz="3600" dirty="0" smtClean="0"/>
              <a:t>albedo</a:t>
            </a:r>
          </a:p>
          <a:p>
            <a:pPr>
              <a:buNone/>
            </a:pPr>
            <a:r>
              <a:rPr lang="en-US" sz="3600" dirty="0"/>
              <a:t>the sulfurs </a:t>
            </a:r>
            <a:r>
              <a:rPr lang="en-US" sz="3600" dirty="0" smtClean="0"/>
              <a:t>oxidize, to </a:t>
            </a:r>
            <a:r>
              <a:rPr lang="en-US" sz="3600" dirty="0"/>
              <a:t>offset temperature rise</a:t>
            </a:r>
          </a:p>
          <a:p>
            <a:pPr>
              <a:buNone/>
            </a:pPr>
            <a:r>
              <a:rPr lang="en-US" sz="3600" dirty="0"/>
              <a:t>a whole earth </a:t>
            </a:r>
            <a:r>
              <a:rPr lang="en-US" sz="3600" dirty="0" smtClean="0"/>
              <a:t>parasol in </a:t>
            </a:r>
            <a:r>
              <a:rPr lang="en-US" sz="3600" dirty="0"/>
              <a:t>a stream of aerosol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24806" y="226814"/>
            <a:ext cx="689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/>
              <a:t>From “The </a:t>
            </a:r>
            <a:r>
              <a:rPr lang="en-US" sz="3200" dirty="0"/>
              <a:t>Man Who Cooled </a:t>
            </a:r>
            <a:r>
              <a:rPr lang="en-US" sz="3200"/>
              <a:t>the </a:t>
            </a:r>
            <a:r>
              <a:rPr lang="en-US" sz="3200" smtClean="0"/>
              <a:t>World”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1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0px-ISS034E016601_-_Stratocumulus_Clouds_-_Pacific_Oce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0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03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Stratocumuli are bright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High albedo, colored white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The cooling from the scattered light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I’ve looked at clouds that way</a:t>
            </a:r>
            <a:r>
              <a:rPr lang="en-US" b="1" dirty="0" smtClean="0">
                <a:solidFill>
                  <a:srgbClr val="FFFFFF"/>
                </a:solidFill>
                <a:effectLst/>
              </a:rPr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3730" y="4766310"/>
            <a:ext cx="153907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From ”Clouds”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Profs. Mike Wallace and Dennis Hartmann are both role models for my own songwriting</a:t>
            </a:r>
          </a:p>
          <a:p>
            <a:r>
              <a:rPr lang="en-US" dirty="0" smtClean="0"/>
              <a:t>Departmental winter social features around 8 new parody songs each year</a:t>
            </a:r>
          </a:p>
          <a:p>
            <a:pPr lvl="1"/>
            <a:r>
              <a:rPr lang="en-US" dirty="0" smtClean="0"/>
              <a:t>Early source for the repertoire for the class</a:t>
            </a:r>
            <a:endParaRPr lang="en-US" dirty="0"/>
          </a:p>
        </p:txBody>
      </p:sp>
      <p:pic>
        <p:nvPicPr>
          <p:cNvPr id="4" name="Picture 3" descr="Wall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59" y="3846146"/>
            <a:ext cx="2275093" cy="3037248"/>
          </a:xfrm>
          <a:prstGeom prst="rect">
            <a:avLst/>
          </a:prstGeom>
        </p:spPr>
      </p:pic>
      <p:pic>
        <p:nvPicPr>
          <p:cNvPr id="5" name="Picture 4" descr="DLHartmann_3sm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033"/>
            <a:ext cx="2068830" cy="2912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262" y="4149090"/>
            <a:ext cx="4847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my classes I’ve sung: </a:t>
            </a:r>
            <a:br>
              <a:rPr lang="en-US" dirty="0" smtClean="0"/>
            </a:br>
            <a:r>
              <a:rPr lang="en-US" dirty="0" smtClean="0"/>
              <a:t>Mike’s “Daisy World” and “35 Tons”</a:t>
            </a:r>
            <a:br>
              <a:rPr lang="en-US" dirty="0" smtClean="0"/>
            </a:br>
            <a:r>
              <a:rPr lang="en-US" dirty="0" smtClean="0"/>
              <a:t>Dennis’ “Last Chance” and “Surface Pressure”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16" y="809298"/>
            <a:ext cx="8934970" cy="4767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Come gather round people wherever you roam</a:t>
            </a:r>
          </a:p>
          <a:p>
            <a:pPr>
              <a:buNone/>
            </a:pPr>
            <a:r>
              <a:rPr lang="en-US" dirty="0" smtClean="0"/>
              <a:t>And admit that the global sea level has grown</a:t>
            </a:r>
          </a:p>
          <a:p>
            <a:pPr>
              <a:buNone/>
            </a:pPr>
            <a:r>
              <a:rPr lang="en-US" dirty="0" smtClean="0"/>
              <a:t>And accept it that soon we'll be drenched to the bone</a:t>
            </a:r>
          </a:p>
          <a:p>
            <a:pPr>
              <a:buNone/>
            </a:pPr>
            <a:r>
              <a:rPr lang="en-US" dirty="0" smtClean="0"/>
              <a:t>If the world to you is worth saving</a:t>
            </a:r>
          </a:p>
          <a:p>
            <a:pPr>
              <a:buNone/>
            </a:pPr>
            <a:r>
              <a:rPr lang="en-US" dirty="0" smtClean="0"/>
              <a:t>Then you'd better start swimming or you'll sink like a stone</a:t>
            </a:r>
          </a:p>
          <a:p>
            <a:pPr>
              <a:buNone/>
            </a:pPr>
            <a:r>
              <a:rPr lang="en-US" dirty="0" smtClean="0"/>
              <a:t>For the climate, it is a changing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4390" y="228600"/>
            <a:ext cx="7309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“The Climate it is a-</a:t>
            </a:r>
            <a:r>
              <a:rPr lang="en-US" sz="2400" dirty="0" err="1" smtClean="0"/>
              <a:t>Changin</a:t>
            </a:r>
            <a:r>
              <a:rPr lang="en-US" sz="2400" dirty="0" smtClean="0"/>
              <a:t>’” by Prof. Mike Wallace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2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9699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At the present time </a:t>
            </a:r>
            <a:r>
              <a:rPr lang="en-US" sz="3600" dirty="0" err="1"/>
              <a:t>weʼre</a:t>
            </a:r>
            <a:r>
              <a:rPr lang="en-US" sz="3600" dirty="0"/>
              <a:t> very close to </a:t>
            </a:r>
            <a:r>
              <a:rPr lang="en-US" sz="3600" dirty="0" smtClean="0"/>
              <a:t>	aragonite </a:t>
            </a:r>
            <a:r>
              <a:rPr lang="en-US" sz="3600" dirty="0"/>
              <a:t>saturation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CO2 keeps rising </a:t>
            </a:r>
            <a:r>
              <a:rPr lang="en-US" sz="3600" dirty="0" err="1"/>
              <a:t>thereʼs</a:t>
            </a:r>
            <a:r>
              <a:rPr lang="en-US" sz="3600" dirty="0"/>
              <a:t> no time for </a:t>
            </a:r>
            <a:r>
              <a:rPr lang="en-US" sz="3600" dirty="0" smtClean="0"/>
              <a:t>	adaptation </a:t>
            </a:r>
          </a:p>
          <a:p>
            <a:pPr marL="0" indent="0">
              <a:buNone/>
            </a:pPr>
            <a:r>
              <a:rPr lang="en-US" sz="3600" dirty="0" smtClean="0"/>
              <a:t>Oysters </a:t>
            </a:r>
            <a:r>
              <a:rPr lang="en-US" sz="3600" dirty="0"/>
              <a:t>unborn, coral reefs forlorn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ocean acidification, ocean acidification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6873" y="226814"/>
            <a:ext cx="708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“Ocean Acidification” by me, Dennis Hartmann and Dr. Mark </a:t>
            </a:r>
            <a:r>
              <a:rPr lang="en-US" dirty="0" err="1" smtClean="0"/>
              <a:t>Zelinka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Student-Written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I’ve always offered extra credit for students to write songs</a:t>
            </a:r>
          </a:p>
          <a:p>
            <a:pPr lvl="1"/>
            <a:r>
              <a:rPr lang="en-US" dirty="0" smtClean="0"/>
              <a:t>Lyrics must be scientifically accurate!</a:t>
            </a:r>
          </a:p>
          <a:p>
            <a:r>
              <a:rPr lang="en-US" dirty="0" smtClean="0"/>
              <a:t>Usually 1 great submission per year</a:t>
            </a:r>
          </a:p>
          <a:p>
            <a:pPr lvl="1"/>
            <a:r>
              <a:rPr lang="en-US" dirty="0" smtClean="0"/>
              <a:t>“Catch </a:t>
            </a:r>
            <a:r>
              <a:rPr lang="en-US" dirty="0" err="1" smtClean="0"/>
              <a:t>Longwaves</a:t>
            </a:r>
            <a:r>
              <a:rPr lang="en-US" dirty="0" smtClean="0"/>
              <a:t>” by Elaine Wellman</a:t>
            </a:r>
          </a:p>
          <a:p>
            <a:pPr lvl="1"/>
            <a:r>
              <a:rPr lang="en-US" dirty="0" smtClean="0"/>
              <a:t>“Some Day is Going to be a Great Day” </a:t>
            </a:r>
            <a:r>
              <a:rPr lang="en-US" dirty="0"/>
              <a:t>by Ryan Rosas, Victoria </a:t>
            </a:r>
            <a:r>
              <a:rPr lang="en-US" dirty="0" err="1"/>
              <a:t>O’Laughlin</a:t>
            </a:r>
            <a:r>
              <a:rPr lang="en-US" dirty="0"/>
              <a:t>, Marina Martinez, and Ben </a:t>
            </a:r>
            <a:r>
              <a:rPr lang="en-US" dirty="0" err="1" smtClean="0"/>
              <a:t>Weymiller</a:t>
            </a:r>
            <a:endParaRPr lang="en-US" dirty="0" smtClean="0"/>
          </a:p>
          <a:p>
            <a:r>
              <a:rPr lang="en-US" dirty="0" smtClean="0"/>
              <a:t>Last year received many new ones</a:t>
            </a:r>
          </a:p>
          <a:p>
            <a:pPr lvl="1"/>
            <a:r>
              <a:rPr lang="en-US" dirty="0"/>
              <a:t>“Ice Melts” to Jason Mraz’s “I’m Yours” by </a:t>
            </a:r>
            <a:r>
              <a:rPr lang="en-US" dirty="0" err="1"/>
              <a:t>Liesl</a:t>
            </a:r>
            <a:r>
              <a:rPr lang="en-US" dirty="0"/>
              <a:t> </a:t>
            </a:r>
            <a:r>
              <a:rPr lang="en-US" dirty="0" err="1"/>
              <a:t>Danyluk</a:t>
            </a:r>
            <a:endParaRPr lang="en-US" dirty="0"/>
          </a:p>
          <a:p>
            <a:pPr lvl="1"/>
            <a:r>
              <a:rPr lang="en-US" dirty="0" smtClean="0"/>
              <a:t>“Eye of the Cyclone” by Joseph </a:t>
            </a:r>
            <a:r>
              <a:rPr lang="en-US" dirty="0" err="1" smtClean="0"/>
              <a:t>Zhong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90306" y="-23295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Climate Changes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co2_data_m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203"/>
            <a:ext cx="5411217" cy="4181395"/>
          </a:xfrm>
          <a:prstGeom prst="rect">
            <a:avLst/>
          </a:prstGeom>
        </p:spPr>
      </p:pic>
      <p:pic>
        <p:nvPicPr>
          <p:cNvPr id="8" name="Picture 7" descr="Fig.A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8" y="3166548"/>
            <a:ext cx="4867421" cy="36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28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Keeling </a:t>
            </a:r>
            <a:r>
              <a:rPr lang="en-US" sz="4400" dirty="0"/>
              <a:t>didn’t know what he </a:t>
            </a:r>
            <a:r>
              <a:rPr lang="en-US" sz="4400" dirty="0" smtClean="0"/>
              <a:t>was </a:t>
            </a:r>
            <a:r>
              <a:rPr lang="en-US" sz="4400" dirty="0"/>
              <a:t>looking for</a:t>
            </a:r>
          </a:p>
          <a:p>
            <a:pPr marL="0" indent="0">
              <a:buNone/>
            </a:pPr>
            <a:r>
              <a:rPr lang="en-US" sz="4400" dirty="0"/>
              <a:t>When he </a:t>
            </a:r>
            <a:r>
              <a:rPr lang="en-US" sz="4400" dirty="0" smtClean="0"/>
              <a:t>placed </a:t>
            </a:r>
            <a:r>
              <a:rPr lang="en-US" sz="4400" dirty="0"/>
              <a:t>the </a:t>
            </a:r>
            <a:r>
              <a:rPr lang="en-US" sz="4400" dirty="0" smtClean="0"/>
              <a:t>carbon</a:t>
            </a:r>
            <a:br>
              <a:rPr lang="en-US" sz="4400" dirty="0" smtClean="0"/>
            </a:br>
            <a:r>
              <a:rPr lang="en-US" sz="4400" dirty="0" smtClean="0"/>
              <a:t>sensors </a:t>
            </a:r>
            <a:r>
              <a:rPr lang="en-US" sz="4400" dirty="0"/>
              <a:t>on the </a:t>
            </a:r>
            <a:r>
              <a:rPr lang="en-US" sz="4400" dirty="0" smtClean="0"/>
              <a:t>mountaintop,</a:t>
            </a:r>
            <a:endParaRPr lang="en-US" sz="4400" dirty="0"/>
          </a:p>
        </p:txBody>
      </p:sp>
      <p:pic>
        <p:nvPicPr>
          <p:cNvPr id="4" name="Picture 3" descr="keeling_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36900"/>
            <a:ext cx="3810000" cy="3721100"/>
          </a:xfrm>
          <a:prstGeom prst="rect">
            <a:avLst/>
          </a:prstGeom>
        </p:spPr>
      </p:pic>
      <p:pic>
        <p:nvPicPr>
          <p:cNvPr id="5" name="Picture 4" descr="2075905285_4339fee5e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" y="3136900"/>
            <a:ext cx="4961467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for Climate: </a:t>
            </a:r>
            <a:r>
              <a:rPr lang="en-US" b="1" dirty="0" err="1" smtClean="0"/>
              <a:t>Albedo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Albedo</a:t>
            </a:r>
            <a:r>
              <a:rPr lang="en-US" dirty="0" smtClean="0"/>
              <a:t>: fraction of incident light </a:t>
            </a:r>
            <a:br>
              <a:rPr lang="en-US" dirty="0" smtClean="0"/>
            </a:br>
            <a:r>
              <a:rPr lang="en-US" dirty="0" smtClean="0"/>
              <a:t>that’s reflected away</a:t>
            </a:r>
          </a:p>
          <a:p>
            <a:pPr lvl="1"/>
            <a:r>
              <a:rPr lang="en-US" b="1" dirty="0" smtClean="0"/>
              <a:t>Dark </a:t>
            </a:r>
            <a:r>
              <a:rPr lang="en-US" dirty="0" smtClean="0"/>
              <a:t>things absorb light – warm the climate</a:t>
            </a:r>
          </a:p>
          <a:p>
            <a:pPr lvl="2"/>
            <a:r>
              <a:rPr lang="en-US" dirty="0" smtClean="0"/>
              <a:t>Oceans, forests</a:t>
            </a:r>
          </a:p>
          <a:p>
            <a:pPr lvl="1"/>
            <a:r>
              <a:rPr lang="en-US" b="1" dirty="0" smtClean="0"/>
              <a:t>White </a:t>
            </a:r>
            <a:r>
              <a:rPr lang="en-US" dirty="0" smtClean="0"/>
              <a:t>things reflect light – cool the climate</a:t>
            </a:r>
            <a:endParaRPr lang="en-US" b="1" dirty="0" smtClean="0"/>
          </a:p>
          <a:p>
            <a:pPr lvl="2"/>
            <a:r>
              <a:rPr lang="en-US" dirty="0" smtClean="0"/>
              <a:t>Snow, ice, clouds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ice and snow melt, this causes more warming!</a:t>
            </a:r>
          </a:p>
          <a:p>
            <a:endParaRPr lang="en-US" dirty="0" smtClean="0"/>
          </a:p>
        </p:txBody>
      </p:sp>
      <p:pic>
        <p:nvPicPr>
          <p:cNvPr id="4" name="Picture 3" descr="roger-federer-with-nsix-one-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79" y="1219200"/>
            <a:ext cx="2228873" cy="36225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188837" y="2667001"/>
            <a:ext cx="2821563" cy="703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But </a:t>
            </a:r>
            <a:r>
              <a:rPr lang="en-US" sz="4400" dirty="0"/>
              <a:t>pretty soon it became </a:t>
            </a:r>
            <a:r>
              <a:rPr lang="en-US" sz="4400" dirty="0" smtClean="0"/>
              <a:t>rather </a:t>
            </a:r>
            <a:r>
              <a:rPr lang="en-US" sz="4400" dirty="0"/>
              <a:t>clear</a:t>
            </a:r>
          </a:p>
          <a:p>
            <a:pPr marL="0" indent="0">
              <a:buNone/>
            </a:pPr>
            <a:r>
              <a:rPr lang="en-US" sz="4400" dirty="0"/>
              <a:t>That the </a:t>
            </a:r>
            <a:r>
              <a:rPr lang="en-US" sz="4400" dirty="0" smtClean="0"/>
              <a:t>rise </a:t>
            </a:r>
            <a:r>
              <a:rPr lang="en-US" sz="4400" dirty="0"/>
              <a:t>wasn’t going to </a:t>
            </a:r>
            <a:r>
              <a:rPr lang="en-US" sz="4400" dirty="0" smtClean="0"/>
              <a:t>stop</a:t>
            </a:r>
            <a:endParaRPr lang="en-US" sz="4400" dirty="0"/>
          </a:p>
        </p:txBody>
      </p:sp>
      <p:pic>
        <p:nvPicPr>
          <p:cNvPr id="2" name="Picture 1" descr="keeling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3426"/>
            <a:ext cx="7363432" cy="4021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9689" y="6335452"/>
            <a:ext cx="3135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Keeling 1960, </a:t>
            </a:r>
            <a:r>
              <a:rPr lang="en-US" sz="2800" i="1" dirty="0" err="1" smtClean="0">
                <a:solidFill>
                  <a:prstClr val="black"/>
                </a:solidFill>
                <a:latin typeface="Calibri"/>
              </a:rPr>
              <a:t>Tellus</a:t>
            </a:r>
            <a:endParaRPr lang="en-US" sz="28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4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as we </a:t>
            </a:r>
            <a:r>
              <a:rPr lang="en-US" sz="4400" dirty="0"/>
              <a:t>look back </a:t>
            </a:r>
            <a:r>
              <a:rPr lang="en-US" sz="4400" dirty="0" smtClean="0"/>
              <a:t>fifty </a:t>
            </a:r>
            <a:r>
              <a:rPr lang="en-US" sz="4400" dirty="0"/>
              <a:t>years </a:t>
            </a:r>
            <a:r>
              <a:rPr lang="en-US" sz="4400" dirty="0" smtClean="0"/>
              <a:t>later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now over </a:t>
            </a:r>
            <a:r>
              <a:rPr lang="en-US" sz="4400" dirty="0"/>
              <a:t>400 </a:t>
            </a:r>
            <a:r>
              <a:rPr lang="en-US" sz="4400" dirty="0" smtClean="0"/>
              <a:t>ppm</a:t>
            </a:r>
            <a:endParaRPr lang="en-US" sz="4400" dirty="0"/>
          </a:p>
        </p:txBody>
      </p:sp>
      <p:pic>
        <p:nvPicPr>
          <p:cNvPr id="4" name="Picture 3" descr="co2_data_m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067"/>
            <a:ext cx="5996855" cy="46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Our oceans </a:t>
            </a:r>
            <a:r>
              <a:rPr lang="en-US" sz="4400" dirty="0"/>
              <a:t>are </a:t>
            </a:r>
            <a:r>
              <a:rPr lang="en-US" sz="4400" dirty="0" smtClean="0"/>
              <a:t>becoming acid</a:t>
            </a:r>
          </a:p>
          <a:p>
            <a:pPr marL="0" indent="0">
              <a:buNone/>
            </a:pPr>
            <a:r>
              <a:rPr lang="en-US" sz="4400" dirty="0" smtClean="0"/>
              <a:t>and </a:t>
            </a:r>
            <a:r>
              <a:rPr lang="en-US" sz="4400" dirty="0"/>
              <a:t>still no sign of </a:t>
            </a:r>
            <a:r>
              <a:rPr lang="en-US" sz="4400" dirty="0" smtClean="0"/>
              <a:t>abatement</a:t>
            </a:r>
            <a:endParaRPr lang="en-US" sz="4400" dirty="0"/>
          </a:p>
        </p:txBody>
      </p:sp>
      <p:pic>
        <p:nvPicPr>
          <p:cNvPr id="5" name="Picture 4" descr="WOA05_GLODAP_del_pH_AYo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426"/>
            <a:ext cx="5554717" cy="37394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CO2_increase_r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01" y="3352436"/>
            <a:ext cx="4031399" cy="3505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/>
              <a:t>Ch</a:t>
            </a:r>
            <a:r>
              <a:rPr lang="en-US" sz="4400" dirty="0"/>
              <a:t>-</a:t>
            </a:r>
            <a:r>
              <a:rPr lang="en-US" sz="4400" dirty="0" err="1"/>
              <a:t>ch</a:t>
            </a:r>
            <a:r>
              <a:rPr lang="en-US" sz="4400" dirty="0"/>
              <a:t>-</a:t>
            </a:r>
            <a:r>
              <a:rPr lang="en-US" sz="4400" dirty="0" err="1" smtClean="0"/>
              <a:t>ch</a:t>
            </a:r>
            <a:r>
              <a:rPr lang="en-US" sz="4400" dirty="0"/>
              <a:t>-changes, </a:t>
            </a:r>
          </a:p>
          <a:p>
            <a:pPr marL="0" indent="0">
              <a:buNone/>
            </a:pPr>
            <a:r>
              <a:rPr lang="en-US" sz="4400" dirty="0"/>
              <a:t>C</a:t>
            </a:r>
            <a:r>
              <a:rPr lang="en-US" sz="4400" dirty="0" smtClean="0"/>
              <a:t>limate changes,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Don’t ignore </a:t>
            </a:r>
            <a:r>
              <a:rPr lang="en-US" sz="4400" dirty="0"/>
              <a:t>the </a:t>
            </a:r>
            <a:r>
              <a:rPr lang="en-US" sz="4400" dirty="0" smtClean="0"/>
              <a:t>data, man</a:t>
            </a:r>
            <a:endParaRPr lang="en-US" sz="4400" dirty="0"/>
          </a:p>
        </p:txBody>
      </p:sp>
      <p:pic>
        <p:nvPicPr>
          <p:cNvPr id="7" name="Picture 6" descr="co2_data_m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" y="3472202"/>
            <a:ext cx="4381621" cy="3385798"/>
          </a:xfrm>
          <a:prstGeom prst="rect">
            <a:avLst/>
          </a:prstGeom>
        </p:spPr>
      </p:pic>
      <p:pic>
        <p:nvPicPr>
          <p:cNvPr id="8" name="Picture 7" descr="Fig.A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3" y="3472202"/>
            <a:ext cx="4464396" cy="33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1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/>
              <a:t>Ch</a:t>
            </a:r>
            <a:r>
              <a:rPr lang="en-US" sz="4400" dirty="0"/>
              <a:t>-</a:t>
            </a:r>
            <a:r>
              <a:rPr lang="en-US" sz="4400" dirty="0" err="1"/>
              <a:t>ch</a:t>
            </a:r>
            <a:r>
              <a:rPr lang="en-US" sz="4400" dirty="0"/>
              <a:t>-</a:t>
            </a:r>
            <a:r>
              <a:rPr lang="en-US" sz="4400" dirty="0" err="1" smtClean="0"/>
              <a:t>ch</a:t>
            </a:r>
            <a:r>
              <a:rPr lang="en-US" sz="4400" dirty="0"/>
              <a:t>-changes, </a:t>
            </a:r>
          </a:p>
          <a:p>
            <a:pPr marL="0" indent="0">
              <a:buNone/>
            </a:pPr>
            <a:r>
              <a:rPr lang="en-US" sz="4400" dirty="0" smtClean="0"/>
              <a:t>Climate changes,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it’s </a:t>
            </a:r>
            <a:r>
              <a:rPr lang="en-US" sz="4400" dirty="0" err="1" smtClean="0"/>
              <a:t>gonna</a:t>
            </a:r>
            <a:r>
              <a:rPr lang="en-US" sz="4400" dirty="0" smtClean="0"/>
              <a:t> </a:t>
            </a:r>
            <a:r>
              <a:rPr lang="en-US" sz="4400" dirty="0"/>
              <a:t>be </a:t>
            </a:r>
            <a:r>
              <a:rPr lang="en-US" sz="4400" dirty="0" smtClean="0"/>
              <a:t>different, man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r>
              <a:rPr lang="en-US" sz="4400" dirty="0" smtClean="0"/>
              <a:t>Climate’s changing </a:t>
            </a:r>
            <a:r>
              <a:rPr lang="en-US" sz="4400" dirty="0"/>
              <a:t>--  </a:t>
            </a:r>
            <a:r>
              <a:rPr lang="en-US" sz="4400" dirty="0" smtClean="0"/>
              <a:t>check the trend lines</a:t>
            </a:r>
            <a:endParaRPr lang="en-US" sz="4400" dirty="0"/>
          </a:p>
        </p:txBody>
      </p:sp>
      <p:pic>
        <p:nvPicPr>
          <p:cNvPr id="2" name="Picture 1" descr="global-temps-2010_adjusted_annual_temperature_anomalies_e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46" y="4111973"/>
            <a:ext cx="4915654" cy="27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898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88" y="1203109"/>
            <a:ext cx="3936097" cy="29520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Sheets of ice and snowpack</a:t>
            </a:r>
          </a:p>
          <a:p>
            <a:pPr>
              <a:buNone/>
            </a:pPr>
            <a:r>
              <a:rPr lang="en-US" sz="3600" dirty="0" smtClean="0"/>
              <a:t>They reflect radiation back</a:t>
            </a:r>
          </a:p>
          <a:p>
            <a:pPr>
              <a:buNone/>
            </a:pPr>
            <a:r>
              <a:rPr lang="en-US" sz="3600" dirty="0" smtClean="0"/>
              <a:t>Where there is ice</a:t>
            </a:r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4" name="Picture 3" descr="SnowEurop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97" y="3665027"/>
            <a:ext cx="5095891" cy="3404338"/>
          </a:xfrm>
          <a:prstGeom prst="rect">
            <a:avLst/>
          </a:prstGeom>
        </p:spPr>
      </p:pic>
      <p:pic>
        <p:nvPicPr>
          <p:cNvPr id="5" name="Picture 4" descr="3028688.0415004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5182"/>
            <a:ext cx="4041598" cy="270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Tiny droplets in the sky</a:t>
            </a:r>
          </a:p>
          <a:p>
            <a:pPr>
              <a:buNone/>
            </a:pPr>
            <a:r>
              <a:rPr lang="en-US" sz="3600" dirty="0" smtClean="0"/>
              <a:t>Cirrus, stratus, way up high</a:t>
            </a:r>
          </a:p>
          <a:p>
            <a:pPr>
              <a:buNone/>
            </a:pPr>
            <a:r>
              <a:rPr lang="en-US" sz="3600" dirty="0" smtClean="0"/>
              <a:t>Where there is cloud</a:t>
            </a:r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7" name="Picture 1" descr="erebus_lenticular_clouds,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315" y="3777734"/>
            <a:ext cx="4296685" cy="30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Isabel.A2003261.1555.2km.jpg"/>
          <p:cNvPicPr>
            <a:picLocks noChangeAspect="1"/>
          </p:cNvPicPr>
          <p:nvPr/>
        </p:nvPicPr>
        <p:blipFill>
          <a:blip r:embed="rId3"/>
          <a:srcRect t="5042"/>
          <a:stretch>
            <a:fillRect/>
          </a:stretch>
        </p:blipFill>
        <p:spPr bwMode="auto">
          <a:xfrm>
            <a:off x="-112011" y="3777734"/>
            <a:ext cx="4959326" cy="46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uadalup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762" y="268666"/>
            <a:ext cx="4678757" cy="350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04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Where there is white</a:t>
            </a:r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7" name="Picture 1" descr="erebus_lenticular_clouds,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315" y="3777734"/>
            <a:ext cx="4296685" cy="30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sd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10" y="0"/>
            <a:ext cx="4019089" cy="3777734"/>
          </a:xfrm>
          <a:prstGeom prst="rect">
            <a:avLst/>
          </a:prstGeom>
        </p:spPr>
      </p:pic>
      <p:pic>
        <p:nvPicPr>
          <p:cNvPr id="14" name="Picture 13" descr="SnowEurop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97" y="3665027"/>
            <a:ext cx="5095891" cy="340433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20081"/>
            <a:ext cx="4450559" cy="3337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/>
              <a:t>Albedo</a:t>
            </a:r>
            <a:r>
              <a:rPr lang="en-US" sz="3600" dirty="0" smtClean="0"/>
              <a:t> to reflect you</a:t>
            </a:r>
          </a:p>
          <a:p>
            <a:pPr>
              <a:buNone/>
            </a:pPr>
            <a:r>
              <a:rPr lang="en-US" sz="3600" dirty="0" smtClean="0"/>
              <a:t>In a world so warm and bright, </a:t>
            </a:r>
          </a:p>
          <a:p>
            <a:pPr>
              <a:buNone/>
            </a:pPr>
            <a:r>
              <a:rPr lang="en-US" sz="3600" dirty="0" smtClean="0"/>
              <a:t>I’m so glad you bounce that light</a:t>
            </a:r>
          </a:p>
          <a:p>
            <a:pPr>
              <a:buNone/>
            </a:pPr>
            <a:r>
              <a:rPr lang="en-US" sz="3600" dirty="0" smtClean="0"/>
              <a:t>Where there is white, </a:t>
            </a: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5" name="Picture 4" descr="roger-federer-with-nsix-one-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27" y="0"/>
            <a:ext cx="2228873" cy="3622548"/>
          </a:xfrm>
          <a:prstGeom prst="rect">
            <a:avLst/>
          </a:prstGeom>
        </p:spPr>
      </p:pic>
      <p:pic>
        <p:nvPicPr>
          <p:cNvPr id="9" name="Picture 8" descr="Snapshot 2011-01-05 22-22-3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27" y="3622548"/>
            <a:ext cx="4255873" cy="3274276"/>
          </a:xfrm>
          <a:prstGeom prst="rect">
            <a:avLst/>
          </a:prstGeom>
        </p:spPr>
      </p:pic>
      <p:pic>
        <p:nvPicPr>
          <p:cNvPr id="11" name="Picture 10" descr="cricket_jsy_v_fra_605_470x3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2548"/>
            <a:ext cx="4371903" cy="327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28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And if your city skies are never blue</a:t>
            </a:r>
          </a:p>
          <a:p>
            <a:pPr>
              <a:buNone/>
            </a:pPr>
            <a:r>
              <a:rPr lang="en-US" sz="3600" dirty="0" smtClean="0"/>
              <a:t>With air pollution all surrounding you</a:t>
            </a:r>
          </a:p>
          <a:p>
            <a:pPr>
              <a:buNone/>
            </a:pPr>
            <a:r>
              <a:rPr lang="en-US" sz="3600" dirty="0" smtClean="0"/>
              <a:t>Scattering light, </a:t>
            </a:r>
          </a:p>
          <a:p>
            <a:pPr>
              <a:buNone/>
            </a:pPr>
            <a:r>
              <a:rPr lang="en-US" sz="3600" dirty="0" smtClean="0"/>
              <a:t>Think </a:t>
            </a: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5" name="Picture 4" descr="china_air_pollution01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67" y="3618049"/>
            <a:ext cx="4319934" cy="3239951"/>
          </a:xfrm>
          <a:prstGeom prst="rect">
            <a:avLst/>
          </a:prstGeom>
        </p:spPr>
      </p:pic>
      <p:pic>
        <p:nvPicPr>
          <p:cNvPr id="6" name="Picture 5" descr="3222208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970" y="3618049"/>
            <a:ext cx="5322542" cy="355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6311" y="3191778"/>
            <a:ext cx="459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(at least that haze is </a:t>
            </a:r>
            <a:r>
              <a:rPr lang="en-US" dirty="0" smtClean="0"/>
              <a:t>keeping you a little cooler)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304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Where there is white</a:t>
            </a:r>
          </a:p>
          <a:p>
            <a:pPr>
              <a:buNone/>
            </a:pPr>
            <a:r>
              <a:rPr lang="en-US" sz="3600" dirty="0" err="1" smtClean="0"/>
              <a:t>Albedo</a:t>
            </a:r>
            <a:endParaRPr lang="en-US" sz="3600" dirty="0" smtClean="0"/>
          </a:p>
        </p:txBody>
      </p:sp>
      <p:pic>
        <p:nvPicPr>
          <p:cNvPr id="7" name="Picture 1" descr="erebus_lenticular_clouds,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315" y="3777734"/>
            <a:ext cx="4296685" cy="30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sd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10" y="0"/>
            <a:ext cx="4019089" cy="3777734"/>
          </a:xfrm>
          <a:prstGeom prst="rect">
            <a:avLst/>
          </a:prstGeom>
        </p:spPr>
      </p:pic>
      <p:pic>
        <p:nvPicPr>
          <p:cNvPr id="14" name="Picture 13" descr="SnowEurop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97" y="3665027"/>
            <a:ext cx="5095891" cy="3404338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20081"/>
            <a:ext cx="4450559" cy="3337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S 111: 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Survey course covering science, impacts, and solutions of climate change</a:t>
            </a:r>
          </a:p>
          <a:p>
            <a:r>
              <a:rPr lang="en-US" dirty="0" smtClean="0"/>
              <a:t>240 students, mostly non-science majors</a:t>
            </a:r>
          </a:p>
          <a:p>
            <a:r>
              <a:rPr lang="en-US" dirty="0" smtClean="0"/>
              <a:t>2 hour lecture period!  </a:t>
            </a:r>
          </a:p>
          <a:p>
            <a:r>
              <a:rPr lang="en-US" dirty="0" smtClean="0"/>
              <a:t>I sing a song each class (sometimes 2) about the science of the day</a:t>
            </a:r>
          </a:p>
          <a:p>
            <a:r>
              <a:rPr lang="en-US" dirty="0" smtClean="0"/>
              <a:t>Almost all parodies, many to classic rock</a:t>
            </a:r>
          </a:p>
        </p:txBody>
      </p:sp>
    </p:spTree>
    <p:extLst>
      <p:ext uri="{BB962C8B-B14F-4D97-AF65-F5344CB8AC3E}">
        <p14:creationId xmlns:p14="http://schemas.microsoft.com/office/powerpoint/2010/main" val="974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40455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16441</TotalTime>
  <Words>656</Words>
  <Application>Microsoft Macintosh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</vt:lpstr>
      <vt:lpstr>Georgia</vt:lpstr>
      <vt:lpstr>Mangal</vt:lpstr>
      <vt:lpstr>Wingdings</vt:lpstr>
      <vt:lpstr>Wingdings 2</vt:lpstr>
      <vt:lpstr>Arial</vt:lpstr>
      <vt:lpstr>Office Theme</vt:lpstr>
      <vt:lpstr>Civic</vt:lpstr>
      <vt:lpstr>1_Office Theme</vt:lpstr>
      <vt:lpstr>2_Office Theme</vt:lpstr>
      <vt:lpstr>3_Office Theme</vt:lpstr>
      <vt:lpstr>4_Office Theme</vt:lpstr>
      <vt:lpstr>The Climate it is a-Changin’: Songs in a Global Warming Class</vt:lpstr>
      <vt:lpstr>Key Concept for Climate: Albedo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ATM S 111: Global Warming</vt:lpstr>
      <vt:lpstr>We can change albedo!</vt:lpstr>
      <vt:lpstr>PowerPoint Presentation</vt:lpstr>
      <vt:lpstr>PowerPoint Presentation</vt:lpstr>
      <vt:lpstr>PowerPoint Presentation</vt:lpstr>
      <vt:lpstr>Importance of Mentors</vt:lpstr>
      <vt:lpstr>PowerPoint Presentation</vt:lpstr>
      <vt:lpstr>PowerPoint Presentation</vt:lpstr>
      <vt:lpstr>Student-Written Songs</vt:lpstr>
      <vt:lpstr>Climate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Albedo</dc:title>
  <dc:creator>Dargan Frierson</dc:creator>
  <cp:lastModifiedBy>Microsoft Office User</cp:lastModifiedBy>
  <cp:revision>65</cp:revision>
  <dcterms:created xsi:type="dcterms:W3CDTF">2011-04-16T12:47:24Z</dcterms:created>
  <dcterms:modified xsi:type="dcterms:W3CDTF">2017-09-27T08:54:37Z</dcterms:modified>
</cp:coreProperties>
</file>