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521B1-B2BD-462E-946C-DF078C56CCB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E7846-2DF3-4A14-A996-5F350EE8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77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E7846-2DF3-4A14-A996-5F350EE89B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02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9128-7A14-44E5-8744-BDD1A6A7A502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E988-0893-4125-A312-06951166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74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9128-7A14-44E5-8744-BDD1A6A7A502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E988-0893-4125-A312-06951166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7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9128-7A14-44E5-8744-BDD1A6A7A502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E988-0893-4125-A312-06951166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17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9128-7A14-44E5-8744-BDD1A6A7A502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E988-0893-4125-A312-06951166725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6286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9128-7A14-44E5-8744-BDD1A6A7A502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E988-0893-4125-A312-06951166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07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9128-7A14-44E5-8744-BDD1A6A7A502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E988-0893-4125-A312-06951166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67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9128-7A14-44E5-8744-BDD1A6A7A502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E988-0893-4125-A312-06951166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88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9128-7A14-44E5-8744-BDD1A6A7A502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E988-0893-4125-A312-06951166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5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9128-7A14-44E5-8744-BDD1A6A7A502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E988-0893-4125-A312-06951166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9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9128-7A14-44E5-8744-BDD1A6A7A502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E988-0893-4125-A312-06951166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9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9128-7A14-44E5-8744-BDD1A6A7A502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E988-0893-4125-A312-06951166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7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9128-7A14-44E5-8744-BDD1A6A7A502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E988-0893-4125-A312-06951166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6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9128-7A14-44E5-8744-BDD1A6A7A502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E988-0893-4125-A312-06951166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9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9128-7A14-44E5-8744-BDD1A6A7A502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E988-0893-4125-A312-06951166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39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9128-7A14-44E5-8744-BDD1A6A7A502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E988-0893-4125-A312-06951166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4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9128-7A14-44E5-8744-BDD1A6A7A502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E988-0893-4125-A312-06951166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4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9128-7A14-44E5-8744-BDD1A6A7A502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E988-0893-4125-A312-06951166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4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E969128-7A14-44E5-8744-BDD1A6A7A502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B25E988-0893-4125-A312-06951166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25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656" y="713934"/>
            <a:ext cx="10210383" cy="2262781"/>
          </a:xfrm>
        </p:spPr>
        <p:txBody>
          <a:bodyPr wrap="square">
            <a:noAutofit/>
          </a:bodyPr>
          <a:lstStyle/>
          <a:p>
            <a:pPr algn="l"/>
            <a:r>
              <a:rPr lang="en-US" sz="6000" dirty="0" smtClean="0"/>
              <a:t>Quantifying the causal effects of conservative fourth down decision making in the National Football League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3529" y="4341489"/>
            <a:ext cx="9144000" cy="754025"/>
          </a:xfrm>
        </p:spPr>
        <p:txBody>
          <a:bodyPr>
            <a:noAutofit/>
          </a:bodyPr>
          <a:lstStyle/>
          <a:p>
            <a:r>
              <a:rPr lang="en-US" dirty="0" smtClean="0"/>
              <a:t>Derrick Yam 17’</a:t>
            </a:r>
          </a:p>
          <a:p>
            <a:r>
              <a:rPr lang="en-US" dirty="0" smtClean="0"/>
              <a:t>Skidmore College</a:t>
            </a:r>
            <a:endParaRPr lang="en-US" dirty="0"/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17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09"/>
    </mc:Choice>
    <mc:Fallback>
      <p:transition spd="slow" advTm="132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344070"/>
            <a:ext cx="10515600" cy="1325563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500" y="1669633"/>
            <a:ext cx="4263627" cy="4351338"/>
          </a:xfrm>
        </p:spPr>
        <p:txBody>
          <a:bodyPr/>
          <a:lstStyle/>
          <a:p>
            <a:r>
              <a:rPr lang="en-US" dirty="0" smtClean="0"/>
              <a:t>Difficult to analyze from an empirical approach.</a:t>
            </a:r>
          </a:p>
          <a:p>
            <a:r>
              <a:rPr lang="en-US" dirty="0" smtClean="0"/>
              <a:t>Density Curve shows the need for a more in-depth analysis.</a:t>
            </a:r>
          </a:p>
          <a:p>
            <a:r>
              <a:rPr lang="en-US" dirty="0" smtClean="0"/>
              <a:t>Limitations to </a:t>
            </a:r>
            <a:r>
              <a:rPr lang="en-US" dirty="0" err="1" smtClean="0"/>
              <a:t>Romer’s</a:t>
            </a:r>
            <a:r>
              <a:rPr lang="en-US" dirty="0" smtClean="0"/>
              <a:t> study in 2006.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27" y="807218"/>
            <a:ext cx="7455933" cy="5395247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25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844"/>
    </mc:Choice>
    <mc:Fallback>
      <p:transition spd="slow" advTm="59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7292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Process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7271"/>
            <a:ext cx="7086600" cy="5407902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Data: Play and Game level data from 2004-2015 via Armchair Analysis.</a:t>
            </a:r>
          </a:p>
          <a:p>
            <a:r>
              <a:rPr lang="en-US" sz="3200" dirty="0" smtClean="0"/>
              <a:t>Matching Algorithm: Treatment (Going for it) paired to a Control (Kicking)</a:t>
            </a:r>
          </a:p>
          <a:p>
            <a:pPr lvl="1"/>
            <a:r>
              <a:rPr lang="en-US" sz="2600" dirty="0" smtClean="0"/>
              <a:t>Based on the observation’s propensity score.</a:t>
            </a:r>
          </a:p>
          <a:p>
            <a:pPr lvl="1"/>
            <a:r>
              <a:rPr lang="en-US" sz="2600" dirty="0" smtClean="0"/>
              <a:t>Restricted our range of observations to those recommended by the NYT 4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Down Bot</a:t>
            </a:r>
          </a:p>
          <a:p>
            <a:pPr lvl="1"/>
            <a:r>
              <a:rPr lang="en-US" sz="2600" dirty="0" smtClean="0"/>
              <a:t>Maintained 3,607 Treatments from 522,193 regular season plays excluding overtime.</a:t>
            </a:r>
          </a:p>
          <a:p>
            <a:r>
              <a:rPr lang="en-US" sz="3200" dirty="0" smtClean="0"/>
              <a:t>Outcome: </a:t>
            </a:r>
            <a:r>
              <a:rPr lang="el-GR" sz="3200" dirty="0"/>
              <a:t> </a:t>
            </a:r>
            <a:r>
              <a:rPr lang="el-GR" sz="3200" dirty="0" smtClean="0"/>
              <a:t>Δ</a:t>
            </a:r>
            <a:r>
              <a:rPr lang="en-US" sz="3200" dirty="0" smtClean="0"/>
              <a:t>Win Probability as constructed by Lock &amp; Nettleton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4233" t="17561" r="40829" b="13424"/>
          <a:stretch/>
        </p:blipFill>
        <p:spPr>
          <a:xfrm>
            <a:off x="8496300" y="3758891"/>
            <a:ext cx="3470185" cy="2996282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" t="8630" r="52113" b="7275"/>
          <a:stretch/>
        </p:blipFill>
        <p:spPr>
          <a:xfrm>
            <a:off x="8350070" y="269693"/>
            <a:ext cx="3616415" cy="3336797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0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369"/>
    </mc:Choice>
    <mc:Fallback>
      <p:transition spd="slow" advTm="109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88" y="183504"/>
            <a:ext cx="10515600" cy="1325563"/>
          </a:xfrm>
        </p:spPr>
        <p:txBody>
          <a:bodyPr/>
          <a:lstStyle/>
          <a:p>
            <a:r>
              <a:rPr lang="en-US" dirty="0" smtClean="0"/>
              <a:t>Love Plot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556" y="484208"/>
            <a:ext cx="8025210" cy="5807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3182" t="40885" r="41154" b="30729"/>
          <a:stretch/>
        </p:blipFill>
        <p:spPr>
          <a:xfrm>
            <a:off x="462388" y="2863234"/>
            <a:ext cx="3222579" cy="1442065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9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062"/>
    </mc:Choice>
    <mc:Fallback>
      <p:transition spd="slow" advTm="35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367" y="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Results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94" y="1280890"/>
            <a:ext cx="7353032" cy="5320787"/>
          </a:xfrm>
        </p:spPr>
      </p:pic>
      <p:sp>
        <p:nvSpPr>
          <p:cNvPr id="10" name="TextBox 9"/>
          <p:cNvSpPr txBox="1"/>
          <p:nvPr/>
        </p:nvSpPr>
        <p:spPr>
          <a:xfrm>
            <a:off x="8610600" y="2602455"/>
            <a:ext cx="342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 average, teams that went for it had a change in win probability 1.5% greater than teams that did not go for it</a:t>
            </a:r>
            <a:endParaRPr lang="en-US" sz="2800" dirty="0"/>
          </a:p>
        </p:txBody>
      </p:sp>
      <p:pic>
        <p:nvPicPr>
          <p:cNvPr id="22" name="Audio 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92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185"/>
    </mc:Choice>
    <mc:Fallback>
      <p:transition spd="slow" advTm="73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Situational analysis to choose the optimal setting for an aggressive fourth down strategy.</a:t>
            </a:r>
          </a:p>
          <a:p>
            <a:pPr lvl="1"/>
            <a:r>
              <a:rPr lang="en-US" dirty="0" smtClean="0"/>
              <a:t>Field Position</a:t>
            </a:r>
          </a:p>
          <a:p>
            <a:pPr lvl="1"/>
            <a:r>
              <a:rPr lang="en-US" dirty="0" smtClean="0"/>
              <a:t>Yards to Go</a:t>
            </a:r>
          </a:p>
          <a:p>
            <a:pPr lvl="1"/>
            <a:r>
              <a:rPr lang="en-US" dirty="0" smtClean="0"/>
              <a:t>Time Remaining</a:t>
            </a:r>
          </a:p>
          <a:p>
            <a:pPr lvl="1"/>
            <a:endParaRPr lang="en-US" dirty="0"/>
          </a:p>
          <a:p>
            <a:r>
              <a:rPr lang="en-US" dirty="0" smtClean="0"/>
              <a:t>A review of the potential games lost in the NFL due to conservative fourth down decision making.</a:t>
            </a:r>
            <a:endParaRPr lang="en-US" dirty="0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9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13"/>
    </mc:Choice>
    <mc:Fallback>
      <p:transition spd="slow" advTm="30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4652</TotalTime>
  <Words>182</Words>
  <Application>Microsoft Office PowerPoint</Application>
  <PresentationFormat>Widescreen</PresentationFormat>
  <Paragraphs>25</Paragraphs>
  <Slides>6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Candara</vt:lpstr>
      <vt:lpstr>Depth</vt:lpstr>
      <vt:lpstr>Quantifying the causal effects of conservative fourth down decision making in the National Football League</vt:lpstr>
      <vt:lpstr>Motivation</vt:lpstr>
      <vt:lpstr>Process</vt:lpstr>
      <vt:lpstr>Love Plot</vt:lpstr>
      <vt:lpstr>Results</vt:lpstr>
      <vt:lpstr>Future 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Quantifying the causal effects of conservative fourth down decision making in the National Football League</dc:title>
  <dc:creator>dyam@skidmore.edu</dc:creator>
  <cp:lastModifiedBy>dyam@skidmore.edu</cp:lastModifiedBy>
  <cp:revision>29</cp:revision>
  <dcterms:created xsi:type="dcterms:W3CDTF">2016-10-17T20:49:06Z</dcterms:created>
  <dcterms:modified xsi:type="dcterms:W3CDTF">2016-10-21T02:21:16Z</dcterms:modified>
</cp:coreProperties>
</file>