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6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6132"/>
  </p:normalViewPr>
  <p:slideViewPr>
    <p:cSldViewPr snapToGrid="0" snapToObjects="1">
      <p:cViewPr varScale="1">
        <p:scale>
          <a:sx n="83" d="100"/>
          <a:sy n="83" d="100"/>
        </p:scale>
        <p:origin x="96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BD382-3EBE-6378-D935-11CF1198D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49255-C3E4-E63C-52EF-EA3CC3D53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DAB54-7F40-ABE0-BC7A-490CF14C2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B00E5-CA5C-E0B3-661D-DC745B0BA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B65B3-E3F5-9C1E-CB01-45BD6C4F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8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2E043-8037-7185-7598-E3ED84B4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509C3-7991-5068-955A-796454D46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1D979-9824-1A28-D7FE-6EBB85E6D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56B9A-9E2B-309D-01CD-29965C93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03CCE-A314-E4B9-11D6-990D2F37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26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75D930-E8DD-E0FF-B441-FAFD5C76C4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01B50F-6EC3-7E2C-8794-D87B22A2A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06C2D-FA6D-442A-3036-7824480ED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B2D75-AF9F-E6AF-A782-E2723ECAB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210B6-ED0E-E9CE-0074-73684697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8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E1498-96D9-78FB-ABB2-5DBC94E1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76DBD-C6C6-896E-9C77-81FE540BD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51A63-96B1-547C-4A55-0B80CA495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7BCCB-CC24-8E3E-28A8-93A092C4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31E38-E48A-C487-7337-42BF7659A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4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A0B12-BCFE-CF00-F600-6FAF7A3F0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E37BA-694B-091F-3B6C-05F974D1A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7FAD7-3CCD-811B-590F-86FD94CF0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D4FD3-2426-8464-07A5-646E20013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44106-1DC2-4385-6670-770280BC5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0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0EF61-E714-51BD-8639-68C5628AB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A686D-BBEB-EB2C-F233-246EC8283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407ABA-FCA6-3ED8-6FA1-70CAAE2EA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2825A-7D61-B1AB-61E8-00C8B6536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75F0E-2C0D-83CD-C9B3-7957AD54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D1247-4D3D-1DF9-3C9D-1AB68CED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7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775FC-59F6-C5B1-C2D7-B5423B883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3AE84-44FD-9500-4682-C10B1A495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F8AC5-DE5B-1AB6-D6D9-444ECFFA0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D6D56-640C-D70C-9EAC-238C323D5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7E1F5E-7423-C4D9-640C-CDA581FE2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BAE605-6356-6534-8132-BFDCF7A9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CF1F4-3879-5640-BC8B-B328DA910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ADCEC5-C311-4505-7A66-4B034FA8E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4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75E3-77EA-C1AD-F3A8-EADEF2C4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826B2-8F23-994C-21AC-E4C7B320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0471F-A598-BA58-EA46-FD2E99782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FA378-6B78-FC27-3E2D-1D0726C7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AE994-AB1B-0B89-3552-A7EC4A268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2DD319-5F1B-13EE-66E5-C685709A4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E8F25B-766C-1F0A-7715-125E8D2B9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2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BDD00-6D13-8635-9790-85104DE7E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D2132-F00D-232F-CAC1-46554AC68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EC210-2DE0-8DB7-E882-C82B8748A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AFA1F-F460-22B7-762B-6E4E7F9A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DF708-51E8-5C2D-5E8F-C5C09749F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DF6F8-DDC9-3A0E-BAEA-FD9408CDE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7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19B8-972D-94DF-6872-3E0620ACD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2A0803-37E1-EFF3-66AE-0783BF349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997FD-983C-CD93-0EF2-1C51B8FFE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80FEA-E0D0-C83B-BF84-F65F0B5C6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21202-FC29-7DA0-C1F0-121DD5CA2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DB439-3C39-32D7-AAE3-F739296C1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2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179792-FA3D-32C9-7562-57DC1CAAE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C2036-1B22-AA54-35F2-ED5CFDF39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FB7B8-0758-C9E1-2245-FF0FE2789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0DD3-F077-0B4A-A403-5EF54AD97C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A69A9-BA75-616D-4D19-145B1B4DF7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5EEFE-44D0-C617-C905-6EA6AD189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0A5B-AD08-5144-8987-AFC8F759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8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rajesh.ACEPRO\Desktop\24-May\Freeman%20LabelEdit\Chapter%2037\Unlabeled\37_18_apical_dominance-U.jp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AEE02-9D68-F5EA-639B-09F4ADF151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BIO 162 Apical Dominance Experiment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984A6F-10C1-BC2E-7823-B2364101FE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2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750C-FEE1-D748-9C5C-D1CA3B94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Auxin and Apical Dominance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CE0EC-BFB3-EB46-9D31-8120BB5E2D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Apical dominance is a growth pattern restricted to the main stem of the plant, while lateral buds remain dormant. If the apical bud is removed, lateral buds will grow</a:t>
            </a:r>
          </a:p>
          <a:p>
            <a:r>
              <a:rPr lang="en-US" dirty="0"/>
              <a:t>Auxin produced by apical meristem</a:t>
            </a:r>
          </a:p>
          <a:p>
            <a:pPr lvl="1"/>
            <a:r>
              <a:rPr lang="en-US" dirty="0"/>
              <a:t>More auxin, less lateral growth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E93FCAF8-2F26-3F4C-AD39-0A9D73B438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53446" y="1721156"/>
            <a:ext cx="4689692" cy="4689692"/>
          </a:xfrm>
        </p:spPr>
      </p:pic>
    </p:spTree>
    <p:extLst>
      <p:ext uri="{BB962C8B-B14F-4D97-AF65-F5344CB8AC3E}">
        <p14:creationId xmlns:p14="http://schemas.microsoft.com/office/powerpoint/2010/main" val="385460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E8B7-7746-0043-B3D7-5B05E9321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Apical Dominance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BBE9279-AE5E-5345-A97D-689EAC0401C6}"/>
              </a:ext>
            </a:extLst>
          </p:cNvPr>
          <p:cNvGrpSpPr/>
          <p:nvPr/>
        </p:nvGrpSpPr>
        <p:grpSpPr>
          <a:xfrm>
            <a:off x="2785872" y="1437299"/>
            <a:ext cx="6620256" cy="4988623"/>
            <a:chOff x="1261872" y="927545"/>
            <a:chExt cx="6620256" cy="49886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E4D6645-81E6-E146-9A8E-5FA6E4143A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73"/>
            <a:stretch>
              <a:fillRect/>
            </a:stretch>
          </p:blipFill>
          <p:spPr>
            <a:xfrm>
              <a:off x="1261872" y="941832"/>
              <a:ext cx="6620256" cy="4974336"/>
            </a:xfrm>
            <a:prstGeom prst="rect">
              <a:avLst/>
            </a:prstGeom>
          </p:spPr>
        </p:pic>
        <p:sp>
          <p:nvSpPr>
            <p:cNvPr id="6" name="TextBox 2">
              <a:extLst>
                <a:ext uri="{FF2B5EF4-FFF2-40B4-BE49-F238E27FC236}">
                  <a16:creationId xmlns:a16="http://schemas.microsoft.com/office/drawing/2014/main" id="{7D405159-2FA5-6343-8CE2-8BA8679A09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9497" y="933895"/>
              <a:ext cx="286398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800" b="1" dirty="0">
                  <a:solidFill>
                    <a:srgbClr val="000000"/>
                  </a:solidFill>
                  <a:latin typeface="Arial Black" pitchFamily="34" charset="0"/>
                </a:rPr>
                <a:t>(a) </a:t>
              </a:r>
              <a:r>
                <a:rPr lang="en-US" sz="1800" b="1" dirty="0">
                  <a:solidFill>
                    <a:srgbClr val="000000"/>
                  </a:solidFill>
                  <a:latin typeface="Arial"/>
                </a:rPr>
                <a:t>Apical meristem intact</a:t>
              </a:r>
            </a:p>
          </p:txBody>
        </p:sp>
        <p:sp>
          <p:nvSpPr>
            <p:cNvPr id="7" name="TextBox 3">
              <a:extLst>
                <a:ext uri="{FF2B5EF4-FFF2-40B4-BE49-F238E27FC236}">
                  <a16:creationId xmlns:a16="http://schemas.microsoft.com/office/drawing/2014/main" id="{6E44B0FF-0043-2E4A-AD13-4E89FC43A4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6747" y="927545"/>
              <a:ext cx="296234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800" b="1" dirty="0">
                  <a:solidFill>
                    <a:srgbClr val="000000"/>
                  </a:solidFill>
                  <a:latin typeface="Arial Black" pitchFamily="34" charset="0"/>
                </a:rPr>
                <a:t>(b) </a:t>
              </a:r>
              <a:r>
                <a:rPr lang="en-US" sz="1800" b="1" dirty="0">
                  <a:solidFill>
                    <a:srgbClr val="000000"/>
                  </a:solidFill>
                  <a:latin typeface="Arial"/>
                </a:rPr>
                <a:t>Apical meristem cut off</a:t>
              </a:r>
            </a:p>
          </p:txBody>
        </p:sp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00F2BF8D-DD6D-484F-8D5B-7C1AC5EF36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5935" y="2657921"/>
              <a:ext cx="84318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600" b="1" dirty="0">
                  <a:solidFill>
                    <a:schemeClr val="bg1"/>
                  </a:solidFill>
                  <a:latin typeface="Arial"/>
                </a:rPr>
                <a:t>Dormant</a:t>
              </a:r>
            </a:p>
            <a:p>
              <a:r>
                <a:rPr lang="en-US" sz="1600" b="1" dirty="0">
                  <a:solidFill>
                    <a:schemeClr val="bg1"/>
                  </a:solidFill>
                  <a:latin typeface="Arial"/>
                </a:rPr>
                <a:t>lateral</a:t>
              </a:r>
            </a:p>
            <a:p>
              <a:r>
                <a:rPr lang="en-US" sz="1600" b="1" dirty="0">
                  <a:solidFill>
                    <a:schemeClr val="bg1"/>
                  </a:solidFill>
                  <a:latin typeface="Arial"/>
                </a:rPr>
                <a:t>buds</a:t>
              </a:r>
            </a:p>
          </p:txBody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7655BECD-9BD2-0C41-823C-8D5F4188B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3460" y="2657921"/>
              <a:ext cx="673261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600" b="1">
                  <a:solidFill>
                    <a:schemeClr val="bg1"/>
                  </a:solidFill>
                  <a:latin typeface="Arial"/>
                </a:rPr>
                <a:t>Lateral</a:t>
              </a:r>
            </a:p>
            <a:p>
              <a:r>
                <a:rPr lang="en-US" sz="1600" b="1">
                  <a:solidFill>
                    <a:schemeClr val="bg1"/>
                  </a:solidFill>
                  <a:latin typeface="Arial"/>
                </a:rPr>
                <a:t>shoots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D2A4F61-2425-324F-BD55-6C7A4062C117}"/>
                </a:ext>
              </a:extLst>
            </p:cNvPr>
            <p:cNvSpPr/>
            <p:nvPr/>
          </p:nvSpPr>
          <p:spPr>
            <a:xfrm>
              <a:off x="5821269" y="3202757"/>
              <a:ext cx="1072959" cy="1125092"/>
            </a:xfrm>
            <a:custGeom>
              <a:avLst/>
              <a:gdLst>
                <a:gd name="connsiteX0" fmla="*/ 6350 w 1072959"/>
                <a:gd name="connsiteY0" fmla="*/ 1118743 h 1125092"/>
                <a:gd name="connsiteX1" fmla="*/ 737019 w 1072959"/>
                <a:gd name="connsiteY1" fmla="*/ 6350 h 1125092"/>
                <a:gd name="connsiteX2" fmla="*/ 1066609 w 1072959"/>
                <a:gd name="connsiteY2" fmla="*/ 1059192 h 1125092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</a:cxnLst>
              <a:rect l="l" t="t" r="r" b="b"/>
              <a:pathLst>
                <a:path w="1072959" h="1125092">
                  <a:moveTo>
                    <a:pt x="6350" y="1118743"/>
                  </a:moveTo>
                  <a:lnTo>
                    <a:pt x="737019" y="6350"/>
                  </a:lnTo>
                  <a:lnTo>
                    <a:pt x="1066609" y="1059192"/>
                  </a:lnTo>
                </a:path>
              </a:pathLst>
            </a:custGeom>
            <a:ln w="12700">
              <a:solidFill>
                <a:srgbClr val="FFFFFF">
                  <a:alpha val="100000"/>
                </a:srgb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ABE1182C-F6A1-DF47-AAAA-EC97AE54E9C1}"/>
                </a:ext>
              </a:extLst>
            </p:cNvPr>
            <p:cNvSpPr/>
            <p:nvPr/>
          </p:nvSpPr>
          <p:spPr>
            <a:xfrm>
              <a:off x="2592904" y="3416321"/>
              <a:ext cx="887768" cy="1677174"/>
            </a:xfrm>
            <a:custGeom>
              <a:avLst/>
              <a:gdLst>
                <a:gd name="connsiteX0" fmla="*/ 6350 w 887768"/>
                <a:gd name="connsiteY0" fmla="*/ 1607337 h 1677174"/>
                <a:gd name="connsiteX1" fmla="*/ 881418 w 887768"/>
                <a:gd name="connsiteY1" fmla="*/ 6350 h 1677174"/>
                <a:gd name="connsiteX2" fmla="*/ 507911 w 887768"/>
                <a:gd name="connsiteY2" fmla="*/ 1670824 h 1677174"/>
              </a:gdLst>
              <a:ahLst/>
              <a:cxnLst>
                <a:cxn ang="0">
                  <a:pos x="connsiteX0" y="connsiteY0"/>
                </a:cxn>
                <a:cxn ang="1">
                  <a:pos x="connsiteX1" y="connsiteY1"/>
                </a:cxn>
                <a:cxn ang="2">
                  <a:pos x="connsiteX2" y="connsiteY2"/>
                </a:cxn>
              </a:cxnLst>
              <a:rect l="l" t="t" r="r" b="b"/>
              <a:pathLst>
                <a:path w="887768" h="1677174">
                  <a:moveTo>
                    <a:pt x="6350" y="1607337"/>
                  </a:moveTo>
                  <a:lnTo>
                    <a:pt x="881418" y="6350"/>
                  </a:lnTo>
                  <a:lnTo>
                    <a:pt x="507911" y="1670824"/>
                  </a:lnTo>
                </a:path>
              </a:pathLst>
            </a:custGeom>
            <a:ln w="12700">
              <a:solidFill>
                <a:srgbClr val="FFFFFF">
                  <a:alpha val="100000"/>
                </a:srgb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678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41D5B8-D56F-3A49-929C-CE0646FD4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7640" y="2357120"/>
            <a:ext cx="3897376" cy="38973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9750C-FEE1-D748-9C5C-D1CA3B94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Auxin and Apical Dominance 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CE0EC-BFB3-EB46-9D31-8120BB5E2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647432" cy="5032375"/>
          </a:xfrm>
        </p:spPr>
        <p:txBody>
          <a:bodyPr>
            <a:normAutofit/>
          </a:bodyPr>
          <a:lstStyle/>
          <a:p>
            <a:r>
              <a:rPr lang="en-US" dirty="0"/>
              <a:t>How can we manipulate a plant’s auxin concentrations to test for auxin’s role in apical dominance?</a:t>
            </a:r>
          </a:p>
          <a:p>
            <a:r>
              <a:rPr lang="en-US" dirty="0"/>
              <a:t>Work in groups of two on experimental design worksheet</a:t>
            </a:r>
          </a:p>
          <a:p>
            <a:r>
              <a:rPr lang="en-US" dirty="0"/>
              <a:t>Class will discuss and come to an agreement on experimental design</a:t>
            </a:r>
          </a:p>
          <a:p>
            <a:r>
              <a:rPr lang="en-US" dirty="0"/>
              <a:t>Set up experiment</a:t>
            </a:r>
          </a:p>
          <a:p>
            <a:r>
              <a:rPr lang="en-US" dirty="0"/>
              <a:t>Leave at least six pages of lab notebook blank for data collection and homework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61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等线</vt:lpstr>
      <vt:lpstr>Arial</vt:lpstr>
      <vt:lpstr>Arial Black</vt:lpstr>
      <vt:lpstr>Calibri</vt:lpstr>
      <vt:lpstr>Calibri Light</vt:lpstr>
      <vt:lpstr>Office Theme</vt:lpstr>
      <vt:lpstr>BIO 162 Apical Dominance Experiment</vt:lpstr>
      <vt:lpstr>Auxin and Apical Dominance</vt:lpstr>
      <vt:lpstr>Apical Dominance</vt:lpstr>
      <vt:lpstr>Auxin and Apical Dominance Experiment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E. Bunting</dc:creator>
  <cp:lastModifiedBy>vanderstoepj</cp:lastModifiedBy>
  <cp:revision>3</cp:revision>
  <dcterms:created xsi:type="dcterms:W3CDTF">2022-07-26T18:51:25Z</dcterms:created>
  <dcterms:modified xsi:type="dcterms:W3CDTF">2023-08-22T18:41:12Z</dcterms:modified>
</cp:coreProperties>
</file>