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87" r:id="rId3"/>
    <p:sldId id="288" r:id="rId4"/>
    <p:sldId id="289" r:id="rId5"/>
    <p:sldId id="290" r:id="rId6"/>
    <p:sldId id="259" r:id="rId7"/>
    <p:sldId id="300" r:id="rId8"/>
    <p:sldId id="291" r:id="rId9"/>
    <p:sldId id="292" r:id="rId10"/>
    <p:sldId id="293" r:id="rId11"/>
    <p:sldId id="302" r:id="rId12"/>
    <p:sldId id="296" r:id="rId13"/>
    <p:sldId id="297" r:id="rId14"/>
    <p:sldId id="301" r:id="rId15"/>
    <p:sldId id="298" r:id="rId16"/>
    <p:sldId id="29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4817" autoAdjust="0"/>
  </p:normalViewPr>
  <p:slideViewPr>
    <p:cSldViewPr snapToGrid="0">
      <p:cViewPr varScale="1">
        <p:scale>
          <a:sx n="71" d="100"/>
          <a:sy n="71" d="100"/>
        </p:scale>
        <p:origin x="110"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4DA3C1-99ED-4F57-896E-BB3E30CD479B}" type="datetimeFigureOut">
              <a:rPr lang="en-US" smtClean="0"/>
              <a:t>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1A951-DB23-42AA-9BB2-0EF1AD27239C}" type="slidenum">
              <a:rPr lang="en-US" smtClean="0"/>
              <a:t>‹#›</a:t>
            </a:fld>
            <a:endParaRPr lang="en-US"/>
          </a:p>
        </p:txBody>
      </p:sp>
    </p:spTree>
    <p:extLst>
      <p:ext uri="{BB962C8B-B14F-4D97-AF65-F5344CB8AC3E}">
        <p14:creationId xmlns:p14="http://schemas.microsoft.com/office/powerpoint/2010/main" val="99703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Statistics</a:t>
            </a:r>
            <a:r>
              <a:rPr lang="en-US" baseline="0" dirty="0"/>
              <a:t> learning survey instrument (Metz)</a:t>
            </a:r>
            <a:endParaRPr lang="en-US" dirty="0"/>
          </a:p>
        </p:txBody>
      </p:sp>
      <p:sp>
        <p:nvSpPr>
          <p:cNvPr id="4" name="Slide Number Placeholder 3"/>
          <p:cNvSpPr>
            <a:spLocks noGrp="1"/>
          </p:cNvSpPr>
          <p:nvPr>
            <p:ph type="sldNum" sz="quarter" idx="10"/>
          </p:nvPr>
        </p:nvSpPr>
        <p:spPr/>
        <p:txBody>
          <a:bodyPr/>
          <a:lstStyle/>
          <a:p>
            <a:fld id="{4C41A951-DB23-42AA-9BB2-0EF1AD27239C}" type="slidenum">
              <a:rPr lang="en-US" smtClean="0"/>
              <a:t>11</a:t>
            </a:fld>
            <a:endParaRPr lang="en-US"/>
          </a:p>
        </p:txBody>
      </p:sp>
    </p:spTree>
    <p:extLst>
      <p:ext uri="{BB962C8B-B14F-4D97-AF65-F5344CB8AC3E}">
        <p14:creationId xmlns:p14="http://schemas.microsoft.com/office/powerpoint/2010/main" val="858500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auseweb.org/stu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Statistical thinking in undergraduate biology courses</a:t>
            </a:r>
          </a:p>
        </p:txBody>
      </p:sp>
      <p:sp>
        <p:nvSpPr>
          <p:cNvPr id="3" name="Subtitle 2"/>
          <p:cNvSpPr>
            <a:spLocks noGrp="1"/>
          </p:cNvSpPr>
          <p:nvPr>
            <p:ph type="subTitle" idx="1"/>
          </p:nvPr>
        </p:nvSpPr>
        <p:spPr/>
        <p:txBody>
          <a:bodyPr/>
          <a:lstStyle/>
          <a:p>
            <a:r>
              <a:rPr lang="en-US" dirty="0"/>
              <a:t>CAUSE webinar</a:t>
            </a:r>
            <a:br>
              <a:rPr lang="en-US" dirty="0"/>
            </a:br>
            <a:r>
              <a:rPr lang="en-US" dirty="0"/>
              <a:t>March 12, 2019</a:t>
            </a:r>
          </a:p>
        </p:txBody>
      </p:sp>
    </p:spTree>
    <p:extLst>
      <p:ext uri="{BB962C8B-B14F-4D97-AF65-F5344CB8AC3E}">
        <p14:creationId xmlns:p14="http://schemas.microsoft.com/office/powerpoint/2010/main" val="315795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lessons learned and opportunities</a:t>
            </a:r>
          </a:p>
        </p:txBody>
      </p:sp>
      <p:sp>
        <p:nvSpPr>
          <p:cNvPr id="3" name="Content Placeholder 2"/>
          <p:cNvSpPr>
            <a:spLocks noGrp="1"/>
          </p:cNvSpPr>
          <p:nvPr>
            <p:ph idx="1"/>
          </p:nvPr>
        </p:nvSpPr>
        <p:spPr/>
        <p:txBody>
          <a:bodyPr/>
          <a:lstStyle/>
          <a:p>
            <a:r>
              <a:rPr lang="en-US" dirty="0"/>
              <a:t>Lessons learned: </a:t>
            </a:r>
          </a:p>
          <a:p>
            <a:pPr lvl="1"/>
            <a:r>
              <a:rPr lang="en-US" dirty="0"/>
              <a:t>Receptive of GAISE and SBI</a:t>
            </a:r>
          </a:p>
          <a:p>
            <a:pPr lvl="1"/>
            <a:r>
              <a:rPr lang="en-US" dirty="0"/>
              <a:t>Some ‘wow’ from SBI approach </a:t>
            </a:r>
          </a:p>
          <a:p>
            <a:pPr lvl="1"/>
            <a:r>
              <a:rPr lang="en-US" dirty="0"/>
              <a:t>Good contexts from biologists</a:t>
            </a:r>
          </a:p>
          <a:p>
            <a:pPr lvl="1"/>
            <a:r>
              <a:rPr lang="en-US" dirty="0"/>
              <a:t>Good sample materials ready to be class tested</a:t>
            </a:r>
          </a:p>
          <a:p>
            <a:pPr lvl="1"/>
            <a:r>
              <a:rPr lang="en-US" dirty="0"/>
              <a:t>Interdisciplinary teams are a real strength</a:t>
            </a:r>
          </a:p>
          <a:p>
            <a:pPr lvl="1"/>
            <a:r>
              <a:rPr lang="en-US" dirty="0"/>
              <a:t>Shorter workshops at conferences are more dissemination than ‘work’</a:t>
            </a:r>
          </a:p>
          <a:p>
            <a:pPr lvl="1"/>
            <a:r>
              <a:rPr lang="en-US" dirty="0"/>
              <a:t>Follow-up post workshop with folks is challenging to keep them engaged and productive</a:t>
            </a:r>
          </a:p>
        </p:txBody>
      </p:sp>
    </p:spTree>
    <p:extLst>
      <p:ext uri="{BB962C8B-B14F-4D97-AF65-F5344CB8AC3E}">
        <p14:creationId xmlns:p14="http://schemas.microsoft.com/office/powerpoint/2010/main" val="3792703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students</a:t>
            </a:r>
          </a:p>
        </p:txBody>
      </p:sp>
      <p:sp>
        <p:nvSpPr>
          <p:cNvPr id="3" name="Content Placeholder 2"/>
          <p:cNvSpPr>
            <a:spLocks noGrp="1"/>
          </p:cNvSpPr>
          <p:nvPr>
            <p:ph idx="1"/>
          </p:nvPr>
        </p:nvSpPr>
        <p:spPr>
          <a:xfrm>
            <a:off x="680321" y="2336872"/>
            <a:ext cx="9884855" cy="3755455"/>
          </a:xfrm>
        </p:spPr>
        <p:txBody>
          <a:bodyPr>
            <a:normAutofit fontScale="92500" lnSpcReduction="10000"/>
          </a:bodyPr>
          <a:lstStyle/>
          <a:p>
            <a:r>
              <a:rPr lang="en-US" dirty="0"/>
              <a:t>Primary goal: Benchmark gains on statistical concepts and attitudes change in biology courses </a:t>
            </a:r>
          </a:p>
          <a:p>
            <a:pPr lvl="1"/>
            <a:r>
              <a:rPr lang="en-US" dirty="0"/>
              <a:t>Comparison to changes we have been finding in statistics courses</a:t>
            </a:r>
          </a:p>
          <a:p>
            <a:pPr lvl="1"/>
            <a:r>
              <a:rPr lang="en-US" dirty="0"/>
              <a:t>Comparisons on specific questions</a:t>
            </a:r>
          </a:p>
          <a:p>
            <a:pPr lvl="1"/>
            <a:r>
              <a:rPr lang="en-US" dirty="0"/>
              <a:t>Comparisons based on student background (e.g., whether or not have taken their introductory statistics course)</a:t>
            </a:r>
          </a:p>
          <a:p>
            <a:pPr lvl="1"/>
            <a:endParaRPr lang="en-US" dirty="0"/>
          </a:p>
          <a:p>
            <a:r>
              <a:rPr lang="en-US" dirty="0"/>
              <a:t> Preliminary assessment project underway</a:t>
            </a:r>
          </a:p>
          <a:p>
            <a:pPr lvl="1"/>
            <a:r>
              <a:rPr lang="en-US" dirty="0"/>
              <a:t>Discussion of goals re: statistical knowledge</a:t>
            </a:r>
          </a:p>
          <a:p>
            <a:pPr lvl="1"/>
            <a:r>
              <a:rPr lang="en-US" dirty="0"/>
              <a:t>Pre- and post- course/module assessment </a:t>
            </a:r>
          </a:p>
          <a:p>
            <a:pPr lvl="2"/>
            <a:r>
              <a:rPr lang="en-US" dirty="0"/>
              <a:t>Leverage existing assessments (e.g., SLSI (Metz, 2008); CAOS/Goals; SATS)</a:t>
            </a:r>
          </a:p>
          <a:p>
            <a:pPr lvl="1"/>
            <a:r>
              <a:rPr lang="en-US" dirty="0"/>
              <a:t>Instructor survey</a:t>
            </a:r>
          </a:p>
        </p:txBody>
      </p:sp>
    </p:spTree>
    <p:extLst>
      <p:ext uri="{BB962C8B-B14F-4D97-AF65-F5344CB8AC3E}">
        <p14:creationId xmlns:p14="http://schemas.microsoft.com/office/powerpoint/2010/main" val="910049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presence </a:t>
            </a:r>
          </a:p>
        </p:txBody>
      </p:sp>
      <p:sp>
        <p:nvSpPr>
          <p:cNvPr id="3" name="Content Placeholder 2"/>
          <p:cNvSpPr>
            <a:spLocks noGrp="1"/>
          </p:cNvSpPr>
          <p:nvPr>
            <p:ph idx="1"/>
          </p:nvPr>
        </p:nvSpPr>
        <p:spPr/>
        <p:txBody>
          <a:bodyPr/>
          <a:lstStyle/>
          <a:p>
            <a:r>
              <a:rPr lang="en-US" dirty="0">
                <a:hlinkClick r:id="rId2"/>
              </a:rPr>
              <a:t>www.causeweb.org/stub</a:t>
            </a:r>
            <a:endParaRPr lang="en-US" dirty="0"/>
          </a:p>
          <a:p>
            <a:r>
              <a:rPr lang="en-US" dirty="0"/>
              <a:t>Blog – TBD</a:t>
            </a:r>
          </a:p>
          <a:p>
            <a:r>
              <a:rPr lang="en-US" dirty="0"/>
              <a:t>Sample materials – a few things</a:t>
            </a:r>
          </a:p>
          <a:p>
            <a:r>
              <a:rPr lang="en-US" dirty="0"/>
              <a:t>Workshops – more TBD</a:t>
            </a:r>
          </a:p>
          <a:p>
            <a:r>
              <a:rPr lang="en-US" dirty="0"/>
              <a:t>Assessment project- more coming after initial results shared</a:t>
            </a:r>
          </a:p>
        </p:txBody>
      </p:sp>
    </p:spTree>
    <p:extLst>
      <p:ext uri="{BB962C8B-B14F-4D97-AF65-F5344CB8AC3E}">
        <p14:creationId xmlns:p14="http://schemas.microsoft.com/office/powerpoint/2010/main" val="3350747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materials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457700" y="501015"/>
            <a:ext cx="7734300" cy="6038850"/>
          </a:xfrm>
          <a:prstGeom prst="rect">
            <a:avLst/>
          </a:prstGeom>
        </p:spPr>
      </p:pic>
    </p:spTree>
    <p:extLst>
      <p:ext uri="{BB962C8B-B14F-4D97-AF65-F5344CB8AC3E}">
        <p14:creationId xmlns:p14="http://schemas.microsoft.com/office/powerpoint/2010/main" val="1604539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collaboration</a:t>
            </a:r>
          </a:p>
        </p:txBody>
      </p:sp>
      <p:sp>
        <p:nvSpPr>
          <p:cNvPr id="3" name="Content Placeholder 2"/>
          <p:cNvSpPr>
            <a:spLocks noGrp="1"/>
          </p:cNvSpPr>
          <p:nvPr>
            <p:ph idx="1"/>
          </p:nvPr>
        </p:nvSpPr>
        <p:spPr/>
        <p:txBody>
          <a:bodyPr>
            <a:normAutofit lnSpcReduction="10000"/>
          </a:bodyPr>
          <a:lstStyle/>
          <a:p>
            <a:r>
              <a:rPr lang="en-US" dirty="0"/>
              <a:t>Data collection in biology lab to investigate “signaling” mechanism in mint plants</a:t>
            </a:r>
          </a:p>
          <a:p>
            <a:pPr lvl="1"/>
            <a:r>
              <a:rPr lang="en-US" dirty="0"/>
              <a:t>Data often very messy; not analyzed</a:t>
            </a:r>
          </a:p>
          <a:p>
            <a:pPr lvl="1"/>
            <a:endParaRPr lang="en-US" dirty="0"/>
          </a:p>
          <a:p>
            <a:r>
              <a:rPr lang="en-US" dirty="0"/>
              <a:t>Met with course instructors and lead TA</a:t>
            </a:r>
          </a:p>
          <a:p>
            <a:pPr lvl="1"/>
            <a:r>
              <a:rPr lang="en-US" dirty="0"/>
              <a:t>More focus on experimental design, </a:t>
            </a:r>
            <a:r>
              <a:rPr lang="en-US"/>
              <a:t>common protocol</a:t>
            </a:r>
            <a:endParaRPr lang="en-US" dirty="0"/>
          </a:p>
          <a:p>
            <a:pPr lvl="1"/>
            <a:r>
              <a:rPr lang="en-US" dirty="0"/>
              <a:t>Pooling of responses across students</a:t>
            </a:r>
          </a:p>
          <a:p>
            <a:pPr lvl="1"/>
            <a:r>
              <a:rPr lang="en-US" dirty="0"/>
              <a:t>Use of SBI to analyze data in lab</a:t>
            </a:r>
          </a:p>
          <a:p>
            <a:endParaRPr lang="en-US" dirty="0"/>
          </a:p>
          <a:p>
            <a:r>
              <a:rPr lang="en-US" dirty="0"/>
              <a:t>Met with lab TAs to review goals of assignment</a:t>
            </a:r>
          </a:p>
        </p:txBody>
      </p:sp>
    </p:spTree>
    <p:extLst>
      <p:ext uri="{BB962C8B-B14F-4D97-AF65-F5344CB8AC3E}">
        <p14:creationId xmlns:p14="http://schemas.microsoft.com/office/powerpoint/2010/main" val="121413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feedback for discussion</a:t>
            </a:r>
          </a:p>
        </p:txBody>
      </p:sp>
      <p:sp>
        <p:nvSpPr>
          <p:cNvPr id="3" name="Content Placeholder 2"/>
          <p:cNvSpPr>
            <a:spLocks noGrp="1"/>
          </p:cNvSpPr>
          <p:nvPr>
            <p:ph idx="1"/>
          </p:nvPr>
        </p:nvSpPr>
        <p:spPr/>
        <p:txBody>
          <a:bodyPr/>
          <a:lstStyle/>
          <a:p>
            <a:r>
              <a:rPr lang="en-US" dirty="0"/>
              <a:t>Workshop location/format?</a:t>
            </a:r>
          </a:p>
          <a:p>
            <a:r>
              <a:rPr lang="en-US" dirty="0"/>
              <a:t>Assessment research questions?</a:t>
            </a:r>
          </a:p>
          <a:p>
            <a:r>
              <a:rPr lang="en-US" dirty="0"/>
              <a:t>Materials utilization/development/dissemination?</a:t>
            </a:r>
          </a:p>
          <a:p>
            <a:r>
              <a:rPr lang="en-US" dirty="0"/>
              <a:t>How to spread the word?</a:t>
            </a:r>
          </a:p>
        </p:txBody>
      </p:sp>
    </p:spTree>
    <p:extLst>
      <p:ext uri="{BB962C8B-B14F-4D97-AF65-F5344CB8AC3E}">
        <p14:creationId xmlns:p14="http://schemas.microsoft.com/office/powerpoint/2010/main" val="3586424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Acknowledgments</a:t>
            </a:r>
          </a:p>
        </p:txBody>
      </p:sp>
      <p:sp>
        <p:nvSpPr>
          <p:cNvPr id="3" name="Content Placeholder 2"/>
          <p:cNvSpPr>
            <a:spLocks noGrp="1"/>
          </p:cNvSpPr>
          <p:nvPr>
            <p:ph idx="1"/>
          </p:nvPr>
        </p:nvSpPr>
        <p:spPr/>
        <p:txBody>
          <a:bodyPr>
            <a:normAutofit fontScale="92500" lnSpcReduction="20000"/>
          </a:bodyPr>
          <a:lstStyle/>
          <a:p>
            <a:pPr fontAlgn="base"/>
            <a:r>
              <a:rPr lang="en-US" dirty="0"/>
              <a:t>Steering committee </a:t>
            </a:r>
          </a:p>
          <a:p>
            <a:pPr lvl="1" fontAlgn="base"/>
            <a:r>
              <a:rPr lang="en-US" dirty="0"/>
              <a:t>Mark Condon (Biology; </a:t>
            </a:r>
            <a:r>
              <a:rPr lang="en-US" dirty="0" err="1"/>
              <a:t>Dutchess</a:t>
            </a:r>
            <a:r>
              <a:rPr lang="en-US" dirty="0"/>
              <a:t> County Community College)</a:t>
            </a:r>
          </a:p>
          <a:p>
            <a:pPr lvl="1" fontAlgn="base"/>
            <a:r>
              <a:rPr lang="en-US" dirty="0"/>
              <a:t>Barbara Dolansky (Statistics; </a:t>
            </a:r>
            <a:r>
              <a:rPr lang="en-US" dirty="0" err="1"/>
              <a:t>Dutchess</a:t>
            </a:r>
            <a:r>
              <a:rPr lang="en-US" dirty="0"/>
              <a:t> County Community College)</a:t>
            </a:r>
          </a:p>
          <a:p>
            <a:pPr lvl="1" fontAlgn="base"/>
            <a:r>
              <a:rPr lang="en-US" dirty="0"/>
              <a:t>Elena Keeling (Biology; Cal Poly-SLO)</a:t>
            </a:r>
          </a:p>
          <a:p>
            <a:pPr lvl="1" fontAlgn="base"/>
            <a:r>
              <a:rPr lang="en-US" dirty="0"/>
              <a:t>Robert Gould (Statistics; UCLA)</a:t>
            </a:r>
          </a:p>
          <a:p>
            <a:pPr lvl="1" fontAlgn="base"/>
            <a:r>
              <a:rPr lang="en-US" dirty="0"/>
              <a:t>Greg Murray (Biology; Hope)</a:t>
            </a:r>
          </a:p>
          <a:p>
            <a:pPr lvl="1" fontAlgn="base"/>
            <a:r>
              <a:rPr lang="en-US" dirty="0"/>
              <a:t>Noa Pinter (Biology; UCLA)</a:t>
            </a:r>
          </a:p>
          <a:p>
            <a:pPr lvl="1" fontAlgn="base"/>
            <a:r>
              <a:rPr lang="en-US" dirty="0"/>
              <a:t>Jeff Ploegstra (Biology </a:t>
            </a:r>
            <a:r>
              <a:rPr lang="en-US" dirty="0" err="1"/>
              <a:t>Dordt</a:t>
            </a:r>
            <a:r>
              <a:rPr lang="en-US" dirty="0"/>
              <a:t>)</a:t>
            </a:r>
          </a:p>
          <a:p>
            <a:pPr lvl="1" fontAlgn="base"/>
            <a:r>
              <a:rPr lang="en-US" dirty="0"/>
              <a:t>Soma Roy (Statistics; Cal Poly-SLO)</a:t>
            </a:r>
          </a:p>
          <a:p>
            <a:pPr lvl="1" fontAlgn="base"/>
            <a:r>
              <a:rPr lang="en-US" dirty="0"/>
              <a:t>Todd Swanson (Statistics; Hope College)</a:t>
            </a:r>
          </a:p>
          <a:p>
            <a:pPr lvl="1" fontAlgn="base"/>
            <a:r>
              <a:rPr lang="en-US" dirty="0"/>
              <a:t>Jill VanderStoep (Statistics; Hope College)</a:t>
            </a:r>
          </a:p>
          <a:p>
            <a:pPr fontAlgn="base"/>
            <a:r>
              <a:rPr lang="en-US" dirty="0"/>
              <a:t>NSF RCN-UBE grant # 1730668</a:t>
            </a:r>
          </a:p>
          <a:p>
            <a:endParaRPr lang="en-US" dirty="0"/>
          </a:p>
        </p:txBody>
      </p:sp>
    </p:spTree>
    <p:extLst>
      <p:ext uri="{BB962C8B-B14F-4D97-AF65-F5344CB8AC3E}">
        <p14:creationId xmlns:p14="http://schemas.microsoft.com/office/powerpoint/2010/main" val="276996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overview</a:t>
            </a:r>
          </a:p>
        </p:txBody>
      </p:sp>
      <p:sp>
        <p:nvSpPr>
          <p:cNvPr id="3" name="Content Placeholder 2"/>
          <p:cNvSpPr>
            <a:spLocks noGrp="1"/>
          </p:cNvSpPr>
          <p:nvPr>
            <p:ph idx="1"/>
          </p:nvPr>
        </p:nvSpPr>
        <p:spPr/>
        <p:txBody>
          <a:bodyPr/>
          <a:lstStyle/>
          <a:p>
            <a:r>
              <a:rPr lang="en-US" dirty="0"/>
              <a:t>Motivations for STUB</a:t>
            </a:r>
          </a:p>
          <a:p>
            <a:r>
              <a:rPr lang="en-US" dirty="0"/>
              <a:t>Goals for STUB</a:t>
            </a:r>
          </a:p>
          <a:p>
            <a:r>
              <a:rPr lang="en-US" dirty="0"/>
              <a:t>Initial STUB activities</a:t>
            </a:r>
          </a:p>
          <a:p>
            <a:pPr lvl="1"/>
            <a:r>
              <a:rPr lang="en-US" dirty="0"/>
              <a:t>summary</a:t>
            </a:r>
          </a:p>
          <a:p>
            <a:pPr lvl="1"/>
            <a:r>
              <a:rPr lang="en-US" dirty="0"/>
              <a:t>lessons learned/opportunities </a:t>
            </a:r>
          </a:p>
          <a:p>
            <a:pPr lvl="1"/>
            <a:r>
              <a:rPr lang="en-US" dirty="0"/>
              <a:t>next steps</a:t>
            </a:r>
          </a:p>
        </p:txBody>
      </p:sp>
    </p:spTree>
    <p:extLst>
      <p:ext uri="{BB962C8B-B14F-4D97-AF65-F5344CB8AC3E}">
        <p14:creationId xmlns:p14="http://schemas.microsoft.com/office/powerpoint/2010/main" val="277134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Motivations for STUB</a:t>
            </a:r>
          </a:p>
        </p:txBody>
      </p:sp>
      <p:sp>
        <p:nvSpPr>
          <p:cNvPr id="3" name="Content Placeholder 2"/>
          <p:cNvSpPr>
            <a:spLocks noGrp="1"/>
          </p:cNvSpPr>
          <p:nvPr>
            <p:ph idx="1"/>
          </p:nvPr>
        </p:nvSpPr>
        <p:spPr/>
        <p:txBody>
          <a:bodyPr/>
          <a:lstStyle/>
          <a:p>
            <a:r>
              <a:rPr lang="en-US" dirty="0"/>
              <a:t>Practice of biology now very quantitative</a:t>
            </a:r>
          </a:p>
          <a:p>
            <a:r>
              <a:rPr lang="en-US" dirty="0"/>
              <a:t>Teaching of biology – how will include data-informed/statistical thinking? (AAAS, 2010)</a:t>
            </a:r>
          </a:p>
          <a:p>
            <a:r>
              <a:rPr lang="en-US" dirty="0"/>
              <a:t>Undergraduate biology includes descriptive statistics and chi-square test in Bio 101/AP Bio (Aikens and Dolan 2014)</a:t>
            </a:r>
          </a:p>
          <a:p>
            <a:r>
              <a:rPr lang="en-US" dirty="0"/>
              <a:t>1.2 million students per year now learning some statistics in biology courses</a:t>
            </a:r>
          </a:p>
          <a:p>
            <a:r>
              <a:rPr lang="en-US" b="1" dirty="0"/>
              <a:t>Dearth of active discussion about teaching and assessment when integrating statistical thinking into biology courses</a:t>
            </a:r>
          </a:p>
        </p:txBody>
      </p:sp>
    </p:spTree>
    <p:extLst>
      <p:ext uri="{BB962C8B-B14F-4D97-AF65-F5344CB8AC3E}">
        <p14:creationId xmlns:p14="http://schemas.microsoft.com/office/powerpoint/2010/main" val="309432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in the discussion</a:t>
            </a:r>
          </a:p>
        </p:txBody>
      </p:sp>
      <p:sp>
        <p:nvSpPr>
          <p:cNvPr id="3" name="Content Placeholder 2"/>
          <p:cNvSpPr>
            <a:spLocks noGrp="1"/>
          </p:cNvSpPr>
          <p:nvPr>
            <p:ph idx="1"/>
          </p:nvPr>
        </p:nvSpPr>
        <p:spPr>
          <a:xfrm>
            <a:off x="680321" y="2336872"/>
            <a:ext cx="9613861" cy="4317927"/>
          </a:xfrm>
        </p:spPr>
        <p:txBody>
          <a:bodyPr>
            <a:normAutofit fontScale="92500" lnSpcReduction="10000"/>
          </a:bodyPr>
          <a:lstStyle/>
          <a:p>
            <a:r>
              <a:rPr lang="en-US" dirty="0"/>
              <a:t>Gap #1. Discussions about quantitative thinking in undergraduate biology courses often blur the lines between mathematical (deductive) thinking and statistical (inductive) thinking. </a:t>
            </a:r>
            <a:br>
              <a:rPr lang="en-US" dirty="0"/>
            </a:br>
            <a:endParaRPr lang="en-US" dirty="0"/>
          </a:p>
          <a:p>
            <a:r>
              <a:rPr lang="en-US" b="1" dirty="0"/>
              <a:t>Gap #2.</a:t>
            </a:r>
            <a:r>
              <a:rPr lang="en-US" dirty="0"/>
              <a:t> Implementation of statistical topics in undergraduate biology courses can easily be reduced to algorithms and tools, leaving students unable to see the overarching process of drawing conclusions from data and failing to see the connections between biology courses and statistics courses. </a:t>
            </a:r>
          </a:p>
          <a:p>
            <a:endParaRPr lang="en-US" dirty="0"/>
          </a:p>
          <a:p>
            <a:r>
              <a:rPr lang="en-US" b="1" dirty="0"/>
              <a:t> Gap #3.</a:t>
            </a:r>
            <a:r>
              <a:rPr lang="en-US" dirty="0"/>
              <a:t> Many efforts to assist the teaching of statistical topics in undergraduate biology courses do not assist instructors to implement the changes they would like to make in way that promote best practices. </a:t>
            </a:r>
          </a:p>
        </p:txBody>
      </p:sp>
    </p:spTree>
    <p:extLst>
      <p:ext uri="{BB962C8B-B14F-4D97-AF65-F5344CB8AC3E}">
        <p14:creationId xmlns:p14="http://schemas.microsoft.com/office/powerpoint/2010/main" val="168604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in the discussion</a:t>
            </a:r>
          </a:p>
        </p:txBody>
      </p:sp>
      <p:sp>
        <p:nvSpPr>
          <p:cNvPr id="3" name="Content Placeholder 2"/>
          <p:cNvSpPr>
            <a:spLocks noGrp="1"/>
          </p:cNvSpPr>
          <p:nvPr>
            <p:ph idx="1"/>
          </p:nvPr>
        </p:nvSpPr>
        <p:spPr>
          <a:xfrm>
            <a:off x="680321" y="2336872"/>
            <a:ext cx="9613861" cy="3982647"/>
          </a:xfrm>
        </p:spPr>
        <p:txBody>
          <a:bodyPr>
            <a:noAutofit/>
          </a:bodyPr>
          <a:lstStyle/>
          <a:p>
            <a:r>
              <a:rPr lang="en-US" sz="2200" b="1" dirty="0"/>
              <a:t>Gap #4.</a:t>
            </a:r>
            <a:r>
              <a:rPr lang="en-US" sz="2200" dirty="0"/>
              <a:t> There is a general lack of clarity and agreement about specific statistical learning objectives that should be accomplished in an undergraduate biology course (Aikens &amp; Dolan, 2014).</a:t>
            </a:r>
          </a:p>
          <a:p>
            <a:r>
              <a:rPr lang="en-US" sz="2200" b="1" dirty="0"/>
              <a:t>Gap #5. </a:t>
            </a:r>
            <a:r>
              <a:rPr lang="en-US" sz="2200" dirty="0"/>
              <a:t>Recent progress in statistics education has demonstrated the efficacy of simulation-based methods and the potential these methods bring for improving student and instructor attitudes towards statistics. (Chance et al., 2016; N. L. Tintle et al., 2014; N. Tintle et al., 2012, 2011). These methods have not been widely considered for use in undergraduate biology courses </a:t>
            </a:r>
          </a:p>
          <a:p>
            <a:r>
              <a:rPr lang="en-US" sz="2200" b="1" dirty="0"/>
              <a:t>Gap #6.</a:t>
            </a:r>
            <a:r>
              <a:rPr lang="en-US" sz="2200" dirty="0"/>
              <a:t> Little effort has been made to assist instructors in assessing statistical thinking in undergraduate biology courses nor to understand current student attitudes or conceptual understanding about statistics in these courses (Aikens &amp; Dolan, 2014). </a:t>
            </a:r>
          </a:p>
        </p:txBody>
      </p:sp>
    </p:spTree>
    <p:extLst>
      <p:ext uri="{BB962C8B-B14F-4D97-AF65-F5344CB8AC3E}">
        <p14:creationId xmlns:p14="http://schemas.microsoft.com/office/powerpoint/2010/main" val="62608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grant goals</a:t>
            </a:r>
          </a:p>
        </p:txBody>
      </p:sp>
      <p:sp>
        <p:nvSpPr>
          <p:cNvPr id="3" name="Content Placeholder 2"/>
          <p:cNvSpPr>
            <a:spLocks noGrp="1"/>
          </p:cNvSpPr>
          <p:nvPr>
            <p:ph idx="1"/>
          </p:nvPr>
        </p:nvSpPr>
        <p:spPr>
          <a:xfrm>
            <a:off x="680321" y="2336873"/>
            <a:ext cx="9613861" cy="4219202"/>
          </a:xfrm>
        </p:spPr>
        <p:txBody>
          <a:bodyPr>
            <a:noAutofit/>
          </a:bodyPr>
          <a:lstStyle/>
          <a:p>
            <a:r>
              <a:rPr lang="en-US" sz="2200" dirty="0"/>
              <a:t>Grant from NSF’s Research Coordination Network – Undergraduate Biology Education grant program (2018-2023)</a:t>
            </a:r>
          </a:p>
          <a:p>
            <a:r>
              <a:rPr lang="en-US" sz="2200" dirty="0"/>
              <a:t>Initial steering committee consisting of</a:t>
            </a:r>
            <a:r>
              <a:rPr lang="en-US" sz="3500" dirty="0"/>
              <a:t> </a:t>
            </a:r>
          </a:p>
          <a:p>
            <a:pPr lvl="1"/>
            <a:r>
              <a:rPr lang="en-US" sz="2200" dirty="0"/>
              <a:t>Cal Poly – SLO: Beth Chance, Elena Keeling, Soma Roy</a:t>
            </a:r>
          </a:p>
          <a:p>
            <a:pPr lvl="1"/>
            <a:r>
              <a:rPr lang="en-US" sz="2200" dirty="0" err="1"/>
              <a:t>Dordt</a:t>
            </a:r>
            <a:r>
              <a:rPr lang="en-US" sz="2200" dirty="0"/>
              <a:t> College: Jeff Ploegstra and Nathan Tintle</a:t>
            </a:r>
          </a:p>
          <a:p>
            <a:pPr lvl="1"/>
            <a:r>
              <a:rPr lang="en-US" sz="2200" dirty="0" err="1"/>
              <a:t>Dutchess</a:t>
            </a:r>
            <a:r>
              <a:rPr lang="en-US" sz="2200" dirty="0"/>
              <a:t> County Community College: Mark Condon and Barbara Dolansky</a:t>
            </a:r>
          </a:p>
          <a:p>
            <a:pPr lvl="1"/>
            <a:r>
              <a:rPr lang="en-US" sz="2200" dirty="0"/>
              <a:t>Hope College: Greg Murray, Todd Swanson and Jill VanderStoep</a:t>
            </a:r>
          </a:p>
          <a:p>
            <a:pPr lvl="1"/>
            <a:r>
              <a:rPr lang="en-US" sz="2200" dirty="0"/>
              <a:t>UCLA: Rob Gould and </a:t>
            </a:r>
            <a:r>
              <a:rPr lang="en-US" sz="2200" dirty="0" err="1"/>
              <a:t>Noa</a:t>
            </a:r>
            <a:r>
              <a:rPr lang="en-US" sz="2200" dirty="0"/>
              <a:t> Pinter-Wollman</a:t>
            </a:r>
          </a:p>
          <a:p>
            <a:pPr marL="457200" lvl="1" indent="0">
              <a:buNone/>
            </a:pPr>
            <a:endParaRPr lang="en-US" sz="3500" dirty="0"/>
          </a:p>
        </p:txBody>
      </p:sp>
    </p:spTree>
    <p:extLst>
      <p:ext uri="{BB962C8B-B14F-4D97-AF65-F5344CB8AC3E}">
        <p14:creationId xmlns:p14="http://schemas.microsoft.com/office/powerpoint/2010/main" val="28289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grant goals</a:t>
            </a:r>
          </a:p>
        </p:txBody>
      </p:sp>
      <p:sp>
        <p:nvSpPr>
          <p:cNvPr id="3" name="Content Placeholder 2"/>
          <p:cNvSpPr>
            <a:spLocks noGrp="1"/>
          </p:cNvSpPr>
          <p:nvPr>
            <p:ph idx="1"/>
          </p:nvPr>
        </p:nvSpPr>
        <p:spPr/>
        <p:txBody>
          <a:bodyPr>
            <a:normAutofit fontScale="92500" lnSpcReduction="10000"/>
          </a:bodyPr>
          <a:lstStyle/>
          <a:p>
            <a:r>
              <a:rPr lang="en-US" dirty="0"/>
              <a:t>The goals of the network include:</a:t>
            </a:r>
            <a:br>
              <a:rPr lang="en-US" dirty="0"/>
            </a:br>
            <a:br>
              <a:rPr lang="en-US" dirty="0"/>
            </a:br>
            <a:r>
              <a:rPr lang="en-US" dirty="0"/>
              <a:t>(a) the development and wide dissemination of numerous freely available modules and assessment items for teaching, </a:t>
            </a:r>
          </a:p>
          <a:p>
            <a:r>
              <a:rPr lang="en-US" dirty="0"/>
              <a:t>(b) published peer-reviewed articles on teaching best practices and assessment results related to statistical thinking in undergraduate biology courses, </a:t>
            </a:r>
          </a:p>
          <a:p>
            <a:r>
              <a:rPr lang="en-US" dirty="0"/>
              <a:t>(c) a long-lasting improvement in the teaching of statistical thinking in the undergraduate biology curriculum, and </a:t>
            </a:r>
          </a:p>
          <a:p>
            <a:r>
              <a:rPr lang="en-US" dirty="0"/>
              <a:t>(d) introductory statistics courses reflecting the needs and perspective of biology (and other quantitative science) students.</a:t>
            </a:r>
          </a:p>
          <a:p>
            <a:endParaRPr lang="en-US" dirty="0"/>
          </a:p>
          <a:p>
            <a:endParaRPr lang="en-US" dirty="0"/>
          </a:p>
        </p:txBody>
      </p:sp>
    </p:spTree>
    <p:extLst>
      <p:ext uri="{BB962C8B-B14F-4D97-AF65-F5344CB8AC3E}">
        <p14:creationId xmlns:p14="http://schemas.microsoft.com/office/powerpoint/2010/main" val="405602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Workshops – So far</a:t>
            </a:r>
          </a:p>
        </p:txBody>
      </p:sp>
      <p:sp>
        <p:nvSpPr>
          <p:cNvPr id="3" name="Content Placeholder 2"/>
          <p:cNvSpPr>
            <a:spLocks noGrp="1"/>
          </p:cNvSpPr>
          <p:nvPr>
            <p:ph idx="1"/>
          </p:nvPr>
        </p:nvSpPr>
        <p:spPr/>
        <p:txBody>
          <a:bodyPr>
            <a:normAutofit lnSpcReduction="10000"/>
          </a:bodyPr>
          <a:lstStyle/>
          <a:p>
            <a:r>
              <a:rPr lang="en-US" dirty="0"/>
              <a:t>Workshop #1 – Morro Bay, CA</a:t>
            </a:r>
          </a:p>
          <a:p>
            <a:pPr lvl="1"/>
            <a:r>
              <a:rPr lang="en-US" dirty="0"/>
              <a:t>Very interdisciplinary – 1.5 day workshop</a:t>
            </a:r>
          </a:p>
          <a:p>
            <a:pPr lvl="1"/>
            <a:r>
              <a:rPr lang="en-US" dirty="0"/>
              <a:t>Teams of statisticians and biologists</a:t>
            </a:r>
          </a:p>
          <a:p>
            <a:pPr lvl="1"/>
            <a:r>
              <a:rPr lang="en-US" dirty="0"/>
              <a:t>Respond to GAISE and SBI</a:t>
            </a:r>
          </a:p>
          <a:p>
            <a:pPr lvl="1"/>
            <a:r>
              <a:rPr lang="en-US" dirty="0"/>
              <a:t>Respond to biological examples used that illustrate statistics</a:t>
            </a:r>
          </a:p>
          <a:p>
            <a:pPr lvl="1"/>
            <a:r>
              <a:rPr lang="en-US" dirty="0"/>
              <a:t>Set stage for network, network goals, materials development and assessment activities</a:t>
            </a:r>
          </a:p>
          <a:p>
            <a:pPr lvl="1"/>
            <a:r>
              <a:rPr lang="en-US" dirty="0"/>
              <a:t>Developed some preliminary materials</a:t>
            </a:r>
          </a:p>
          <a:p>
            <a:r>
              <a:rPr lang="en-US" dirty="0"/>
              <a:t>#2 – Project Kaleidoscope, Atlanta, GA</a:t>
            </a:r>
          </a:p>
          <a:p>
            <a:r>
              <a:rPr lang="en-US" dirty="0"/>
              <a:t>#3 – Am </a:t>
            </a:r>
            <a:r>
              <a:rPr lang="en-US" dirty="0" err="1"/>
              <a:t>Soc</a:t>
            </a:r>
            <a:r>
              <a:rPr lang="en-US" dirty="0"/>
              <a:t> Cell Biology, San Diego, CA</a:t>
            </a:r>
          </a:p>
          <a:p>
            <a:pPr lvl="2"/>
            <a:endParaRPr lang="en-US" dirty="0"/>
          </a:p>
        </p:txBody>
      </p:sp>
    </p:spTree>
    <p:extLst>
      <p:ext uri="{BB962C8B-B14F-4D97-AF65-F5344CB8AC3E}">
        <p14:creationId xmlns:p14="http://schemas.microsoft.com/office/powerpoint/2010/main" val="86159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Workshops – Future plans</a:t>
            </a:r>
          </a:p>
        </p:txBody>
      </p:sp>
      <p:sp>
        <p:nvSpPr>
          <p:cNvPr id="3" name="Content Placeholder 2"/>
          <p:cNvSpPr>
            <a:spLocks noGrp="1"/>
          </p:cNvSpPr>
          <p:nvPr>
            <p:ph idx="1"/>
          </p:nvPr>
        </p:nvSpPr>
        <p:spPr/>
        <p:txBody>
          <a:bodyPr/>
          <a:lstStyle/>
          <a:p>
            <a:r>
              <a:rPr lang="en-US" dirty="0"/>
              <a:t>Shorter, 1 to 2.5 day ‘workshops’ </a:t>
            </a:r>
          </a:p>
          <a:p>
            <a:pPr lvl="1"/>
            <a:r>
              <a:rPr lang="en-US" dirty="0"/>
              <a:t>talk to those who show up;</a:t>
            </a:r>
          </a:p>
          <a:p>
            <a:pPr lvl="1"/>
            <a:r>
              <a:rPr lang="en-US" dirty="0"/>
              <a:t>more ‘dissemination’ focused; </a:t>
            </a:r>
          </a:p>
          <a:p>
            <a:pPr lvl="1"/>
            <a:r>
              <a:rPr lang="en-US" dirty="0"/>
              <a:t>respond to materials; </a:t>
            </a:r>
          </a:p>
          <a:p>
            <a:pPr lvl="1"/>
            <a:r>
              <a:rPr lang="en-US" dirty="0"/>
              <a:t>recruit assessment project</a:t>
            </a:r>
          </a:p>
        </p:txBody>
      </p:sp>
    </p:spTree>
    <p:extLst>
      <p:ext uri="{BB962C8B-B14F-4D97-AF65-F5344CB8AC3E}">
        <p14:creationId xmlns:p14="http://schemas.microsoft.com/office/powerpoint/2010/main" val="349311361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499</TotalTime>
  <Words>1014</Words>
  <Application>Microsoft Office PowerPoint</Application>
  <PresentationFormat>Widescreen</PresentationFormat>
  <Paragraphs>110</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Statistical thinking in undergraduate biology courses</vt:lpstr>
      <vt:lpstr>Webinar overview</vt:lpstr>
      <vt:lpstr>Motivations for STUB</vt:lpstr>
      <vt:lpstr>Gaps in the discussion</vt:lpstr>
      <vt:lpstr>Gaps in the discussion</vt:lpstr>
      <vt:lpstr>Overarching grant goals</vt:lpstr>
      <vt:lpstr>Overarching grant goals</vt:lpstr>
      <vt:lpstr>Workshops – So far</vt:lpstr>
      <vt:lpstr>Workshops – Future plans</vt:lpstr>
      <vt:lpstr>Workshop lessons learned and opportunities</vt:lpstr>
      <vt:lpstr>Assessment of students</vt:lpstr>
      <vt:lpstr>Online presence </vt:lpstr>
      <vt:lpstr>Sample materials</vt:lpstr>
      <vt:lpstr>Sample collaboration</vt:lpstr>
      <vt:lpstr>Questions and feedback for discussion</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STUB workshop</dc:title>
  <dc:creator>Nathan Tintle</dc:creator>
  <cp:lastModifiedBy>vanderstoepj</cp:lastModifiedBy>
  <cp:revision>40</cp:revision>
  <dcterms:created xsi:type="dcterms:W3CDTF">2018-09-06T19:20:46Z</dcterms:created>
  <dcterms:modified xsi:type="dcterms:W3CDTF">2022-12-09T21:50:48Z</dcterms:modified>
</cp:coreProperties>
</file>