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56" r:id="rId5"/>
    <p:sldId id="257" r:id="rId6"/>
    <p:sldId id="305" r:id="rId7"/>
    <p:sldId id="324" r:id="rId8"/>
    <p:sldId id="308" r:id="rId9"/>
    <p:sldId id="265" r:id="rId10"/>
    <p:sldId id="262" r:id="rId11"/>
    <p:sldId id="264" r:id="rId12"/>
    <p:sldId id="258" r:id="rId13"/>
    <p:sldId id="268" r:id="rId14"/>
    <p:sldId id="270" r:id="rId15"/>
    <p:sldId id="271" r:id="rId16"/>
    <p:sldId id="269" r:id="rId17"/>
    <p:sldId id="263" r:id="rId18"/>
    <p:sldId id="266" r:id="rId19"/>
    <p:sldId id="267" r:id="rId20"/>
    <p:sldId id="25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548" autoAdjust="0"/>
  </p:normalViewPr>
  <p:slideViewPr>
    <p:cSldViewPr snapToGrid="0">
      <p:cViewPr>
        <p:scale>
          <a:sx n="68" d="100"/>
          <a:sy n="68" d="100"/>
        </p:scale>
        <p:origin x="-82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1" Type="http://schemas.openxmlformats.org/officeDocument/2006/relationships/hyperlink" Target="https://clincalc.com/stats/SampleSize.aspx"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D0E494-15F5-4417-ABE1-A172D353D2E9}"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3065B78B-8E74-46A2-85AE-D207AB1DAD71}">
      <dgm:prSet/>
      <dgm:spPr/>
      <dgm:t>
        <a:bodyPr/>
        <a:lstStyle/>
        <a:p>
          <a:r>
            <a:rPr lang="en-US"/>
            <a:t>GOALS:</a:t>
          </a:r>
        </a:p>
      </dgm:t>
    </dgm:pt>
    <dgm:pt modelId="{F1331936-60DB-4A1C-81B8-20AE4FF8FB68}" type="parTrans" cxnId="{9629A182-D0B7-47D5-8D6C-B4238C98CB00}">
      <dgm:prSet/>
      <dgm:spPr/>
      <dgm:t>
        <a:bodyPr/>
        <a:lstStyle/>
        <a:p>
          <a:endParaRPr lang="en-US"/>
        </a:p>
      </dgm:t>
    </dgm:pt>
    <dgm:pt modelId="{D5739D60-A1CC-495B-BCB0-B7C416735108}" type="sibTrans" cxnId="{9629A182-D0B7-47D5-8D6C-B4238C98CB00}">
      <dgm:prSet/>
      <dgm:spPr/>
      <dgm:t>
        <a:bodyPr/>
        <a:lstStyle/>
        <a:p>
          <a:endParaRPr lang="en-US"/>
        </a:p>
      </dgm:t>
    </dgm:pt>
    <dgm:pt modelId="{80DE1787-82DB-4A4A-9139-0C8FC876F58F}">
      <dgm:prSet/>
      <dgm:spPr/>
      <dgm:t>
        <a:bodyPr/>
        <a:lstStyle/>
        <a:p>
          <a:r>
            <a:rPr lang="en-US" b="1" dirty="0"/>
            <a:t>Develop a network </a:t>
          </a:r>
          <a:r>
            <a:rPr lang="en-US" dirty="0"/>
            <a:t>of biologists and statisticians to discuss, reflect, and coordinate the teaching of statistical thinking in introductory biology courses.</a:t>
          </a:r>
        </a:p>
      </dgm:t>
    </dgm:pt>
    <dgm:pt modelId="{8D9056AD-52CA-4081-BC48-B573DF537B2D}" type="parTrans" cxnId="{3046B2AD-9EB5-428F-9754-2D3126D5954C}">
      <dgm:prSet/>
      <dgm:spPr/>
      <dgm:t>
        <a:bodyPr/>
        <a:lstStyle/>
        <a:p>
          <a:endParaRPr lang="en-US"/>
        </a:p>
      </dgm:t>
    </dgm:pt>
    <dgm:pt modelId="{E6E0F87C-7E69-4145-A55A-19FD69D8299C}" type="sibTrans" cxnId="{3046B2AD-9EB5-428F-9754-2D3126D5954C}">
      <dgm:prSet/>
      <dgm:spPr/>
      <dgm:t>
        <a:bodyPr/>
        <a:lstStyle/>
        <a:p>
          <a:endParaRPr lang="en-US"/>
        </a:p>
      </dgm:t>
    </dgm:pt>
    <dgm:pt modelId="{984BEB5D-B8F2-4755-A73A-54BD1D84BAAB}">
      <dgm:prSet/>
      <dgm:spPr/>
      <dgm:t>
        <a:bodyPr/>
        <a:lstStyle/>
        <a:p>
          <a:r>
            <a:rPr lang="en-US" b="1" dirty="0"/>
            <a:t>Coordinate the assessment </a:t>
          </a:r>
          <a:r>
            <a:rPr lang="en-US" dirty="0"/>
            <a:t>of statistical thinking and student attitudes in introductory biology courses.</a:t>
          </a:r>
        </a:p>
      </dgm:t>
    </dgm:pt>
    <dgm:pt modelId="{512EBECC-B9AE-49AA-B855-01773BD910B8}" type="parTrans" cxnId="{FC7BD7D8-3B81-4958-8A74-778232FF407B}">
      <dgm:prSet/>
      <dgm:spPr/>
      <dgm:t>
        <a:bodyPr/>
        <a:lstStyle/>
        <a:p>
          <a:endParaRPr lang="en-US"/>
        </a:p>
      </dgm:t>
    </dgm:pt>
    <dgm:pt modelId="{E4E802B9-3694-4254-A5A0-A20EB018064E}" type="sibTrans" cxnId="{FC7BD7D8-3B81-4958-8A74-778232FF407B}">
      <dgm:prSet/>
      <dgm:spPr/>
      <dgm:t>
        <a:bodyPr/>
        <a:lstStyle/>
        <a:p>
          <a:endParaRPr lang="en-US"/>
        </a:p>
      </dgm:t>
    </dgm:pt>
    <dgm:pt modelId="{FB7BC7CC-431C-4570-BA24-C7A2D735A730}" type="pres">
      <dgm:prSet presAssocID="{9FD0E494-15F5-4417-ABE1-A172D353D2E9}" presName="vert0" presStyleCnt="0">
        <dgm:presLayoutVars>
          <dgm:dir/>
          <dgm:animOne val="branch"/>
          <dgm:animLvl val="lvl"/>
        </dgm:presLayoutVars>
      </dgm:prSet>
      <dgm:spPr/>
      <dgm:t>
        <a:bodyPr/>
        <a:lstStyle/>
        <a:p>
          <a:endParaRPr lang="en-US"/>
        </a:p>
      </dgm:t>
    </dgm:pt>
    <dgm:pt modelId="{39E8DA39-6533-4FDD-BCC1-CEA5D1870AFC}" type="pres">
      <dgm:prSet presAssocID="{3065B78B-8E74-46A2-85AE-D207AB1DAD71}" presName="thickLine" presStyleLbl="alignNode1" presStyleIdx="0" presStyleCnt="1"/>
      <dgm:spPr/>
    </dgm:pt>
    <dgm:pt modelId="{B99D34F8-9D21-47E0-90F5-3ED320D12DC3}" type="pres">
      <dgm:prSet presAssocID="{3065B78B-8E74-46A2-85AE-D207AB1DAD71}" presName="horz1" presStyleCnt="0"/>
      <dgm:spPr/>
    </dgm:pt>
    <dgm:pt modelId="{B5D62C86-F149-49FA-AB19-5816065889A4}" type="pres">
      <dgm:prSet presAssocID="{3065B78B-8E74-46A2-85AE-D207AB1DAD71}" presName="tx1" presStyleLbl="revTx" presStyleIdx="0" presStyleCnt="3"/>
      <dgm:spPr/>
      <dgm:t>
        <a:bodyPr/>
        <a:lstStyle/>
        <a:p>
          <a:endParaRPr lang="en-US"/>
        </a:p>
      </dgm:t>
    </dgm:pt>
    <dgm:pt modelId="{85D119D7-7086-4D46-A8DD-D4D267C9B9A5}" type="pres">
      <dgm:prSet presAssocID="{3065B78B-8E74-46A2-85AE-D207AB1DAD71}" presName="vert1" presStyleCnt="0"/>
      <dgm:spPr/>
    </dgm:pt>
    <dgm:pt modelId="{FCB02C21-9741-44ED-AFE5-771FD7348F6F}" type="pres">
      <dgm:prSet presAssocID="{80DE1787-82DB-4A4A-9139-0C8FC876F58F}" presName="vertSpace2a" presStyleCnt="0"/>
      <dgm:spPr/>
    </dgm:pt>
    <dgm:pt modelId="{861FE4DF-1942-4A42-835A-E0EC825805DD}" type="pres">
      <dgm:prSet presAssocID="{80DE1787-82DB-4A4A-9139-0C8FC876F58F}" presName="horz2" presStyleCnt="0"/>
      <dgm:spPr/>
    </dgm:pt>
    <dgm:pt modelId="{38E4DBED-DA58-4C3E-AAAC-8F416EC497BC}" type="pres">
      <dgm:prSet presAssocID="{80DE1787-82DB-4A4A-9139-0C8FC876F58F}" presName="horzSpace2" presStyleCnt="0"/>
      <dgm:spPr/>
    </dgm:pt>
    <dgm:pt modelId="{B00FEB9F-8D08-413C-8D8A-CB9E9A7DA343}" type="pres">
      <dgm:prSet presAssocID="{80DE1787-82DB-4A4A-9139-0C8FC876F58F}" presName="tx2" presStyleLbl="revTx" presStyleIdx="1" presStyleCnt="3"/>
      <dgm:spPr/>
      <dgm:t>
        <a:bodyPr/>
        <a:lstStyle/>
        <a:p>
          <a:endParaRPr lang="en-US"/>
        </a:p>
      </dgm:t>
    </dgm:pt>
    <dgm:pt modelId="{02098B99-0A9A-47AA-9417-4120DBCA7D20}" type="pres">
      <dgm:prSet presAssocID="{80DE1787-82DB-4A4A-9139-0C8FC876F58F}" presName="vert2" presStyleCnt="0"/>
      <dgm:spPr/>
    </dgm:pt>
    <dgm:pt modelId="{E7DC50D0-89F3-416C-914E-2C1846DE2D89}" type="pres">
      <dgm:prSet presAssocID="{80DE1787-82DB-4A4A-9139-0C8FC876F58F}" presName="thinLine2b" presStyleLbl="callout" presStyleIdx="0" presStyleCnt="2"/>
      <dgm:spPr/>
    </dgm:pt>
    <dgm:pt modelId="{66A10547-5CF4-4ED7-BB6C-850C555801A3}" type="pres">
      <dgm:prSet presAssocID="{80DE1787-82DB-4A4A-9139-0C8FC876F58F}" presName="vertSpace2b" presStyleCnt="0"/>
      <dgm:spPr/>
    </dgm:pt>
    <dgm:pt modelId="{74687738-ADDD-4D56-9D2F-3A5558653EA1}" type="pres">
      <dgm:prSet presAssocID="{984BEB5D-B8F2-4755-A73A-54BD1D84BAAB}" presName="horz2" presStyleCnt="0"/>
      <dgm:spPr/>
    </dgm:pt>
    <dgm:pt modelId="{D602E88F-BFFD-4BD5-876A-2AA99C1DA0B3}" type="pres">
      <dgm:prSet presAssocID="{984BEB5D-B8F2-4755-A73A-54BD1D84BAAB}" presName="horzSpace2" presStyleCnt="0"/>
      <dgm:spPr/>
    </dgm:pt>
    <dgm:pt modelId="{56C851E1-9931-46BB-AE0B-A8205DD3DEA0}" type="pres">
      <dgm:prSet presAssocID="{984BEB5D-B8F2-4755-A73A-54BD1D84BAAB}" presName="tx2" presStyleLbl="revTx" presStyleIdx="2" presStyleCnt="3"/>
      <dgm:spPr/>
      <dgm:t>
        <a:bodyPr/>
        <a:lstStyle/>
        <a:p>
          <a:endParaRPr lang="en-US"/>
        </a:p>
      </dgm:t>
    </dgm:pt>
    <dgm:pt modelId="{BDA9A7F7-49EE-4337-869A-C9A590CFF3EE}" type="pres">
      <dgm:prSet presAssocID="{984BEB5D-B8F2-4755-A73A-54BD1D84BAAB}" presName="vert2" presStyleCnt="0"/>
      <dgm:spPr/>
    </dgm:pt>
    <dgm:pt modelId="{88D7B5B0-EA5F-45C9-B5C4-DFCBF1FF5B48}" type="pres">
      <dgm:prSet presAssocID="{984BEB5D-B8F2-4755-A73A-54BD1D84BAAB}" presName="thinLine2b" presStyleLbl="callout" presStyleIdx="1" presStyleCnt="2"/>
      <dgm:spPr/>
    </dgm:pt>
    <dgm:pt modelId="{3234AB05-7384-431B-9D81-62326C6D09BA}" type="pres">
      <dgm:prSet presAssocID="{984BEB5D-B8F2-4755-A73A-54BD1D84BAAB}" presName="vertSpace2b" presStyleCnt="0"/>
      <dgm:spPr/>
    </dgm:pt>
  </dgm:ptLst>
  <dgm:cxnLst>
    <dgm:cxn modelId="{649B93B4-3F40-46D6-89E0-B8390AB2CF91}" type="presOf" srcId="{984BEB5D-B8F2-4755-A73A-54BD1D84BAAB}" destId="{56C851E1-9931-46BB-AE0B-A8205DD3DEA0}" srcOrd="0" destOrd="0" presId="urn:microsoft.com/office/officeart/2008/layout/LinedList"/>
    <dgm:cxn modelId="{3046B2AD-9EB5-428F-9754-2D3126D5954C}" srcId="{3065B78B-8E74-46A2-85AE-D207AB1DAD71}" destId="{80DE1787-82DB-4A4A-9139-0C8FC876F58F}" srcOrd="0" destOrd="0" parTransId="{8D9056AD-52CA-4081-BC48-B573DF537B2D}" sibTransId="{E6E0F87C-7E69-4145-A55A-19FD69D8299C}"/>
    <dgm:cxn modelId="{2C3E78BB-B8F7-489E-979E-5CD1E3D35788}" type="presOf" srcId="{9FD0E494-15F5-4417-ABE1-A172D353D2E9}" destId="{FB7BC7CC-431C-4570-BA24-C7A2D735A730}" srcOrd="0" destOrd="0" presId="urn:microsoft.com/office/officeart/2008/layout/LinedList"/>
    <dgm:cxn modelId="{9629A182-D0B7-47D5-8D6C-B4238C98CB00}" srcId="{9FD0E494-15F5-4417-ABE1-A172D353D2E9}" destId="{3065B78B-8E74-46A2-85AE-D207AB1DAD71}" srcOrd="0" destOrd="0" parTransId="{F1331936-60DB-4A1C-81B8-20AE4FF8FB68}" sibTransId="{D5739D60-A1CC-495B-BCB0-B7C416735108}"/>
    <dgm:cxn modelId="{82A6E6AA-5335-4574-9F02-45C2DF2F9B49}" type="presOf" srcId="{80DE1787-82DB-4A4A-9139-0C8FC876F58F}" destId="{B00FEB9F-8D08-413C-8D8A-CB9E9A7DA343}" srcOrd="0" destOrd="0" presId="urn:microsoft.com/office/officeart/2008/layout/LinedList"/>
    <dgm:cxn modelId="{FC7BD7D8-3B81-4958-8A74-778232FF407B}" srcId="{3065B78B-8E74-46A2-85AE-D207AB1DAD71}" destId="{984BEB5D-B8F2-4755-A73A-54BD1D84BAAB}" srcOrd="1" destOrd="0" parTransId="{512EBECC-B9AE-49AA-B855-01773BD910B8}" sibTransId="{E4E802B9-3694-4254-A5A0-A20EB018064E}"/>
    <dgm:cxn modelId="{E9B8EB31-211E-4D2C-9617-16E2FC34EF54}" type="presOf" srcId="{3065B78B-8E74-46A2-85AE-D207AB1DAD71}" destId="{B5D62C86-F149-49FA-AB19-5816065889A4}" srcOrd="0" destOrd="0" presId="urn:microsoft.com/office/officeart/2008/layout/LinedList"/>
    <dgm:cxn modelId="{682565A6-BF9D-46BE-8E9A-F55942D46F78}" type="presParOf" srcId="{FB7BC7CC-431C-4570-BA24-C7A2D735A730}" destId="{39E8DA39-6533-4FDD-BCC1-CEA5D1870AFC}" srcOrd="0" destOrd="0" presId="urn:microsoft.com/office/officeart/2008/layout/LinedList"/>
    <dgm:cxn modelId="{ED2D4DFF-A38C-4AEF-BC53-C0695A8F7C0E}" type="presParOf" srcId="{FB7BC7CC-431C-4570-BA24-C7A2D735A730}" destId="{B99D34F8-9D21-47E0-90F5-3ED320D12DC3}" srcOrd="1" destOrd="0" presId="urn:microsoft.com/office/officeart/2008/layout/LinedList"/>
    <dgm:cxn modelId="{99BA96FA-EE36-4D13-83A3-80F492C3CAB5}" type="presParOf" srcId="{B99D34F8-9D21-47E0-90F5-3ED320D12DC3}" destId="{B5D62C86-F149-49FA-AB19-5816065889A4}" srcOrd="0" destOrd="0" presId="urn:microsoft.com/office/officeart/2008/layout/LinedList"/>
    <dgm:cxn modelId="{672FD70F-03DE-4EC4-AEE7-7FC4C12E391C}" type="presParOf" srcId="{B99D34F8-9D21-47E0-90F5-3ED320D12DC3}" destId="{85D119D7-7086-4D46-A8DD-D4D267C9B9A5}" srcOrd="1" destOrd="0" presId="urn:microsoft.com/office/officeart/2008/layout/LinedList"/>
    <dgm:cxn modelId="{F81684B2-6408-4F3A-AE86-51E20D5E6776}" type="presParOf" srcId="{85D119D7-7086-4D46-A8DD-D4D267C9B9A5}" destId="{FCB02C21-9741-44ED-AFE5-771FD7348F6F}" srcOrd="0" destOrd="0" presId="urn:microsoft.com/office/officeart/2008/layout/LinedList"/>
    <dgm:cxn modelId="{8F06B19A-4588-4171-B41D-3ABBCF57AB88}" type="presParOf" srcId="{85D119D7-7086-4D46-A8DD-D4D267C9B9A5}" destId="{861FE4DF-1942-4A42-835A-E0EC825805DD}" srcOrd="1" destOrd="0" presId="urn:microsoft.com/office/officeart/2008/layout/LinedList"/>
    <dgm:cxn modelId="{F9F80805-8EDB-48F7-8D6E-34EF0868D597}" type="presParOf" srcId="{861FE4DF-1942-4A42-835A-E0EC825805DD}" destId="{38E4DBED-DA58-4C3E-AAAC-8F416EC497BC}" srcOrd="0" destOrd="0" presId="urn:microsoft.com/office/officeart/2008/layout/LinedList"/>
    <dgm:cxn modelId="{3AC514C4-508E-40C7-8F14-EC52962195D0}" type="presParOf" srcId="{861FE4DF-1942-4A42-835A-E0EC825805DD}" destId="{B00FEB9F-8D08-413C-8D8A-CB9E9A7DA343}" srcOrd="1" destOrd="0" presId="urn:microsoft.com/office/officeart/2008/layout/LinedList"/>
    <dgm:cxn modelId="{7A28DAFC-8335-4CF8-8C63-AEF34FB34557}" type="presParOf" srcId="{861FE4DF-1942-4A42-835A-E0EC825805DD}" destId="{02098B99-0A9A-47AA-9417-4120DBCA7D20}" srcOrd="2" destOrd="0" presId="urn:microsoft.com/office/officeart/2008/layout/LinedList"/>
    <dgm:cxn modelId="{835B1550-B9A5-4BA5-91C9-91BBC624C9A0}" type="presParOf" srcId="{85D119D7-7086-4D46-A8DD-D4D267C9B9A5}" destId="{E7DC50D0-89F3-416C-914E-2C1846DE2D89}" srcOrd="2" destOrd="0" presId="urn:microsoft.com/office/officeart/2008/layout/LinedList"/>
    <dgm:cxn modelId="{47C0D3C7-D9A3-4584-9590-AF56B212495B}" type="presParOf" srcId="{85D119D7-7086-4D46-A8DD-D4D267C9B9A5}" destId="{66A10547-5CF4-4ED7-BB6C-850C555801A3}" srcOrd="3" destOrd="0" presId="urn:microsoft.com/office/officeart/2008/layout/LinedList"/>
    <dgm:cxn modelId="{17261CE7-A79C-4AEA-8D19-42D0E63EF26F}" type="presParOf" srcId="{85D119D7-7086-4D46-A8DD-D4D267C9B9A5}" destId="{74687738-ADDD-4D56-9D2F-3A5558653EA1}" srcOrd="4" destOrd="0" presId="urn:microsoft.com/office/officeart/2008/layout/LinedList"/>
    <dgm:cxn modelId="{10C4BEDD-2B8F-4813-9151-50AC70C92DA7}" type="presParOf" srcId="{74687738-ADDD-4D56-9D2F-3A5558653EA1}" destId="{D602E88F-BFFD-4BD5-876A-2AA99C1DA0B3}" srcOrd="0" destOrd="0" presId="urn:microsoft.com/office/officeart/2008/layout/LinedList"/>
    <dgm:cxn modelId="{2320A4DD-F4B6-4444-8580-007BE069C85E}" type="presParOf" srcId="{74687738-ADDD-4D56-9D2F-3A5558653EA1}" destId="{56C851E1-9931-46BB-AE0B-A8205DD3DEA0}" srcOrd="1" destOrd="0" presId="urn:microsoft.com/office/officeart/2008/layout/LinedList"/>
    <dgm:cxn modelId="{863DC80D-C306-4240-A36E-C3BF264CD5F3}" type="presParOf" srcId="{74687738-ADDD-4D56-9D2F-3A5558653EA1}" destId="{BDA9A7F7-49EE-4337-869A-C9A590CFF3EE}" srcOrd="2" destOrd="0" presId="urn:microsoft.com/office/officeart/2008/layout/LinedList"/>
    <dgm:cxn modelId="{B1D6EF78-E085-4F55-8E4B-0AE938E6FADB}" type="presParOf" srcId="{85D119D7-7086-4D46-A8DD-D4D267C9B9A5}" destId="{88D7B5B0-EA5F-45C9-B5C4-DFCBF1FF5B48}" srcOrd="5" destOrd="0" presId="urn:microsoft.com/office/officeart/2008/layout/LinedList"/>
    <dgm:cxn modelId="{FBD011D9-2574-48CE-8B3D-09B9D935058F}" type="presParOf" srcId="{85D119D7-7086-4D46-A8DD-D4D267C9B9A5}" destId="{3234AB05-7384-431B-9D81-62326C6D09BA}" srcOrd="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EAE951-4583-4414-9338-4996F7E58B91}"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E3A13530-9F68-4AD1-860F-385C441B3D41}">
      <dgm:prSet/>
      <dgm:spPr/>
      <dgm:t>
        <a:bodyPr/>
        <a:lstStyle/>
        <a:p>
          <a:r>
            <a:rPr lang="en-US"/>
            <a:t>How good is your data?</a:t>
          </a:r>
        </a:p>
      </dgm:t>
    </dgm:pt>
    <dgm:pt modelId="{56629324-69AB-45F5-82F9-D281130B0DE5}" type="parTrans" cxnId="{A70F4130-CAD7-4446-9FB0-C11C48C6171B}">
      <dgm:prSet/>
      <dgm:spPr/>
      <dgm:t>
        <a:bodyPr/>
        <a:lstStyle/>
        <a:p>
          <a:endParaRPr lang="en-US"/>
        </a:p>
      </dgm:t>
    </dgm:pt>
    <dgm:pt modelId="{72E1D49E-AD03-43F6-A20F-994FF622FBC7}" type="sibTrans" cxnId="{A70F4130-CAD7-4446-9FB0-C11C48C6171B}">
      <dgm:prSet/>
      <dgm:spPr/>
      <dgm:t>
        <a:bodyPr/>
        <a:lstStyle/>
        <a:p>
          <a:endParaRPr lang="en-US"/>
        </a:p>
      </dgm:t>
    </dgm:pt>
    <dgm:pt modelId="{0D762B12-8E6D-4128-84D5-58FCB2F5E1F3}">
      <dgm:prSet/>
      <dgm:spPr/>
      <dgm:t>
        <a:bodyPr/>
        <a:lstStyle/>
        <a:p>
          <a:r>
            <a:rPr lang="en-US"/>
            <a:t>How much data do you need?</a:t>
          </a:r>
        </a:p>
      </dgm:t>
    </dgm:pt>
    <dgm:pt modelId="{81669125-6F67-4BFB-8114-ABF536261596}" type="parTrans" cxnId="{5C48123B-4FEA-4B75-97E9-5A42DBEE71D8}">
      <dgm:prSet/>
      <dgm:spPr/>
      <dgm:t>
        <a:bodyPr/>
        <a:lstStyle/>
        <a:p>
          <a:endParaRPr lang="en-US"/>
        </a:p>
      </dgm:t>
    </dgm:pt>
    <dgm:pt modelId="{6E5E5FB7-2514-4837-A04A-27086F95B785}" type="sibTrans" cxnId="{5C48123B-4FEA-4B75-97E9-5A42DBEE71D8}">
      <dgm:prSet/>
      <dgm:spPr/>
      <dgm:t>
        <a:bodyPr/>
        <a:lstStyle/>
        <a:p>
          <a:endParaRPr lang="en-US"/>
        </a:p>
      </dgm:t>
    </dgm:pt>
    <dgm:pt modelId="{62799212-9CFB-4741-9136-8521A271258C}">
      <dgm:prSet/>
      <dgm:spPr/>
      <dgm:t>
        <a:bodyPr/>
        <a:lstStyle/>
        <a:p>
          <a:r>
            <a:rPr lang="en-US"/>
            <a:t>How do you figure out how much data you need?</a:t>
          </a:r>
        </a:p>
      </dgm:t>
    </dgm:pt>
    <dgm:pt modelId="{2C170A79-42B3-430C-B169-F57355B001E7}" type="parTrans" cxnId="{6988154C-D0AD-4DC7-8F6B-3C48FDA23774}">
      <dgm:prSet/>
      <dgm:spPr/>
      <dgm:t>
        <a:bodyPr/>
        <a:lstStyle/>
        <a:p>
          <a:endParaRPr lang="en-US"/>
        </a:p>
      </dgm:t>
    </dgm:pt>
    <dgm:pt modelId="{450BE706-CEA2-4554-9901-6D6CEC571A17}" type="sibTrans" cxnId="{6988154C-D0AD-4DC7-8F6B-3C48FDA23774}">
      <dgm:prSet/>
      <dgm:spPr/>
      <dgm:t>
        <a:bodyPr/>
        <a:lstStyle/>
        <a:p>
          <a:endParaRPr lang="en-US"/>
        </a:p>
      </dgm:t>
    </dgm:pt>
    <dgm:pt modelId="{6FA0030B-8A45-4F4F-A4C4-C68B2E9A621C}">
      <dgm:prSet/>
      <dgm:spPr/>
      <dgm:t>
        <a:bodyPr/>
        <a:lstStyle/>
        <a:p>
          <a:r>
            <a:rPr lang="en-US" dirty="0">
              <a:hlinkClick xmlns:r="http://schemas.openxmlformats.org/officeDocument/2006/relationships" r:id="rId1"/>
            </a:rPr>
            <a:t>Calculate Power</a:t>
          </a:r>
          <a:endParaRPr lang="en-US" dirty="0"/>
        </a:p>
      </dgm:t>
    </dgm:pt>
    <dgm:pt modelId="{37ED0C82-279E-42F9-9000-520D1984A29B}" type="parTrans" cxnId="{34ADF322-1786-46D4-AB0C-2C2DF3A6FA1B}">
      <dgm:prSet/>
      <dgm:spPr/>
      <dgm:t>
        <a:bodyPr/>
        <a:lstStyle/>
        <a:p>
          <a:endParaRPr lang="en-US"/>
        </a:p>
      </dgm:t>
    </dgm:pt>
    <dgm:pt modelId="{F4BC7842-99B2-41E7-9921-F5F89555BFD9}" type="sibTrans" cxnId="{34ADF322-1786-46D4-AB0C-2C2DF3A6FA1B}">
      <dgm:prSet/>
      <dgm:spPr/>
      <dgm:t>
        <a:bodyPr/>
        <a:lstStyle/>
        <a:p>
          <a:endParaRPr lang="en-US"/>
        </a:p>
      </dgm:t>
    </dgm:pt>
    <dgm:pt modelId="{71B128F8-A6DE-4212-A011-8EB089C42A9D}" type="pres">
      <dgm:prSet presAssocID="{0BEAE951-4583-4414-9338-4996F7E58B91}" presName="linear" presStyleCnt="0">
        <dgm:presLayoutVars>
          <dgm:animLvl val="lvl"/>
          <dgm:resizeHandles val="exact"/>
        </dgm:presLayoutVars>
      </dgm:prSet>
      <dgm:spPr/>
      <dgm:t>
        <a:bodyPr/>
        <a:lstStyle/>
        <a:p>
          <a:endParaRPr lang="en-US"/>
        </a:p>
      </dgm:t>
    </dgm:pt>
    <dgm:pt modelId="{4340642B-001A-4A6C-BF5E-C8F6DD37E6F3}" type="pres">
      <dgm:prSet presAssocID="{E3A13530-9F68-4AD1-860F-385C441B3D41}" presName="parentText" presStyleLbl="node1" presStyleIdx="0" presStyleCnt="4">
        <dgm:presLayoutVars>
          <dgm:chMax val="0"/>
          <dgm:bulletEnabled val="1"/>
        </dgm:presLayoutVars>
      </dgm:prSet>
      <dgm:spPr/>
      <dgm:t>
        <a:bodyPr/>
        <a:lstStyle/>
        <a:p>
          <a:endParaRPr lang="en-US"/>
        </a:p>
      </dgm:t>
    </dgm:pt>
    <dgm:pt modelId="{C20A29DF-3456-435C-8743-43A03061DE08}" type="pres">
      <dgm:prSet presAssocID="{72E1D49E-AD03-43F6-A20F-994FF622FBC7}" presName="spacer" presStyleCnt="0"/>
      <dgm:spPr/>
    </dgm:pt>
    <dgm:pt modelId="{1628ED47-A6E8-4C1C-89F4-A12CA97BDD2F}" type="pres">
      <dgm:prSet presAssocID="{0D762B12-8E6D-4128-84D5-58FCB2F5E1F3}" presName="parentText" presStyleLbl="node1" presStyleIdx="1" presStyleCnt="4">
        <dgm:presLayoutVars>
          <dgm:chMax val="0"/>
          <dgm:bulletEnabled val="1"/>
        </dgm:presLayoutVars>
      </dgm:prSet>
      <dgm:spPr/>
      <dgm:t>
        <a:bodyPr/>
        <a:lstStyle/>
        <a:p>
          <a:endParaRPr lang="en-US"/>
        </a:p>
      </dgm:t>
    </dgm:pt>
    <dgm:pt modelId="{0E03D8B3-F1E4-4B04-94CA-8589012A05BA}" type="pres">
      <dgm:prSet presAssocID="{6E5E5FB7-2514-4837-A04A-27086F95B785}" presName="spacer" presStyleCnt="0"/>
      <dgm:spPr/>
    </dgm:pt>
    <dgm:pt modelId="{D4A12822-219C-44E4-BBEA-4ECDCBF0A7C8}" type="pres">
      <dgm:prSet presAssocID="{62799212-9CFB-4741-9136-8521A271258C}" presName="parentText" presStyleLbl="node1" presStyleIdx="2" presStyleCnt="4">
        <dgm:presLayoutVars>
          <dgm:chMax val="0"/>
          <dgm:bulletEnabled val="1"/>
        </dgm:presLayoutVars>
      </dgm:prSet>
      <dgm:spPr/>
      <dgm:t>
        <a:bodyPr/>
        <a:lstStyle/>
        <a:p>
          <a:endParaRPr lang="en-US"/>
        </a:p>
      </dgm:t>
    </dgm:pt>
    <dgm:pt modelId="{B9D232B6-DAF2-4FFC-90E8-B6B9EC8C0ACA}" type="pres">
      <dgm:prSet presAssocID="{450BE706-CEA2-4554-9901-6D6CEC571A17}" presName="spacer" presStyleCnt="0"/>
      <dgm:spPr/>
    </dgm:pt>
    <dgm:pt modelId="{B454ECE0-3668-4897-9511-30CD082A4647}" type="pres">
      <dgm:prSet presAssocID="{6FA0030B-8A45-4F4F-A4C4-C68B2E9A621C}" presName="parentText" presStyleLbl="node1" presStyleIdx="3" presStyleCnt="4" custLinFactNeighborX="0" custLinFactNeighborY="17294">
        <dgm:presLayoutVars>
          <dgm:chMax val="0"/>
          <dgm:bulletEnabled val="1"/>
        </dgm:presLayoutVars>
      </dgm:prSet>
      <dgm:spPr/>
      <dgm:t>
        <a:bodyPr/>
        <a:lstStyle/>
        <a:p>
          <a:endParaRPr lang="en-US"/>
        </a:p>
      </dgm:t>
    </dgm:pt>
  </dgm:ptLst>
  <dgm:cxnLst>
    <dgm:cxn modelId="{5C48123B-4FEA-4B75-97E9-5A42DBEE71D8}" srcId="{0BEAE951-4583-4414-9338-4996F7E58B91}" destId="{0D762B12-8E6D-4128-84D5-58FCB2F5E1F3}" srcOrd="1" destOrd="0" parTransId="{81669125-6F67-4BFB-8114-ABF536261596}" sibTransId="{6E5E5FB7-2514-4837-A04A-27086F95B785}"/>
    <dgm:cxn modelId="{EF8EF981-5DDD-45AA-AEB7-9D2A57D085DE}" type="presOf" srcId="{E3A13530-9F68-4AD1-860F-385C441B3D41}" destId="{4340642B-001A-4A6C-BF5E-C8F6DD37E6F3}" srcOrd="0" destOrd="0" presId="urn:microsoft.com/office/officeart/2005/8/layout/vList2"/>
    <dgm:cxn modelId="{A70F4130-CAD7-4446-9FB0-C11C48C6171B}" srcId="{0BEAE951-4583-4414-9338-4996F7E58B91}" destId="{E3A13530-9F68-4AD1-860F-385C441B3D41}" srcOrd="0" destOrd="0" parTransId="{56629324-69AB-45F5-82F9-D281130B0DE5}" sibTransId="{72E1D49E-AD03-43F6-A20F-994FF622FBC7}"/>
    <dgm:cxn modelId="{2CC5D714-FF17-46A1-ADB8-F72A3DBA8299}" type="presOf" srcId="{0D762B12-8E6D-4128-84D5-58FCB2F5E1F3}" destId="{1628ED47-A6E8-4C1C-89F4-A12CA97BDD2F}" srcOrd="0" destOrd="0" presId="urn:microsoft.com/office/officeart/2005/8/layout/vList2"/>
    <dgm:cxn modelId="{DC7A4870-9FC0-4F89-88CF-448DD59B394D}" type="presOf" srcId="{0BEAE951-4583-4414-9338-4996F7E58B91}" destId="{71B128F8-A6DE-4212-A011-8EB089C42A9D}" srcOrd="0" destOrd="0" presId="urn:microsoft.com/office/officeart/2005/8/layout/vList2"/>
    <dgm:cxn modelId="{45F1DBE3-FDD9-49B9-A28B-1296F93AD310}" type="presOf" srcId="{62799212-9CFB-4741-9136-8521A271258C}" destId="{D4A12822-219C-44E4-BBEA-4ECDCBF0A7C8}" srcOrd="0" destOrd="0" presId="urn:microsoft.com/office/officeart/2005/8/layout/vList2"/>
    <dgm:cxn modelId="{34ADF322-1786-46D4-AB0C-2C2DF3A6FA1B}" srcId="{0BEAE951-4583-4414-9338-4996F7E58B91}" destId="{6FA0030B-8A45-4F4F-A4C4-C68B2E9A621C}" srcOrd="3" destOrd="0" parTransId="{37ED0C82-279E-42F9-9000-520D1984A29B}" sibTransId="{F4BC7842-99B2-41E7-9921-F5F89555BFD9}"/>
    <dgm:cxn modelId="{6988154C-D0AD-4DC7-8F6B-3C48FDA23774}" srcId="{0BEAE951-4583-4414-9338-4996F7E58B91}" destId="{62799212-9CFB-4741-9136-8521A271258C}" srcOrd="2" destOrd="0" parTransId="{2C170A79-42B3-430C-B169-F57355B001E7}" sibTransId="{450BE706-CEA2-4554-9901-6D6CEC571A17}"/>
    <dgm:cxn modelId="{F5C7FFD2-8D53-4A18-8706-084130A57299}" type="presOf" srcId="{6FA0030B-8A45-4F4F-A4C4-C68B2E9A621C}" destId="{B454ECE0-3668-4897-9511-30CD082A4647}" srcOrd="0" destOrd="0" presId="urn:microsoft.com/office/officeart/2005/8/layout/vList2"/>
    <dgm:cxn modelId="{C4C07816-4DCE-40F4-8243-94F0A3FB06A2}" type="presParOf" srcId="{71B128F8-A6DE-4212-A011-8EB089C42A9D}" destId="{4340642B-001A-4A6C-BF5E-C8F6DD37E6F3}" srcOrd="0" destOrd="0" presId="urn:microsoft.com/office/officeart/2005/8/layout/vList2"/>
    <dgm:cxn modelId="{BA4C3F15-A40D-42F0-B2B5-3494EFAE15E4}" type="presParOf" srcId="{71B128F8-A6DE-4212-A011-8EB089C42A9D}" destId="{C20A29DF-3456-435C-8743-43A03061DE08}" srcOrd="1" destOrd="0" presId="urn:microsoft.com/office/officeart/2005/8/layout/vList2"/>
    <dgm:cxn modelId="{66EDF24F-6D24-43AA-92F5-89D06EE97397}" type="presParOf" srcId="{71B128F8-A6DE-4212-A011-8EB089C42A9D}" destId="{1628ED47-A6E8-4C1C-89F4-A12CA97BDD2F}" srcOrd="2" destOrd="0" presId="urn:microsoft.com/office/officeart/2005/8/layout/vList2"/>
    <dgm:cxn modelId="{9E47080A-FD45-4FCF-BC54-D91E20FD76CE}" type="presParOf" srcId="{71B128F8-A6DE-4212-A011-8EB089C42A9D}" destId="{0E03D8B3-F1E4-4B04-94CA-8589012A05BA}" srcOrd="3" destOrd="0" presId="urn:microsoft.com/office/officeart/2005/8/layout/vList2"/>
    <dgm:cxn modelId="{A3825DAA-2213-4DBE-818F-3FFB0A8D700C}" type="presParOf" srcId="{71B128F8-A6DE-4212-A011-8EB089C42A9D}" destId="{D4A12822-219C-44E4-BBEA-4ECDCBF0A7C8}" srcOrd="4" destOrd="0" presId="urn:microsoft.com/office/officeart/2005/8/layout/vList2"/>
    <dgm:cxn modelId="{B46D3007-E169-4148-932D-32C9E50A44B5}" type="presParOf" srcId="{71B128F8-A6DE-4212-A011-8EB089C42A9D}" destId="{B9D232B6-DAF2-4FFC-90E8-B6B9EC8C0ACA}" srcOrd="5" destOrd="0" presId="urn:microsoft.com/office/officeart/2005/8/layout/vList2"/>
    <dgm:cxn modelId="{4EF454F2-360B-4316-9878-EF4B209D8FB1}" type="presParOf" srcId="{71B128F8-A6DE-4212-A011-8EB089C42A9D}" destId="{B454ECE0-3668-4897-9511-30CD082A4647}"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B11D9C-1D3E-464F-A548-EB673D9A80D4}"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EA969E4A-73BF-4461-8E9F-D7D5BA94330C}">
      <dgm:prSet/>
      <dgm:spPr/>
      <dgm:t>
        <a:bodyPr/>
        <a:lstStyle/>
        <a:p>
          <a:r>
            <a:rPr lang="en-US"/>
            <a:t>Which statistical concepts are most valuable to students?</a:t>
          </a:r>
        </a:p>
      </dgm:t>
    </dgm:pt>
    <dgm:pt modelId="{B2226312-F34C-47F8-87CC-73C5EBDABA5D}" type="parTrans" cxnId="{750723E5-27EB-4E16-9C30-57D530AD537B}">
      <dgm:prSet/>
      <dgm:spPr/>
      <dgm:t>
        <a:bodyPr/>
        <a:lstStyle/>
        <a:p>
          <a:endParaRPr lang="en-US"/>
        </a:p>
      </dgm:t>
    </dgm:pt>
    <dgm:pt modelId="{3016B2A6-4797-42ED-ABFB-76B89E44BC30}" type="sibTrans" cxnId="{750723E5-27EB-4E16-9C30-57D530AD537B}">
      <dgm:prSet/>
      <dgm:spPr/>
      <dgm:t>
        <a:bodyPr/>
        <a:lstStyle/>
        <a:p>
          <a:endParaRPr lang="en-US"/>
        </a:p>
      </dgm:t>
    </dgm:pt>
    <dgm:pt modelId="{FC043590-2E29-41FB-8339-941D89A21268}">
      <dgm:prSet/>
      <dgm:spPr/>
      <dgm:t>
        <a:bodyPr/>
        <a:lstStyle/>
        <a:p>
          <a:r>
            <a:rPr lang="en-US"/>
            <a:t>Which are most developmentally appropriate and intellectually accessible?</a:t>
          </a:r>
        </a:p>
      </dgm:t>
    </dgm:pt>
    <dgm:pt modelId="{B85A593E-C082-4D99-BDD2-D94B07774437}" type="parTrans" cxnId="{5BB6FB42-774A-4F03-8D59-CF1539984CC3}">
      <dgm:prSet/>
      <dgm:spPr/>
      <dgm:t>
        <a:bodyPr/>
        <a:lstStyle/>
        <a:p>
          <a:endParaRPr lang="en-US"/>
        </a:p>
      </dgm:t>
    </dgm:pt>
    <dgm:pt modelId="{7E03D7BF-142E-4A10-B88C-F322284B39BA}" type="sibTrans" cxnId="{5BB6FB42-774A-4F03-8D59-CF1539984CC3}">
      <dgm:prSet/>
      <dgm:spPr/>
      <dgm:t>
        <a:bodyPr/>
        <a:lstStyle/>
        <a:p>
          <a:endParaRPr lang="en-US"/>
        </a:p>
      </dgm:t>
    </dgm:pt>
    <dgm:pt modelId="{BA82565A-0151-4221-BF5E-C7DF82FF9C97}">
      <dgm:prSet/>
      <dgm:spPr/>
      <dgm:t>
        <a:bodyPr/>
        <a:lstStyle/>
        <a:p>
          <a:r>
            <a:rPr lang="en-US"/>
            <a:t>Which are the most difficult to introduce?</a:t>
          </a:r>
        </a:p>
      </dgm:t>
    </dgm:pt>
    <dgm:pt modelId="{AF18BFC0-97BD-464C-8DDA-FA7124A937B6}" type="parTrans" cxnId="{F654B015-5E14-46BF-840C-279074C5D9B2}">
      <dgm:prSet/>
      <dgm:spPr/>
      <dgm:t>
        <a:bodyPr/>
        <a:lstStyle/>
        <a:p>
          <a:endParaRPr lang="en-US"/>
        </a:p>
      </dgm:t>
    </dgm:pt>
    <dgm:pt modelId="{1865BD39-3DB7-4E2E-91B5-6821F7A04693}" type="sibTrans" cxnId="{F654B015-5E14-46BF-840C-279074C5D9B2}">
      <dgm:prSet/>
      <dgm:spPr/>
      <dgm:t>
        <a:bodyPr/>
        <a:lstStyle/>
        <a:p>
          <a:endParaRPr lang="en-US"/>
        </a:p>
      </dgm:t>
    </dgm:pt>
    <dgm:pt modelId="{4773D89D-48FA-4BB8-9C99-B06A6935DA0A}" type="pres">
      <dgm:prSet presAssocID="{6AB11D9C-1D3E-464F-A548-EB673D9A80D4}" presName="linear" presStyleCnt="0">
        <dgm:presLayoutVars>
          <dgm:animLvl val="lvl"/>
          <dgm:resizeHandles val="exact"/>
        </dgm:presLayoutVars>
      </dgm:prSet>
      <dgm:spPr/>
      <dgm:t>
        <a:bodyPr/>
        <a:lstStyle/>
        <a:p>
          <a:endParaRPr lang="en-US"/>
        </a:p>
      </dgm:t>
    </dgm:pt>
    <dgm:pt modelId="{474C8897-48FD-4BA1-94E3-6D5786D98469}" type="pres">
      <dgm:prSet presAssocID="{EA969E4A-73BF-4461-8E9F-D7D5BA94330C}" presName="parentText" presStyleLbl="node1" presStyleIdx="0" presStyleCnt="3">
        <dgm:presLayoutVars>
          <dgm:chMax val="0"/>
          <dgm:bulletEnabled val="1"/>
        </dgm:presLayoutVars>
      </dgm:prSet>
      <dgm:spPr/>
      <dgm:t>
        <a:bodyPr/>
        <a:lstStyle/>
        <a:p>
          <a:endParaRPr lang="en-US"/>
        </a:p>
      </dgm:t>
    </dgm:pt>
    <dgm:pt modelId="{183BBDE8-C3EC-472A-A013-B8BCBA55D1F9}" type="pres">
      <dgm:prSet presAssocID="{3016B2A6-4797-42ED-ABFB-76B89E44BC30}" presName="spacer" presStyleCnt="0"/>
      <dgm:spPr/>
    </dgm:pt>
    <dgm:pt modelId="{8E7A95EE-7951-4EC0-B9B4-D463D47ADC5E}" type="pres">
      <dgm:prSet presAssocID="{FC043590-2E29-41FB-8339-941D89A21268}" presName="parentText" presStyleLbl="node1" presStyleIdx="1" presStyleCnt="3">
        <dgm:presLayoutVars>
          <dgm:chMax val="0"/>
          <dgm:bulletEnabled val="1"/>
        </dgm:presLayoutVars>
      </dgm:prSet>
      <dgm:spPr/>
      <dgm:t>
        <a:bodyPr/>
        <a:lstStyle/>
        <a:p>
          <a:endParaRPr lang="en-US"/>
        </a:p>
      </dgm:t>
    </dgm:pt>
    <dgm:pt modelId="{E26B1204-4C2E-40EC-92FE-002748F055EE}" type="pres">
      <dgm:prSet presAssocID="{7E03D7BF-142E-4A10-B88C-F322284B39BA}" presName="spacer" presStyleCnt="0"/>
      <dgm:spPr/>
    </dgm:pt>
    <dgm:pt modelId="{703CE424-B847-48DE-B0F0-57FD4DA793A3}" type="pres">
      <dgm:prSet presAssocID="{BA82565A-0151-4221-BF5E-C7DF82FF9C97}" presName="parentText" presStyleLbl="node1" presStyleIdx="2" presStyleCnt="3">
        <dgm:presLayoutVars>
          <dgm:chMax val="0"/>
          <dgm:bulletEnabled val="1"/>
        </dgm:presLayoutVars>
      </dgm:prSet>
      <dgm:spPr/>
      <dgm:t>
        <a:bodyPr/>
        <a:lstStyle/>
        <a:p>
          <a:endParaRPr lang="en-US"/>
        </a:p>
      </dgm:t>
    </dgm:pt>
  </dgm:ptLst>
  <dgm:cxnLst>
    <dgm:cxn modelId="{AFAC5A13-A38D-4B30-8A81-A673B0FDF3DE}" type="presOf" srcId="{EA969E4A-73BF-4461-8E9F-D7D5BA94330C}" destId="{474C8897-48FD-4BA1-94E3-6D5786D98469}" srcOrd="0" destOrd="0" presId="urn:microsoft.com/office/officeart/2005/8/layout/vList2"/>
    <dgm:cxn modelId="{F654B015-5E14-46BF-840C-279074C5D9B2}" srcId="{6AB11D9C-1D3E-464F-A548-EB673D9A80D4}" destId="{BA82565A-0151-4221-BF5E-C7DF82FF9C97}" srcOrd="2" destOrd="0" parTransId="{AF18BFC0-97BD-464C-8DDA-FA7124A937B6}" sibTransId="{1865BD39-3DB7-4E2E-91B5-6821F7A04693}"/>
    <dgm:cxn modelId="{DBD3C258-3091-4FB7-BF12-3BA8273BA718}" type="presOf" srcId="{BA82565A-0151-4221-BF5E-C7DF82FF9C97}" destId="{703CE424-B847-48DE-B0F0-57FD4DA793A3}" srcOrd="0" destOrd="0" presId="urn:microsoft.com/office/officeart/2005/8/layout/vList2"/>
    <dgm:cxn modelId="{750723E5-27EB-4E16-9C30-57D530AD537B}" srcId="{6AB11D9C-1D3E-464F-A548-EB673D9A80D4}" destId="{EA969E4A-73BF-4461-8E9F-D7D5BA94330C}" srcOrd="0" destOrd="0" parTransId="{B2226312-F34C-47F8-87CC-73C5EBDABA5D}" sibTransId="{3016B2A6-4797-42ED-ABFB-76B89E44BC30}"/>
    <dgm:cxn modelId="{4BA26909-F38F-4BAA-AEF5-21C95EA51E7C}" type="presOf" srcId="{6AB11D9C-1D3E-464F-A548-EB673D9A80D4}" destId="{4773D89D-48FA-4BB8-9C99-B06A6935DA0A}" srcOrd="0" destOrd="0" presId="urn:microsoft.com/office/officeart/2005/8/layout/vList2"/>
    <dgm:cxn modelId="{5BB6FB42-774A-4F03-8D59-CF1539984CC3}" srcId="{6AB11D9C-1D3E-464F-A548-EB673D9A80D4}" destId="{FC043590-2E29-41FB-8339-941D89A21268}" srcOrd="1" destOrd="0" parTransId="{B85A593E-C082-4D99-BDD2-D94B07774437}" sibTransId="{7E03D7BF-142E-4A10-B88C-F322284B39BA}"/>
    <dgm:cxn modelId="{DA1A2CFD-9BF6-479F-BB58-E3EEDB9ABBA3}" type="presOf" srcId="{FC043590-2E29-41FB-8339-941D89A21268}" destId="{8E7A95EE-7951-4EC0-B9B4-D463D47ADC5E}" srcOrd="0" destOrd="0" presId="urn:microsoft.com/office/officeart/2005/8/layout/vList2"/>
    <dgm:cxn modelId="{9289926D-85BA-430A-A16D-36F6FDB98F53}" type="presParOf" srcId="{4773D89D-48FA-4BB8-9C99-B06A6935DA0A}" destId="{474C8897-48FD-4BA1-94E3-6D5786D98469}" srcOrd="0" destOrd="0" presId="urn:microsoft.com/office/officeart/2005/8/layout/vList2"/>
    <dgm:cxn modelId="{6F3E192E-6F0D-44DE-8ACD-2A4FDF29635B}" type="presParOf" srcId="{4773D89D-48FA-4BB8-9C99-B06A6935DA0A}" destId="{183BBDE8-C3EC-472A-A013-B8BCBA55D1F9}" srcOrd="1" destOrd="0" presId="urn:microsoft.com/office/officeart/2005/8/layout/vList2"/>
    <dgm:cxn modelId="{91319C8E-3D33-482E-8407-84D4077AC0BD}" type="presParOf" srcId="{4773D89D-48FA-4BB8-9C99-B06A6935DA0A}" destId="{8E7A95EE-7951-4EC0-B9B4-D463D47ADC5E}" srcOrd="2" destOrd="0" presId="urn:microsoft.com/office/officeart/2005/8/layout/vList2"/>
    <dgm:cxn modelId="{9F84E617-4555-4E2C-9B5E-EE62CEFC2840}" type="presParOf" srcId="{4773D89D-48FA-4BB8-9C99-B06A6935DA0A}" destId="{E26B1204-4C2E-40EC-92FE-002748F055EE}" srcOrd="3" destOrd="0" presId="urn:microsoft.com/office/officeart/2005/8/layout/vList2"/>
    <dgm:cxn modelId="{9E1B4E9C-8A68-4B6E-854F-A3692FDC419A}" type="presParOf" srcId="{4773D89D-48FA-4BB8-9C99-B06A6935DA0A}" destId="{703CE424-B847-48DE-B0F0-57FD4DA793A3}"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B9DAC-E1D8-4F48-A5FE-A2DE888DAD46}"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7A42CC86-EB6B-4B97-B23D-80C3F2A228A0}">
      <dgm:prSet/>
      <dgm:spPr/>
      <dgm:t>
        <a:bodyPr/>
        <a:lstStyle/>
        <a:p>
          <a:r>
            <a:rPr lang="en-US"/>
            <a:t>What are you doing right now that others might benefit from?</a:t>
          </a:r>
        </a:p>
      </dgm:t>
    </dgm:pt>
    <dgm:pt modelId="{971377EF-BB42-427D-9F3C-8F404E68A7D5}" type="parTrans" cxnId="{C9C4D725-6391-49BF-8349-32B358D8F5B3}">
      <dgm:prSet/>
      <dgm:spPr/>
      <dgm:t>
        <a:bodyPr/>
        <a:lstStyle/>
        <a:p>
          <a:endParaRPr lang="en-US"/>
        </a:p>
      </dgm:t>
    </dgm:pt>
    <dgm:pt modelId="{04520A5E-43B0-49FF-BEA5-23D121C6E1FD}" type="sibTrans" cxnId="{C9C4D725-6391-49BF-8349-32B358D8F5B3}">
      <dgm:prSet/>
      <dgm:spPr/>
      <dgm:t>
        <a:bodyPr/>
        <a:lstStyle/>
        <a:p>
          <a:endParaRPr lang="en-US"/>
        </a:p>
      </dgm:t>
    </dgm:pt>
    <dgm:pt modelId="{ECF541A9-5B3C-4F7D-9D08-501E15CF7719}">
      <dgm:prSet/>
      <dgm:spPr/>
      <dgm:t>
        <a:bodyPr/>
        <a:lstStyle/>
        <a:p>
          <a:r>
            <a:rPr lang="en-US"/>
            <a:t>Where do you see opportunities to draw out modeling and statistical ideas in your biology classes?</a:t>
          </a:r>
        </a:p>
      </dgm:t>
    </dgm:pt>
    <dgm:pt modelId="{CAD89D91-AAF5-4967-931F-9CB12765F266}" type="parTrans" cxnId="{9C83CCC8-2177-4AD7-833A-CC10134A254F}">
      <dgm:prSet/>
      <dgm:spPr/>
      <dgm:t>
        <a:bodyPr/>
        <a:lstStyle/>
        <a:p>
          <a:endParaRPr lang="en-US"/>
        </a:p>
      </dgm:t>
    </dgm:pt>
    <dgm:pt modelId="{E35A5F02-50EA-4CD2-8C68-13CF01818B17}" type="sibTrans" cxnId="{9C83CCC8-2177-4AD7-833A-CC10134A254F}">
      <dgm:prSet/>
      <dgm:spPr/>
      <dgm:t>
        <a:bodyPr/>
        <a:lstStyle/>
        <a:p>
          <a:endParaRPr lang="en-US"/>
        </a:p>
      </dgm:t>
    </dgm:pt>
    <dgm:pt modelId="{31E7FA72-F6D9-42BE-8648-54787CDB3860}" type="pres">
      <dgm:prSet presAssocID="{A55B9DAC-E1D8-4F48-A5FE-A2DE888DAD46}" presName="linear" presStyleCnt="0">
        <dgm:presLayoutVars>
          <dgm:animLvl val="lvl"/>
          <dgm:resizeHandles val="exact"/>
        </dgm:presLayoutVars>
      </dgm:prSet>
      <dgm:spPr/>
      <dgm:t>
        <a:bodyPr/>
        <a:lstStyle/>
        <a:p>
          <a:endParaRPr lang="en-US"/>
        </a:p>
      </dgm:t>
    </dgm:pt>
    <dgm:pt modelId="{9739C9C0-23A0-43FD-8060-C798A4A478EF}" type="pres">
      <dgm:prSet presAssocID="{7A42CC86-EB6B-4B97-B23D-80C3F2A228A0}" presName="parentText" presStyleLbl="node1" presStyleIdx="0" presStyleCnt="2">
        <dgm:presLayoutVars>
          <dgm:chMax val="0"/>
          <dgm:bulletEnabled val="1"/>
        </dgm:presLayoutVars>
      </dgm:prSet>
      <dgm:spPr/>
      <dgm:t>
        <a:bodyPr/>
        <a:lstStyle/>
        <a:p>
          <a:endParaRPr lang="en-US"/>
        </a:p>
      </dgm:t>
    </dgm:pt>
    <dgm:pt modelId="{E1F29D1F-1911-4830-8BAD-F6C3630C0B36}" type="pres">
      <dgm:prSet presAssocID="{04520A5E-43B0-49FF-BEA5-23D121C6E1FD}" presName="spacer" presStyleCnt="0"/>
      <dgm:spPr/>
    </dgm:pt>
    <dgm:pt modelId="{3DE48A64-31A4-4946-BB3B-6B122968425E}" type="pres">
      <dgm:prSet presAssocID="{ECF541A9-5B3C-4F7D-9D08-501E15CF7719}" presName="parentText" presStyleLbl="node1" presStyleIdx="1" presStyleCnt="2">
        <dgm:presLayoutVars>
          <dgm:chMax val="0"/>
          <dgm:bulletEnabled val="1"/>
        </dgm:presLayoutVars>
      </dgm:prSet>
      <dgm:spPr/>
      <dgm:t>
        <a:bodyPr/>
        <a:lstStyle/>
        <a:p>
          <a:endParaRPr lang="en-US"/>
        </a:p>
      </dgm:t>
    </dgm:pt>
  </dgm:ptLst>
  <dgm:cxnLst>
    <dgm:cxn modelId="{DEF747B0-473B-4BF2-850D-5AE260F69D9C}" type="presOf" srcId="{ECF541A9-5B3C-4F7D-9D08-501E15CF7719}" destId="{3DE48A64-31A4-4946-BB3B-6B122968425E}" srcOrd="0" destOrd="0" presId="urn:microsoft.com/office/officeart/2005/8/layout/vList2"/>
    <dgm:cxn modelId="{CD27E7FB-05FC-4277-BF43-396830DFF656}" type="presOf" srcId="{A55B9DAC-E1D8-4F48-A5FE-A2DE888DAD46}" destId="{31E7FA72-F6D9-42BE-8648-54787CDB3860}" srcOrd="0" destOrd="0" presId="urn:microsoft.com/office/officeart/2005/8/layout/vList2"/>
    <dgm:cxn modelId="{8730FFA7-E47E-41A9-9AFB-7A8670611DEE}" type="presOf" srcId="{7A42CC86-EB6B-4B97-B23D-80C3F2A228A0}" destId="{9739C9C0-23A0-43FD-8060-C798A4A478EF}" srcOrd="0" destOrd="0" presId="urn:microsoft.com/office/officeart/2005/8/layout/vList2"/>
    <dgm:cxn modelId="{C9C4D725-6391-49BF-8349-32B358D8F5B3}" srcId="{A55B9DAC-E1D8-4F48-A5FE-A2DE888DAD46}" destId="{7A42CC86-EB6B-4B97-B23D-80C3F2A228A0}" srcOrd="0" destOrd="0" parTransId="{971377EF-BB42-427D-9F3C-8F404E68A7D5}" sibTransId="{04520A5E-43B0-49FF-BEA5-23D121C6E1FD}"/>
    <dgm:cxn modelId="{9C83CCC8-2177-4AD7-833A-CC10134A254F}" srcId="{A55B9DAC-E1D8-4F48-A5FE-A2DE888DAD46}" destId="{ECF541A9-5B3C-4F7D-9D08-501E15CF7719}" srcOrd="1" destOrd="0" parTransId="{CAD89D91-AAF5-4967-931F-9CB12765F266}" sibTransId="{E35A5F02-50EA-4CD2-8C68-13CF01818B17}"/>
    <dgm:cxn modelId="{7DA1E4D3-FEC1-4D86-AAD2-01ABFF410C2C}" type="presParOf" srcId="{31E7FA72-F6D9-42BE-8648-54787CDB3860}" destId="{9739C9C0-23A0-43FD-8060-C798A4A478EF}" srcOrd="0" destOrd="0" presId="urn:microsoft.com/office/officeart/2005/8/layout/vList2"/>
    <dgm:cxn modelId="{1770CAE6-F44C-41FC-AAAD-4AF6D0254BAE}" type="presParOf" srcId="{31E7FA72-F6D9-42BE-8648-54787CDB3860}" destId="{E1F29D1F-1911-4830-8BAD-F6C3630C0B36}" srcOrd="1" destOrd="0" presId="urn:microsoft.com/office/officeart/2005/8/layout/vList2"/>
    <dgm:cxn modelId="{F4B3E471-E948-41A1-B418-CA72691E43CD}" type="presParOf" srcId="{31E7FA72-F6D9-42BE-8648-54787CDB3860}" destId="{3DE48A64-31A4-4946-BB3B-6B122968425E}"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E8DA39-6533-4FDD-BCC1-CEA5D1870AFC}">
      <dsp:nvSpPr>
        <dsp:cNvPr id="0" name=""/>
        <dsp:cNvSpPr/>
      </dsp:nvSpPr>
      <dsp:spPr>
        <a:xfrm>
          <a:off x="0" y="0"/>
          <a:ext cx="6513603"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D62C86-F149-49FA-AB19-5816065889A4}">
      <dsp:nvSpPr>
        <dsp:cNvPr id="0" name=""/>
        <dsp:cNvSpPr/>
      </dsp:nvSpPr>
      <dsp:spPr>
        <a:xfrm>
          <a:off x="0" y="0"/>
          <a:ext cx="1302720" cy="5885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kern="1200"/>
            <a:t>GOALS:</a:t>
          </a:r>
        </a:p>
      </dsp:txBody>
      <dsp:txXfrm>
        <a:off x="0" y="0"/>
        <a:ext cx="1302720" cy="5885426"/>
      </dsp:txXfrm>
    </dsp:sp>
    <dsp:sp modelId="{B00FEB9F-8D08-413C-8D8A-CB9E9A7DA343}">
      <dsp:nvSpPr>
        <dsp:cNvPr id="0" name=""/>
        <dsp:cNvSpPr/>
      </dsp:nvSpPr>
      <dsp:spPr>
        <a:xfrm>
          <a:off x="1400424" y="136790"/>
          <a:ext cx="5113179" cy="2735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lvl="0" algn="l" defTabSz="1289050">
            <a:lnSpc>
              <a:spcPct val="90000"/>
            </a:lnSpc>
            <a:spcBef>
              <a:spcPct val="0"/>
            </a:spcBef>
            <a:spcAft>
              <a:spcPct val="35000"/>
            </a:spcAft>
          </a:pPr>
          <a:r>
            <a:rPr lang="en-US" sz="2900" b="1" kern="1200" dirty="0"/>
            <a:t>Develop a network </a:t>
          </a:r>
          <a:r>
            <a:rPr lang="en-US" sz="2900" kern="1200" dirty="0"/>
            <a:t>of biologists and statisticians to discuss, reflect, and coordinate the teaching of statistical thinking in introductory biology courses.</a:t>
          </a:r>
        </a:p>
      </dsp:txBody>
      <dsp:txXfrm>
        <a:off x="1400424" y="136790"/>
        <a:ext cx="5113179" cy="2735803"/>
      </dsp:txXfrm>
    </dsp:sp>
    <dsp:sp modelId="{E7DC50D0-89F3-416C-914E-2C1846DE2D89}">
      <dsp:nvSpPr>
        <dsp:cNvPr id="0" name=""/>
        <dsp:cNvSpPr/>
      </dsp:nvSpPr>
      <dsp:spPr>
        <a:xfrm>
          <a:off x="1302720" y="2872593"/>
          <a:ext cx="5210883"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C851E1-9931-46BB-AE0B-A8205DD3DEA0}">
      <dsp:nvSpPr>
        <dsp:cNvPr id="0" name=""/>
        <dsp:cNvSpPr/>
      </dsp:nvSpPr>
      <dsp:spPr>
        <a:xfrm>
          <a:off x="1400424" y="3009383"/>
          <a:ext cx="5113179" cy="2735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lvl="0" algn="l" defTabSz="1289050">
            <a:lnSpc>
              <a:spcPct val="90000"/>
            </a:lnSpc>
            <a:spcBef>
              <a:spcPct val="0"/>
            </a:spcBef>
            <a:spcAft>
              <a:spcPct val="35000"/>
            </a:spcAft>
          </a:pPr>
          <a:r>
            <a:rPr lang="en-US" sz="2900" b="1" kern="1200" dirty="0"/>
            <a:t>Coordinate the assessment </a:t>
          </a:r>
          <a:r>
            <a:rPr lang="en-US" sz="2900" kern="1200" dirty="0"/>
            <a:t>of statistical thinking and student attitudes in introductory biology courses.</a:t>
          </a:r>
        </a:p>
      </dsp:txBody>
      <dsp:txXfrm>
        <a:off x="1400424" y="3009383"/>
        <a:ext cx="5113179" cy="2735803"/>
      </dsp:txXfrm>
    </dsp:sp>
    <dsp:sp modelId="{88D7B5B0-EA5F-45C9-B5C4-DFCBF1FF5B48}">
      <dsp:nvSpPr>
        <dsp:cNvPr id="0" name=""/>
        <dsp:cNvSpPr/>
      </dsp:nvSpPr>
      <dsp:spPr>
        <a:xfrm>
          <a:off x="1302720" y="5745187"/>
          <a:ext cx="5210883" cy="0"/>
        </a:xfrm>
        <a:prstGeom prst="line">
          <a:avLst/>
        </a:prstGeom>
        <a:solidFill>
          <a:schemeClr val="accent5">
            <a:hueOff val="0"/>
            <a:satOff val="0"/>
            <a:lumOff val="0"/>
            <a:alphaOff val="0"/>
          </a:schemeClr>
        </a:solidFill>
        <a:ln w="1270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CB51DA-B1C7-4ABB-9E2A-DCF01BA6A27E}" type="datetimeFigureOut">
              <a:rPr lang="en-US" smtClean="0"/>
              <a:t>10/9/2019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5F5E7D-7559-4016-B770-75F6278F6024}" type="slidenum">
              <a:rPr lang="en-US" smtClean="0"/>
              <a:t>‹#›</a:t>
            </a:fld>
            <a:endParaRPr lang="en-US"/>
          </a:p>
        </p:txBody>
      </p:sp>
    </p:spTree>
    <p:extLst>
      <p:ext uri="{BB962C8B-B14F-4D97-AF65-F5344CB8AC3E}">
        <p14:creationId xmlns:p14="http://schemas.microsoft.com/office/powerpoint/2010/main" val="2607975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hawaiireedlab.com/gwiki/index.php?title=File:DriftN100.png&amp;oldid=378"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rossmanchance.com/applets/GOF.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Dordt </a:t>
            </a:r>
            <a:r>
              <a:rPr lang="en-US" dirty="0">
                <a:sym typeface="Wingdings" panose="05000000000000000000" pitchFamily="2" charset="2"/>
              </a:rPr>
              <a:t> university of Iowa Kennedy HS Dordt</a:t>
            </a:r>
          </a:p>
          <a:p>
            <a:endParaRPr lang="en-US" dirty="0"/>
          </a:p>
        </p:txBody>
      </p:sp>
      <p:sp>
        <p:nvSpPr>
          <p:cNvPr id="4" name="Slide Number Placeholder 3"/>
          <p:cNvSpPr>
            <a:spLocks noGrp="1"/>
          </p:cNvSpPr>
          <p:nvPr>
            <p:ph type="sldNum" sz="quarter" idx="5"/>
          </p:nvPr>
        </p:nvSpPr>
        <p:spPr/>
        <p:txBody>
          <a:bodyPr/>
          <a:lstStyle/>
          <a:p>
            <a:fld id="{045F5E7D-7559-4016-B770-75F6278F6024}" type="slidenum">
              <a:rPr lang="en-US" smtClean="0"/>
              <a:t>1</a:t>
            </a:fld>
            <a:endParaRPr lang="en-US"/>
          </a:p>
        </p:txBody>
      </p:sp>
    </p:spTree>
    <p:extLst>
      <p:ext uri="{BB962C8B-B14F-4D97-AF65-F5344CB8AC3E}">
        <p14:creationId xmlns:p14="http://schemas.microsoft.com/office/powerpoint/2010/main" val="1417445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5F5E7D-7559-4016-B770-75F6278F6024}" type="slidenum">
              <a:rPr lang="en-US" smtClean="0"/>
              <a:t>14</a:t>
            </a:fld>
            <a:endParaRPr lang="en-US"/>
          </a:p>
        </p:txBody>
      </p:sp>
    </p:spTree>
    <p:extLst>
      <p:ext uri="{BB962C8B-B14F-4D97-AF65-F5344CB8AC3E}">
        <p14:creationId xmlns:p14="http://schemas.microsoft.com/office/powerpoint/2010/main" val="3562502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Huge data sets are being generated at both the microscale and macroscale.  The connections between biology and other disciplines are also growing requiring new tools and techniques to be developed and refined.  All of these changes are leading to what some are calling “The New Biology.” (NRC, 2009)</a:t>
            </a:r>
            <a:endParaRPr lang="en-US" dirty="0"/>
          </a:p>
        </p:txBody>
      </p:sp>
      <p:sp>
        <p:nvSpPr>
          <p:cNvPr id="4" name="Slide Number Placeholder 3"/>
          <p:cNvSpPr>
            <a:spLocks noGrp="1"/>
          </p:cNvSpPr>
          <p:nvPr>
            <p:ph type="sldNum" sz="quarter" idx="5"/>
          </p:nvPr>
        </p:nvSpPr>
        <p:spPr/>
        <p:txBody>
          <a:bodyPr/>
          <a:lstStyle/>
          <a:p>
            <a:fld id="{045F5E7D-7559-4016-B770-75F6278F6024}" type="slidenum">
              <a:rPr lang="en-US" smtClean="0"/>
              <a:t>2</a:t>
            </a:fld>
            <a:endParaRPr lang="en-US"/>
          </a:p>
        </p:txBody>
      </p:sp>
    </p:spTree>
    <p:extLst>
      <p:ext uri="{BB962C8B-B14F-4D97-AF65-F5344CB8AC3E}">
        <p14:creationId xmlns:p14="http://schemas.microsoft.com/office/powerpoint/2010/main" val="1916288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-fragmentation </a:t>
            </a:r>
          </a:p>
          <a:p>
            <a:endParaRPr lang="en-US" dirty="0"/>
          </a:p>
          <a:p>
            <a:r>
              <a:rPr lang="en-US" dirty="0"/>
              <a:t>It is not unusual for plants to exhibit a certain amount of self incompatibility– that is, if the self-pollinate, they will not produce viable offspring.  In other cases, inbreeding leads to increased frequency of genetic diseases in the population as the likelihood of homozygosity increases within inbred populations.  You see this with people too- we don’t marry cousins.  In other cases there is insufficient genetic diversity to maintain genetics that are adaptive over the range of environmental conditions that a landscape might exhibit over 50 or 100 or 1000 years.  As landscapes become fragmented, populations (of plants particularly) become genetically isolated from one another, increasing the likelihood of pollination from self-or near genetic relatives.</a:t>
            </a:r>
          </a:p>
          <a:p>
            <a:endParaRPr lang="en-US" dirty="0"/>
          </a:p>
          <a:p>
            <a:r>
              <a:rPr lang="en-US" dirty="0"/>
              <a:t>Brittany and I and a variety of students had the opportunity to look at the genetic diversity of butterfly milkweed on a variety of native and restored prairies to look for danger inbreeding and outbreeding depression, genetic incompatibility, and overall risk of declining populations due to fragmentation.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2B100-33E1-48D9-A555-5F1E1E14E5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Quantitative PCR and Minion sequencing</a:t>
            </a:r>
          </a:p>
        </p:txBody>
      </p:sp>
      <p:sp>
        <p:nvSpPr>
          <p:cNvPr id="4" name="Slide Number Placeholder 3"/>
          <p:cNvSpPr>
            <a:spLocks noGrp="1"/>
          </p:cNvSpPr>
          <p:nvPr>
            <p:ph type="sldNum" sz="quarter" idx="5"/>
          </p:nvPr>
        </p:nvSpPr>
        <p:spPr/>
        <p:txBody>
          <a:bodyPr/>
          <a:lstStyle/>
          <a:p>
            <a:fld id="{045F5E7D-7559-4016-B770-75F6278F6024}" type="slidenum">
              <a:rPr lang="en-US" smtClean="0"/>
              <a:t>4</a:t>
            </a:fld>
            <a:endParaRPr lang="en-US"/>
          </a:p>
        </p:txBody>
      </p:sp>
    </p:spTree>
    <p:extLst>
      <p:ext uri="{BB962C8B-B14F-4D97-AF65-F5344CB8AC3E}">
        <p14:creationId xmlns:p14="http://schemas.microsoft.com/office/powerpoint/2010/main" val="3858609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Medications-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might be surprise to learn that Botany was first widely taught in medical schools– and this makes sense- historically, the vast majority of our medications came from plants and bacteria.  That is shifting but plants produce a huge variety of unique compounds with diverse affects on humans and other animals.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Poppies from - morphine, heroine, codeine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Plants in the genus Datura, </a:t>
            </a:r>
            <a:r>
              <a:rPr lang="en-US" sz="1200" kern="1200" dirty="0" err="1">
                <a:solidFill>
                  <a:schemeClr val="tx1"/>
                </a:solidFill>
                <a:effectLst/>
                <a:latin typeface="+mn-lt"/>
                <a:ea typeface="+mn-ea"/>
                <a:cs typeface="+mn-cs"/>
              </a:rPr>
              <a:t>Brugmansia</a:t>
            </a:r>
            <a:r>
              <a:rPr lang="en-US" sz="1200" kern="1200" dirty="0">
                <a:solidFill>
                  <a:schemeClr val="tx1"/>
                </a:solidFill>
                <a:effectLst/>
                <a:latin typeface="+mn-lt"/>
                <a:ea typeface="+mn-ea"/>
                <a:cs typeface="+mn-cs"/>
              </a:rPr>
              <a:t> and related plants produce atropine (slow heart rate)– dilate pupils, scopolamine (nausea and vomiting) suppress salivation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Artemisinin comes from the plant Artemisia </a:t>
            </a:r>
            <a:r>
              <a:rPr lang="en-US" dirty="0" err="1"/>
              <a:t>Annua</a:t>
            </a:r>
            <a:r>
              <a:rPr lang="en-US" dirty="0"/>
              <a:t> (annual wormwood) and is currently one of the primary treatments for malaria. Tu </a:t>
            </a:r>
            <a:r>
              <a:rPr lang="en-US" dirty="0" err="1"/>
              <a:t>Youyou</a:t>
            </a:r>
            <a:r>
              <a:rPr lang="en-US" dirty="0"/>
              <a:t>, a Chinese scientist, won the Nobel prize in 2015 for identifying Artemisinin.</a:t>
            </a:r>
          </a:p>
          <a:p>
            <a:endParaRPr lang="en-US" dirty="0"/>
          </a:p>
          <a:p>
            <a:r>
              <a:rPr lang="en-US" dirty="0"/>
              <a:t>Dylan Van </a:t>
            </a:r>
            <a:r>
              <a:rPr lang="en-US" dirty="0" err="1"/>
              <a:t>Dyk</a:t>
            </a:r>
            <a:r>
              <a:rPr lang="en-US" dirty="0"/>
              <a:t>- using GC/MS to attempt to extract, identify, and quantify the same compound in perennial wormwoods from North America.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2B100-33E1-48D9-A555-5F1E1E14E5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6881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5F5E7D-7559-4016-B770-75F6278F6024}" type="slidenum">
              <a:rPr lang="en-US" smtClean="0"/>
              <a:t>6</a:t>
            </a:fld>
            <a:endParaRPr lang="en-US"/>
          </a:p>
        </p:txBody>
      </p:sp>
    </p:spTree>
    <p:extLst>
      <p:ext uri="{BB962C8B-B14F-4D97-AF65-F5344CB8AC3E}">
        <p14:creationId xmlns:p14="http://schemas.microsoft.com/office/powerpoint/2010/main" val="412153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Retrieved from "</a:t>
            </a:r>
            <a:r>
              <a:rPr lang="en-US" sz="1200" b="0" i="0" kern="1200" dirty="0">
                <a:solidFill>
                  <a:schemeClr val="tx1"/>
                </a:solidFill>
                <a:effectLst/>
                <a:latin typeface="+mn-lt"/>
                <a:ea typeface="+mn-ea"/>
                <a:cs typeface="+mn-cs"/>
                <a:hlinkClick r:id="rId3"/>
              </a:rPr>
              <a:t>http://hawaiireedlab.com/</a:t>
            </a:r>
            <a:r>
              <a:rPr lang="en-US" sz="1200" b="0" i="0" kern="1200" dirty="0" err="1">
                <a:solidFill>
                  <a:schemeClr val="tx1"/>
                </a:solidFill>
                <a:effectLst/>
                <a:latin typeface="+mn-lt"/>
                <a:ea typeface="+mn-ea"/>
                <a:cs typeface="+mn-cs"/>
                <a:hlinkClick r:id="rId3"/>
              </a:rPr>
              <a:t>gwiki</a:t>
            </a:r>
            <a:r>
              <a:rPr lang="en-US" sz="1200" b="0" i="0" kern="1200" dirty="0">
                <a:solidFill>
                  <a:schemeClr val="tx1"/>
                </a:solidFill>
                <a:effectLst/>
                <a:latin typeface="+mn-lt"/>
                <a:ea typeface="+mn-ea"/>
                <a:cs typeface="+mn-cs"/>
                <a:hlinkClick r:id="rId3"/>
              </a:rPr>
              <a:t>/</a:t>
            </a:r>
            <a:r>
              <a:rPr lang="en-US" sz="1200" b="0" i="0" kern="1200" dirty="0" err="1">
                <a:solidFill>
                  <a:schemeClr val="tx1"/>
                </a:solidFill>
                <a:effectLst/>
                <a:latin typeface="+mn-lt"/>
                <a:ea typeface="+mn-ea"/>
                <a:cs typeface="+mn-cs"/>
                <a:hlinkClick r:id="rId3"/>
              </a:rPr>
              <a:t>index.php?title</a:t>
            </a:r>
            <a:r>
              <a:rPr lang="en-US" sz="1200" b="0" i="0" kern="1200" dirty="0">
                <a:solidFill>
                  <a:schemeClr val="tx1"/>
                </a:solidFill>
                <a:effectLst/>
                <a:latin typeface="+mn-lt"/>
                <a:ea typeface="+mn-ea"/>
                <a:cs typeface="+mn-cs"/>
                <a:hlinkClick r:id="rId3"/>
              </a:rPr>
              <a:t>=File:DriftN100.png&amp;oldid=378</a:t>
            </a: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045F5E7D-7559-4016-B770-75F6278F6024}" type="slidenum">
              <a:rPr lang="en-US" smtClean="0"/>
              <a:t>10</a:t>
            </a:fld>
            <a:endParaRPr lang="en-US"/>
          </a:p>
        </p:txBody>
      </p:sp>
    </p:spTree>
    <p:extLst>
      <p:ext uri="{BB962C8B-B14F-4D97-AF65-F5344CB8AC3E}">
        <p14:creationId xmlns:p14="http://schemas.microsoft.com/office/powerpoint/2010/main" val="1181765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http://www.rossmanchance.com/applets/GOF.html</a:t>
            </a:r>
            <a:endParaRPr lang="en-US" dirty="0"/>
          </a:p>
          <a:p>
            <a:endParaRPr lang="en-US" dirty="0"/>
          </a:p>
        </p:txBody>
      </p:sp>
      <p:sp>
        <p:nvSpPr>
          <p:cNvPr id="4" name="Slide Number Placeholder 3"/>
          <p:cNvSpPr>
            <a:spLocks noGrp="1"/>
          </p:cNvSpPr>
          <p:nvPr>
            <p:ph type="sldNum" sz="quarter" idx="5"/>
          </p:nvPr>
        </p:nvSpPr>
        <p:spPr/>
        <p:txBody>
          <a:bodyPr/>
          <a:lstStyle/>
          <a:p>
            <a:fld id="{045F5E7D-7559-4016-B770-75F6278F6024}" type="slidenum">
              <a:rPr lang="en-US" smtClean="0"/>
              <a:t>11</a:t>
            </a:fld>
            <a:endParaRPr lang="en-US"/>
          </a:p>
        </p:txBody>
      </p:sp>
    </p:spTree>
    <p:extLst>
      <p:ext uri="{BB962C8B-B14F-4D97-AF65-F5344CB8AC3E}">
        <p14:creationId xmlns:p14="http://schemas.microsoft.com/office/powerpoint/2010/main" val="3120109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5F5E7D-7559-4016-B770-75F6278F6024}" type="slidenum">
              <a:rPr lang="en-US" smtClean="0"/>
              <a:t>12</a:t>
            </a:fld>
            <a:endParaRPr lang="en-US"/>
          </a:p>
        </p:txBody>
      </p:sp>
    </p:spTree>
    <p:extLst>
      <p:ext uri="{BB962C8B-B14F-4D97-AF65-F5344CB8AC3E}">
        <p14:creationId xmlns:p14="http://schemas.microsoft.com/office/powerpoint/2010/main" val="2047765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0F14D4-C908-40CE-B52D-8057501C9F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3C98728-E1C7-4CA3-B5DE-DB668EDEDF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CDF7BBA-5AF5-4B84-AA85-EE09ACED896F}"/>
              </a:ext>
            </a:extLst>
          </p:cNvPr>
          <p:cNvSpPr>
            <a:spLocks noGrp="1"/>
          </p:cNvSpPr>
          <p:nvPr>
            <p:ph type="dt" sz="half" idx="10"/>
          </p:nvPr>
        </p:nvSpPr>
        <p:spPr/>
        <p:txBody>
          <a:bodyPr/>
          <a:lstStyle/>
          <a:p>
            <a:fld id="{7A1FA785-899B-4242-B036-C206C4D466CE}" type="datetimeFigureOut">
              <a:rPr lang="en-US" smtClean="0"/>
              <a:t>10/9/2019</a:t>
            </a:fld>
            <a:endParaRPr lang="en-US"/>
          </a:p>
        </p:txBody>
      </p:sp>
      <p:sp>
        <p:nvSpPr>
          <p:cNvPr id="5" name="Footer Placeholder 4">
            <a:extLst>
              <a:ext uri="{FF2B5EF4-FFF2-40B4-BE49-F238E27FC236}">
                <a16:creationId xmlns:a16="http://schemas.microsoft.com/office/drawing/2014/main" xmlns="" id="{3430137C-0B1E-4617-8A5E-F8DEA84487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B83588B-2E2B-4C1C-94E5-71DC8E31FB3B}"/>
              </a:ext>
            </a:extLst>
          </p:cNvPr>
          <p:cNvSpPr>
            <a:spLocks noGrp="1"/>
          </p:cNvSpPr>
          <p:nvPr>
            <p:ph type="sldNum" sz="quarter" idx="12"/>
          </p:nvPr>
        </p:nvSpPr>
        <p:spPr/>
        <p:txBody>
          <a:bodyPr/>
          <a:lstStyle/>
          <a:p>
            <a:fld id="{DC77C14B-D7AB-435E-935A-4C3A50291502}" type="slidenum">
              <a:rPr lang="en-US" smtClean="0"/>
              <a:t>‹#›</a:t>
            </a:fld>
            <a:endParaRPr lang="en-US"/>
          </a:p>
        </p:txBody>
      </p:sp>
    </p:spTree>
    <p:extLst>
      <p:ext uri="{BB962C8B-B14F-4D97-AF65-F5344CB8AC3E}">
        <p14:creationId xmlns:p14="http://schemas.microsoft.com/office/powerpoint/2010/main" val="3261897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E66109-34E4-49E7-85A7-A3DDB67AF6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D233A74-9B08-4915-A8A3-805A4AB427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695F697-75D3-4B5E-983E-3D2C238A2485}"/>
              </a:ext>
            </a:extLst>
          </p:cNvPr>
          <p:cNvSpPr>
            <a:spLocks noGrp="1"/>
          </p:cNvSpPr>
          <p:nvPr>
            <p:ph type="dt" sz="half" idx="10"/>
          </p:nvPr>
        </p:nvSpPr>
        <p:spPr/>
        <p:txBody>
          <a:bodyPr/>
          <a:lstStyle/>
          <a:p>
            <a:fld id="{7A1FA785-899B-4242-B036-C206C4D466CE}" type="datetimeFigureOut">
              <a:rPr lang="en-US" smtClean="0"/>
              <a:t>10/9/2019</a:t>
            </a:fld>
            <a:endParaRPr lang="en-US"/>
          </a:p>
        </p:txBody>
      </p:sp>
      <p:sp>
        <p:nvSpPr>
          <p:cNvPr id="5" name="Footer Placeholder 4">
            <a:extLst>
              <a:ext uri="{FF2B5EF4-FFF2-40B4-BE49-F238E27FC236}">
                <a16:creationId xmlns:a16="http://schemas.microsoft.com/office/drawing/2014/main" xmlns="" id="{366F7E38-398D-418A-ADFA-61C2D48C5A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4BBD4C1-BD51-4CDB-AB22-EC7137E38271}"/>
              </a:ext>
            </a:extLst>
          </p:cNvPr>
          <p:cNvSpPr>
            <a:spLocks noGrp="1"/>
          </p:cNvSpPr>
          <p:nvPr>
            <p:ph type="sldNum" sz="quarter" idx="12"/>
          </p:nvPr>
        </p:nvSpPr>
        <p:spPr/>
        <p:txBody>
          <a:bodyPr/>
          <a:lstStyle/>
          <a:p>
            <a:fld id="{DC77C14B-D7AB-435E-935A-4C3A50291502}" type="slidenum">
              <a:rPr lang="en-US" smtClean="0"/>
              <a:t>‹#›</a:t>
            </a:fld>
            <a:endParaRPr lang="en-US"/>
          </a:p>
        </p:txBody>
      </p:sp>
    </p:spTree>
    <p:extLst>
      <p:ext uri="{BB962C8B-B14F-4D97-AF65-F5344CB8AC3E}">
        <p14:creationId xmlns:p14="http://schemas.microsoft.com/office/powerpoint/2010/main" val="1577782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734ED2C-AE0E-44A8-A579-C46DD12D02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9ECCC8B-4883-4396-A376-F6516A0E1B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32AF1B9-9428-4745-94EC-E34BFBDB7422}"/>
              </a:ext>
            </a:extLst>
          </p:cNvPr>
          <p:cNvSpPr>
            <a:spLocks noGrp="1"/>
          </p:cNvSpPr>
          <p:nvPr>
            <p:ph type="dt" sz="half" idx="10"/>
          </p:nvPr>
        </p:nvSpPr>
        <p:spPr/>
        <p:txBody>
          <a:bodyPr/>
          <a:lstStyle/>
          <a:p>
            <a:fld id="{7A1FA785-899B-4242-B036-C206C4D466CE}" type="datetimeFigureOut">
              <a:rPr lang="en-US" smtClean="0"/>
              <a:t>10/9/2019</a:t>
            </a:fld>
            <a:endParaRPr lang="en-US"/>
          </a:p>
        </p:txBody>
      </p:sp>
      <p:sp>
        <p:nvSpPr>
          <p:cNvPr id="5" name="Footer Placeholder 4">
            <a:extLst>
              <a:ext uri="{FF2B5EF4-FFF2-40B4-BE49-F238E27FC236}">
                <a16:creationId xmlns:a16="http://schemas.microsoft.com/office/drawing/2014/main" xmlns="" id="{B73B2F74-9883-48E6-B98D-A8FBC6B186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15F7F53-1401-4BE8-ACD8-FEC0456E2B56}"/>
              </a:ext>
            </a:extLst>
          </p:cNvPr>
          <p:cNvSpPr>
            <a:spLocks noGrp="1"/>
          </p:cNvSpPr>
          <p:nvPr>
            <p:ph type="sldNum" sz="quarter" idx="12"/>
          </p:nvPr>
        </p:nvSpPr>
        <p:spPr/>
        <p:txBody>
          <a:bodyPr/>
          <a:lstStyle/>
          <a:p>
            <a:fld id="{DC77C14B-D7AB-435E-935A-4C3A50291502}" type="slidenum">
              <a:rPr lang="en-US" smtClean="0"/>
              <a:t>‹#›</a:t>
            </a:fld>
            <a:endParaRPr lang="en-US"/>
          </a:p>
        </p:txBody>
      </p:sp>
    </p:spTree>
    <p:extLst>
      <p:ext uri="{BB962C8B-B14F-4D97-AF65-F5344CB8AC3E}">
        <p14:creationId xmlns:p14="http://schemas.microsoft.com/office/powerpoint/2010/main" val="4178716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175C09-169E-4BD6-BD55-7548C2622C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31CF8C7-8586-4729-8138-1F2B9F7F69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C5CD86D-8197-4CF3-9E6A-85FA7365D61D}"/>
              </a:ext>
            </a:extLst>
          </p:cNvPr>
          <p:cNvSpPr>
            <a:spLocks noGrp="1"/>
          </p:cNvSpPr>
          <p:nvPr>
            <p:ph type="dt" sz="half" idx="10"/>
          </p:nvPr>
        </p:nvSpPr>
        <p:spPr/>
        <p:txBody>
          <a:bodyPr/>
          <a:lstStyle/>
          <a:p>
            <a:fld id="{7A1FA785-899B-4242-B036-C206C4D466CE}" type="datetimeFigureOut">
              <a:rPr lang="en-US" smtClean="0"/>
              <a:t>10/9/2019</a:t>
            </a:fld>
            <a:endParaRPr lang="en-US"/>
          </a:p>
        </p:txBody>
      </p:sp>
      <p:sp>
        <p:nvSpPr>
          <p:cNvPr id="5" name="Footer Placeholder 4">
            <a:extLst>
              <a:ext uri="{FF2B5EF4-FFF2-40B4-BE49-F238E27FC236}">
                <a16:creationId xmlns:a16="http://schemas.microsoft.com/office/drawing/2014/main" xmlns="" id="{6AD45986-60CC-4678-B2FF-2C031468DF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6CCE2D7-FCB4-4934-AA02-72778983559A}"/>
              </a:ext>
            </a:extLst>
          </p:cNvPr>
          <p:cNvSpPr>
            <a:spLocks noGrp="1"/>
          </p:cNvSpPr>
          <p:nvPr>
            <p:ph type="sldNum" sz="quarter" idx="12"/>
          </p:nvPr>
        </p:nvSpPr>
        <p:spPr/>
        <p:txBody>
          <a:bodyPr/>
          <a:lstStyle/>
          <a:p>
            <a:fld id="{DC77C14B-D7AB-435E-935A-4C3A50291502}" type="slidenum">
              <a:rPr lang="en-US" smtClean="0"/>
              <a:t>‹#›</a:t>
            </a:fld>
            <a:endParaRPr lang="en-US"/>
          </a:p>
        </p:txBody>
      </p:sp>
    </p:spTree>
    <p:extLst>
      <p:ext uri="{BB962C8B-B14F-4D97-AF65-F5344CB8AC3E}">
        <p14:creationId xmlns:p14="http://schemas.microsoft.com/office/powerpoint/2010/main" val="3756981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657AB8-641F-4B02-9E02-EDF54FC05B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C85CA0E-23C1-48BE-B35B-E24FB5A8E7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BF18458-B1C4-459A-825E-CF8FAEA1B09B}"/>
              </a:ext>
            </a:extLst>
          </p:cNvPr>
          <p:cNvSpPr>
            <a:spLocks noGrp="1"/>
          </p:cNvSpPr>
          <p:nvPr>
            <p:ph type="dt" sz="half" idx="10"/>
          </p:nvPr>
        </p:nvSpPr>
        <p:spPr/>
        <p:txBody>
          <a:bodyPr/>
          <a:lstStyle/>
          <a:p>
            <a:fld id="{7A1FA785-899B-4242-B036-C206C4D466CE}" type="datetimeFigureOut">
              <a:rPr lang="en-US" smtClean="0"/>
              <a:t>10/9/2019</a:t>
            </a:fld>
            <a:endParaRPr lang="en-US"/>
          </a:p>
        </p:txBody>
      </p:sp>
      <p:sp>
        <p:nvSpPr>
          <p:cNvPr id="5" name="Footer Placeholder 4">
            <a:extLst>
              <a:ext uri="{FF2B5EF4-FFF2-40B4-BE49-F238E27FC236}">
                <a16:creationId xmlns:a16="http://schemas.microsoft.com/office/drawing/2014/main" xmlns="" id="{55BD5064-35DB-4B74-8C68-220DD65D4B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D8D9C41-826B-41C1-BFBD-35E7CD00BBA4}"/>
              </a:ext>
            </a:extLst>
          </p:cNvPr>
          <p:cNvSpPr>
            <a:spLocks noGrp="1"/>
          </p:cNvSpPr>
          <p:nvPr>
            <p:ph type="sldNum" sz="quarter" idx="12"/>
          </p:nvPr>
        </p:nvSpPr>
        <p:spPr/>
        <p:txBody>
          <a:bodyPr/>
          <a:lstStyle/>
          <a:p>
            <a:fld id="{DC77C14B-D7AB-435E-935A-4C3A50291502}" type="slidenum">
              <a:rPr lang="en-US" smtClean="0"/>
              <a:t>‹#›</a:t>
            </a:fld>
            <a:endParaRPr lang="en-US"/>
          </a:p>
        </p:txBody>
      </p:sp>
    </p:spTree>
    <p:extLst>
      <p:ext uri="{BB962C8B-B14F-4D97-AF65-F5344CB8AC3E}">
        <p14:creationId xmlns:p14="http://schemas.microsoft.com/office/powerpoint/2010/main" val="3877052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3DE593-A4BD-40BC-AF7C-60D71B8BF5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AA13D5B-946B-4AC6-BDA5-AD13DB4103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D4BDADB-53C1-417B-9C91-F0046F22A4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A3C1082-111F-4FEA-A935-9B0767B9D0D1}"/>
              </a:ext>
            </a:extLst>
          </p:cNvPr>
          <p:cNvSpPr>
            <a:spLocks noGrp="1"/>
          </p:cNvSpPr>
          <p:nvPr>
            <p:ph type="dt" sz="half" idx="10"/>
          </p:nvPr>
        </p:nvSpPr>
        <p:spPr/>
        <p:txBody>
          <a:bodyPr/>
          <a:lstStyle/>
          <a:p>
            <a:fld id="{7A1FA785-899B-4242-B036-C206C4D466CE}" type="datetimeFigureOut">
              <a:rPr lang="en-US" smtClean="0"/>
              <a:t>10/9/2019</a:t>
            </a:fld>
            <a:endParaRPr lang="en-US"/>
          </a:p>
        </p:txBody>
      </p:sp>
      <p:sp>
        <p:nvSpPr>
          <p:cNvPr id="6" name="Footer Placeholder 5">
            <a:extLst>
              <a:ext uri="{FF2B5EF4-FFF2-40B4-BE49-F238E27FC236}">
                <a16:creationId xmlns:a16="http://schemas.microsoft.com/office/drawing/2014/main" xmlns="" id="{192E131D-DAE0-4A45-91F4-7CCB8ED99A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0DBBBB8-E99E-4941-AAA3-C3C5E099E0C1}"/>
              </a:ext>
            </a:extLst>
          </p:cNvPr>
          <p:cNvSpPr>
            <a:spLocks noGrp="1"/>
          </p:cNvSpPr>
          <p:nvPr>
            <p:ph type="sldNum" sz="quarter" idx="12"/>
          </p:nvPr>
        </p:nvSpPr>
        <p:spPr/>
        <p:txBody>
          <a:bodyPr/>
          <a:lstStyle/>
          <a:p>
            <a:fld id="{DC77C14B-D7AB-435E-935A-4C3A50291502}" type="slidenum">
              <a:rPr lang="en-US" smtClean="0"/>
              <a:t>‹#›</a:t>
            </a:fld>
            <a:endParaRPr lang="en-US"/>
          </a:p>
        </p:txBody>
      </p:sp>
    </p:spTree>
    <p:extLst>
      <p:ext uri="{BB962C8B-B14F-4D97-AF65-F5344CB8AC3E}">
        <p14:creationId xmlns:p14="http://schemas.microsoft.com/office/powerpoint/2010/main" val="1903384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5C4F13-37F6-4495-9142-79E01C37BB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FD41A57-30E3-4E2D-AED2-97525C9D0E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7D61DE6-61B9-4EFE-AB41-421E6A74D7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773956F-5946-4D13-9A0F-673B476BC6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4C29117-0399-4A39-89C7-3377B58E05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EFF4CF1-E249-4DD5-BA0C-0C4DD1E0F301}"/>
              </a:ext>
            </a:extLst>
          </p:cNvPr>
          <p:cNvSpPr>
            <a:spLocks noGrp="1"/>
          </p:cNvSpPr>
          <p:nvPr>
            <p:ph type="dt" sz="half" idx="10"/>
          </p:nvPr>
        </p:nvSpPr>
        <p:spPr/>
        <p:txBody>
          <a:bodyPr/>
          <a:lstStyle/>
          <a:p>
            <a:fld id="{7A1FA785-899B-4242-B036-C206C4D466CE}" type="datetimeFigureOut">
              <a:rPr lang="en-US" smtClean="0"/>
              <a:t>10/9/2019</a:t>
            </a:fld>
            <a:endParaRPr lang="en-US"/>
          </a:p>
        </p:txBody>
      </p:sp>
      <p:sp>
        <p:nvSpPr>
          <p:cNvPr id="8" name="Footer Placeholder 7">
            <a:extLst>
              <a:ext uri="{FF2B5EF4-FFF2-40B4-BE49-F238E27FC236}">
                <a16:creationId xmlns:a16="http://schemas.microsoft.com/office/drawing/2014/main" xmlns="" id="{666E903F-363B-4F4B-99F3-98A1B7E007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610EA39-6BD2-47D0-9EEE-22A58A5BE6EE}"/>
              </a:ext>
            </a:extLst>
          </p:cNvPr>
          <p:cNvSpPr>
            <a:spLocks noGrp="1"/>
          </p:cNvSpPr>
          <p:nvPr>
            <p:ph type="sldNum" sz="quarter" idx="12"/>
          </p:nvPr>
        </p:nvSpPr>
        <p:spPr/>
        <p:txBody>
          <a:bodyPr/>
          <a:lstStyle/>
          <a:p>
            <a:fld id="{DC77C14B-D7AB-435E-935A-4C3A50291502}" type="slidenum">
              <a:rPr lang="en-US" smtClean="0"/>
              <a:t>‹#›</a:t>
            </a:fld>
            <a:endParaRPr lang="en-US"/>
          </a:p>
        </p:txBody>
      </p:sp>
    </p:spTree>
    <p:extLst>
      <p:ext uri="{BB962C8B-B14F-4D97-AF65-F5344CB8AC3E}">
        <p14:creationId xmlns:p14="http://schemas.microsoft.com/office/powerpoint/2010/main" val="2992658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B174A9-8D8C-4B17-8DA1-FADE542D9D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6CE0A70-F52E-4145-9BAE-01E48A984C7A}"/>
              </a:ext>
            </a:extLst>
          </p:cNvPr>
          <p:cNvSpPr>
            <a:spLocks noGrp="1"/>
          </p:cNvSpPr>
          <p:nvPr>
            <p:ph type="dt" sz="half" idx="10"/>
          </p:nvPr>
        </p:nvSpPr>
        <p:spPr/>
        <p:txBody>
          <a:bodyPr/>
          <a:lstStyle/>
          <a:p>
            <a:fld id="{7A1FA785-899B-4242-B036-C206C4D466CE}" type="datetimeFigureOut">
              <a:rPr lang="en-US" smtClean="0"/>
              <a:t>10/9/2019</a:t>
            </a:fld>
            <a:endParaRPr lang="en-US"/>
          </a:p>
        </p:txBody>
      </p:sp>
      <p:sp>
        <p:nvSpPr>
          <p:cNvPr id="4" name="Footer Placeholder 3">
            <a:extLst>
              <a:ext uri="{FF2B5EF4-FFF2-40B4-BE49-F238E27FC236}">
                <a16:creationId xmlns:a16="http://schemas.microsoft.com/office/drawing/2014/main" xmlns="" id="{6C27D1E7-EA98-4BB2-BD32-0D03E1309C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F218512-0AE7-46B6-A5E7-735526917DB9}"/>
              </a:ext>
            </a:extLst>
          </p:cNvPr>
          <p:cNvSpPr>
            <a:spLocks noGrp="1"/>
          </p:cNvSpPr>
          <p:nvPr>
            <p:ph type="sldNum" sz="quarter" idx="12"/>
          </p:nvPr>
        </p:nvSpPr>
        <p:spPr/>
        <p:txBody>
          <a:bodyPr/>
          <a:lstStyle/>
          <a:p>
            <a:fld id="{DC77C14B-D7AB-435E-935A-4C3A50291502}" type="slidenum">
              <a:rPr lang="en-US" smtClean="0"/>
              <a:t>‹#›</a:t>
            </a:fld>
            <a:endParaRPr lang="en-US"/>
          </a:p>
        </p:txBody>
      </p:sp>
    </p:spTree>
    <p:extLst>
      <p:ext uri="{BB962C8B-B14F-4D97-AF65-F5344CB8AC3E}">
        <p14:creationId xmlns:p14="http://schemas.microsoft.com/office/powerpoint/2010/main" val="4006753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19B2B5C-24D1-42EE-89C3-E40CBA3292D6}"/>
              </a:ext>
            </a:extLst>
          </p:cNvPr>
          <p:cNvSpPr>
            <a:spLocks noGrp="1"/>
          </p:cNvSpPr>
          <p:nvPr>
            <p:ph type="dt" sz="half" idx="10"/>
          </p:nvPr>
        </p:nvSpPr>
        <p:spPr/>
        <p:txBody>
          <a:bodyPr/>
          <a:lstStyle/>
          <a:p>
            <a:fld id="{7A1FA785-899B-4242-B036-C206C4D466CE}" type="datetimeFigureOut">
              <a:rPr lang="en-US" smtClean="0"/>
              <a:t>10/9/2019</a:t>
            </a:fld>
            <a:endParaRPr lang="en-US"/>
          </a:p>
        </p:txBody>
      </p:sp>
      <p:sp>
        <p:nvSpPr>
          <p:cNvPr id="3" name="Footer Placeholder 2">
            <a:extLst>
              <a:ext uri="{FF2B5EF4-FFF2-40B4-BE49-F238E27FC236}">
                <a16:creationId xmlns:a16="http://schemas.microsoft.com/office/drawing/2014/main" xmlns="" id="{C76C575E-B384-49D4-ADA3-6F83008E5D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BCC61C9-F16A-4A91-8BBD-E8487CD31237}"/>
              </a:ext>
            </a:extLst>
          </p:cNvPr>
          <p:cNvSpPr>
            <a:spLocks noGrp="1"/>
          </p:cNvSpPr>
          <p:nvPr>
            <p:ph type="sldNum" sz="quarter" idx="12"/>
          </p:nvPr>
        </p:nvSpPr>
        <p:spPr/>
        <p:txBody>
          <a:bodyPr/>
          <a:lstStyle/>
          <a:p>
            <a:fld id="{DC77C14B-D7AB-435E-935A-4C3A50291502}" type="slidenum">
              <a:rPr lang="en-US" smtClean="0"/>
              <a:t>‹#›</a:t>
            </a:fld>
            <a:endParaRPr lang="en-US"/>
          </a:p>
        </p:txBody>
      </p:sp>
    </p:spTree>
    <p:extLst>
      <p:ext uri="{BB962C8B-B14F-4D97-AF65-F5344CB8AC3E}">
        <p14:creationId xmlns:p14="http://schemas.microsoft.com/office/powerpoint/2010/main" val="556872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C3E749-827F-4AA3-8C57-EBF0B265D2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5370467-7E06-4C91-B1CC-3A834F7F41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FA23917-B72E-4CA8-9437-6030A7589B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E4B1795-F4CE-4EA7-B940-4209755D32E5}"/>
              </a:ext>
            </a:extLst>
          </p:cNvPr>
          <p:cNvSpPr>
            <a:spLocks noGrp="1"/>
          </p:cNvSpPr>
          <p:nvPr>
            <p:ph type="dt" sz="half" idx="10"/>
          </p:nvPr>
        </p:nvSpPr>
        <p:spPr/>
        <p:txBody>
          <a:bodyPr/>
          <a:lstStyle/>
          <a:p>
            <a:fld id="{7A1FA785-899B-4242-B036-C206C4D466CE}" type="datetimeFigureOut">
              <a:rPr lang="en-US" smtClean="0"/>
              <a:t>10/9/2019</a:t>
            </a:fld>
            <a:endParaRPr lang="en-US"/>
          </a:p>
        </p:txBody>
      </p:sp>
      <p:sp>
        <p:nvSpPr>
          <p:cNvPr id="6" name="Footer Placeholder 5">
            <a:extLst>
              <a:ext uri="{FF2B5EF4-FFF2-40B4-BE49-F238E27FC236}">
                <a16:creationId xmlns:a16="http://schemas.microsoft.com/office/drawing/2014/main" xmlns="" id="{2AF2C906-94AE-49F1-8765-24C46715C5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D5E6BEF-E094-4D2E-9A8B-89CFD77442A2}"/>
              </a:ext>
            </a:extLst>
          </p:cNvPr>
          <p:cNvSpPr>
            <a:spLocks noGrp="1"/>
          </p:cNvSpPr>
          <p:nvPr>
            <p:ph type="sldNum" sz="quarter" idx="12"/>
          </p:nvPr>
        </p:nvSpPr>
        <p:spPr/>
        <p:txBody>
          <a:bodyPr/>
          <a:lstStyle/>
          <a:p>
            <a:fld id="{DC77C14B-D7AB-435E-935A-4C3A50291502}" type="slidenum">
              <a:rPr lang="en-US" smtClean="0"/>
              <a:t>‹#›</a:t>
            </a:fld>
            <a:endParaRPr lang="en-US"/>
          </a:p>
        </p:txBody>
      </p:sp>
    </p:spTree>
    <p:extLst>
      <p:ext uri="{BB962C8B-B14F-4D97-AF65-F5344CB8AC3E}">
        <p14:creationId xmlns:p14="http://schemas.microsoft.com/office/powerpoint/2010/main" val="703115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D3323C-C572-4CEA-AA54-A365B49515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8CA86D5-8FB2-46FF-B85D-84CF742FC5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D6298E7-ED17-4572-B248-21967389A4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18ECDD1-6D9A-4019-942B-AD7AB375A7E6}"/>
              </a:ext>
            </a:extLst>
          </p:cNvPr>
          <p:cNvSpPr>
            <a:spLocks noGrp="1"/>
          </p:cNvSpPr>
          <p:nvPr>
            <p:ph type="dt" sz="half" idx="10"/>
          </p:nvPr>
        </p:nvSpPr>
        <p:spPr/>
        <p:txBody>
          <a:bodyPr/>
          <a:lstStyle/>
          <a:p>
            <a:fld id="{7A1FA785-899B-4242-B036-C206C4D466CE}" type="datetimeFigureOut">
              <a:rPr lang="en-US" smtClean="0"/>
              <a:t>10/9/2019</a:t>
            </a:fld>
            <a:endParaRPr lang="en-US"/>
          </a:p>
        </p:txBody>
      </p:sp>
      <p:sp>
        <p:nvSpPr>
          <p:cNvPr id="6" name="Footer Placeholder 5">
            <a:extLst>
              <a:ext uri="{FF2B5EF4-FFF2-40B4-BE49-F238E27FC236}">
                <a16:creationId xmlns:a16="http://schemas.microsoft.com/office/drawing/2014/main" xmlns="" id="{52FFE39A-25F3-4043-9841-51D5EB59BF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9579E26-E949-41D8-8B94-35FBAD9C112C}"/>
              </a:ext>
            </a:extLst>
          </p:cNvPr>
          <p:cNvSpPr>
            <a:spLocks noGrp="1"/>
          </p:cNvSpPr>
          <p:nvPr>
            <p:ph type="sldNum" sz="quarter" idx="12"/>
          </p:nvPr>
        </p:nvSpPr>
        <p:spPr/>
        <p:txBody>
          <a:bodyPr/>
          <a:lstStyle/>
          <a:p>
            <a:fld id="{DC77C14B-D7AB-435E-935A-4C3A50291502}" type="slidenum">
              <a:rPr lang="en-US" smtClean="0"/>
              <a:t>‹#›</a:t>
            </a:fld>
            <a:endParaRPr lang="en-US"/>
          </a:p>
        </p:txBody>
      </p:sp>
    </p:spTree>
    <p:extLst>
      <p:ext uri="{BB962C8B-B14F-4D97-AF65-F5344CB8AC3E}">
        <p14:creationId xmlns:p14="http://schemas.microsoft.com/office/powerpoint/2010/main" val="1233493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A486572-4EAD-4976-A8CE-62A3AAE235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8903485-CF4D-4CA6-B399-5C28739339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0064EF1-FDCD-4A16-8E2C-9D6708715A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1FA785-899B-4242-B036-C206C4D466CE}" type="datetimeFigureOut">
              <a:rPr lang="en-US" smtClean="0"/>
              <a:t>10/9/2019</a:t>
            </a:fld>
            <a:endParaRPr lang="en-US"/>
          </a:p>
        </p:txBody>
      </p:sp>
      <p:sp>
        <p:nvSpPr>
          <p:cNvPr id="5" name="Footer Placeholder 4">
            <a:extLst>
              <a:ext uri="{FF2B5EF4-FFF2-40B4-BE49-F238E27FC236}">
                <a16:creationId xmlns:a16="http://schemas.microsoft.com/office/drawing/2014/main" xmlns="" id="{029E1D62-3A61-40F7-8936-3A153E856B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3D614E5-809D-48F2-94F4-F94AEE8FF7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77C14B-D7AB-435E-935A-4C3A50291502}" type="slidenum">
              <a:rPr lang="en-US" smtClean="0"/>
              <a:t>‹#›</a:t>
            </a:fld>
            <a:endParaRPr lang="en-US"/>
          </a:p>
        </p:txBody>
      </p:sp>
    </p:spTree>
    <p:extLst>
      <p:ext uri="{BB962C8B-B14F-4D97-AF65-F5344CB8AC3E}">
        <p14:creationId xmlns:p14="http://schemas.microsoft.com/office/powerpoint/2010/main" val="1601794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nsf.gov/pubs/2017/nsf17541/nsf17541.ht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2A8AA5BC-4F7A-4226-8F99-6D824B226A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3E5445C6-DD42-4979-86FF-03730E8C6D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16DF853-FDDF-4F5D-92A0-5687AE63E034}"/>
              </a:ext>
            </a:extLst>
          </p:cNvPr>
          <p:cNvSpPr>
            <a:spLocks noGrp="1"/>
          </p:cNvSpPr>
          <p:nvPr>
            <p:ph type="ctrTitle"/>
          </p:nvPr>
        </p:nvSpPr>
        <p:spPr>
          <a:xfrm>
            <a:off x="1524000" y="1122362"/>
            <a:ext cx="9144000" cy="2840037"/>
          </a:xfrm>
        </p:spPr>
        <p:txBody>
          <a:bodyPr>
            <a:normAutofit/>
          </a:bodyPr>
          <a:lstStyle/>
          <a:p>
            <a:r>
              <a:rPr lang="en-US" sz="5800"/>
              <a:t>The importance of statistics and computational thinking for the “New Biology”</a:t>
            </a:r>
          </a:p>
        </p:txBody>
      </p:sp>
      <p:sp>
        <p:nvSpPr>
          <p:cNvPr id="3" name="Subtitle 2">
            <a:extLst>
              <a:ext uri="{FF2B5EF4-FFF2-40B4-BE49-F238E27FC236}">
                <a16:creationId xmlns:a16="http://schemas.microsoft.com/office/drawing/2014/main" xmlns="" id="{E520233C-C498-48EA-A35F-A93C3D7E5E9A}"/>
              </a:ext>
            </a:extLst>
          </p:cNvPr>
          <p:cNvSpPr>
            <a:spLocks noGrp="1"/>
          </p:cNvSpPr>
          <p:nvPr>
            <p:ph type="subTitle" idx="1"/>
          </p:nvPr>
        </p:nvSpPr>
        <p:spPr>
          <a:xfrm>
            <a:off x="1524000" y="4256436"/>
            <a:ext cx="9144000" cy="1600818"/>
          </a:xfrm>
        </p:spPr>
        <p:txBody>
          <a:bodyPr>
            <a:normAutofit/>
          </a:bodyPr>
          <a:lstStyle/>
          <a:p>
            <a:r>
              <a:rPr lang="en-US" dirty="0">
                <a:solidFill>
                  <a:schemeClr val="accent1"/>
                </a:solidFill>
              </a:rPr>
              <a:t>Jeff Ploegstra, MS, MAT, PHD</a:t>
            </a:r>
          </a:p>
          <a:p>
            <a:r>
              <a:rPr lang="en-US" dirty="0">
                <a:solidFill>
                  <a:schemeClr val="accent1"/>
                </a:solidFill>
              </a:rPr>
              <a:t>ISTS Meeting, October 2019</a:t>
            </a:r>
          </a:p>
        </p:txBody>
      </p:sp>
      <p:cxnSp>
        <p:nvCxnSpPr>
          <p:cNvPr id="12" name="Straight Connector 11">
            <a:extLst>
              <a:ext uri="{FF2B5EF4-FFF2-40B4-BE49-F238E27FC236}">
                <a16:creationId xmlns:a16="http://schemas.microsoft.com/office/drawing/2014/main" xmlns="" id="{45000665-DFC7-417E-8FD7-516A0F15C97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163796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xmlns="" id="{DB146403-F3D6-484B-B2ED-97F9565D03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xmlns=""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E735B5F-79EC-4BC8-96CC-14B2D6FCC1E2}"/>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a:solidFill>
                  <a:srgbClr val="FFFFFF"/>
                </a:solidFill>
              </a:rPr>
              <a:t>Example 1: Probability and Modeling</a:t>
            </a:r>
          </a:p>
        </p:txBody>
      </p:sp>
      <p:pic>
        <p:nvPicPr>
          <p:cNvPr id="4" name="Content Placeholder 3">
            <a:extLst>
              <a:ext uri="{FF2B5EF4-FFF2-40B4-BE49-F238E27FC236}">
                <a16:creationId xmlns:a16="http://schemas.microsoft.com/office/drawing/2014/main" xmlns="" id="{F8166814-FD24-4805-B102-CD118A98B085}"/>
              </a:ext>
            </a:extLst>
          </p:cNvPr>
          <p:cNvPicPr>
            <a:picLocks noGrp="1" noChangeAspect="1"/>
          </p:cNvPicPr>
          <p:nvPr>
            <p:ph idx="1"/>
          </p:nvPr>
        </p:nvPicPr>
        <p:blipFill>
          <a:blip r:embed="rId3"/>
          <a:stretch>
            <a:fillRect/>
          </a:stretch>
        </p:blipFill>
        <p:spPr>
          <a:xfrm>
            <a:off x="320040" y="622035"/>
            <a:ext cx="5455917" cy="3369028"/>
          </a:xfrm>
          <a:prstGeom prst="rect">
            <a:avLst/>
          </a:prstGeom>
        </p:spPr>
      </p:pic>
      <p:pic>
        <p:nvPicPr>
          <p:cNvPr id="5" name="Picture 4">
            <a:extLst>
              <a:ext uri="{FF2B5EF4-FFF2-40B4-BE49-F238E27FC236}">
                <a16:creationId xmlns:a16="http://schemas.microsoft.com/office/drawing/2014/main" xmlns="" id="{356EF540-2ACA-4B61-B0E5-9F2A1561C258}"/>
              </a:ext>
            </a:extLst>
          </p:cNvPr>
          <p:cNvPicPr>
            <a:picLocks noChangeAspect="1"/>
          </p:cNvPicPr>
          <p:nvPr/>
        </p:nvPicPr>
        <p:blipFill>
          <a:blip r:embed="rId4"/>
          <a:stretch>
            <a:fillRect/>
          </a:stretch>
        </p:blipFill>
        <p:spPr>
          <a:xfrm>
            <a:off x="6416043" y="881191"/>
            <a:ext cx="5455917" cy="2850716"/>
          </a:xfrm>
          <a:prstGeom prst="rect">
            <a:avLst/>
          </a:prstGeom>
        </p:spPr>
      </p:pic>
      <p:cxnSp>
        <p:nvCxnSpPr>
          <p:cNvPr id="20" name="Straight Connector 19">
            <a:extLst>
              <a:ext uri="{FF2B5EF4-FFF2-40B4-BE49-F238E27FC236}">
                <a16:creationId xmlns:a16="http://schemas.microsoft.com/office/drawing/2014/main" xmlns=""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8449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80A4B931-B7F0-403E-9F40-8A4054A04F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78"/>
            <a:ext cx="12192000" cy="68584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3">
            <a:extLst>
              <a:ext uri="{FF2B5EF4-FFF2-40B4-BE49-F238E27FC236}">
                <a16:creationId xmlns:a16="http://schemas.microsoft.com/office/drawing/2014/main" xmlns="" id="{4CEAF602-346E-4A18-BDCE-F489E035CF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78"/>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4">
            <a:extLst>
              <a:ext uri="{FF2B5EF4-FFF2-40B4-BE49-F238E27FC236}">
                <a16:creationId xmlns:a16="http://schemas.microsoft.com/office/drawing/2014/main" xmlns="" id="{F74A1337-596D-453E-B873-BCF1760EE8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478"/>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xmlns="" id="{FF56E56B-B75D-412B-8CF3-24BC66B46AEC}"/>
              </a:ext>
            </a:extLst>
          </p:cNvPr>
          <p:cNvSpPr>
            <a:spLocks noGrp="1"/>
          </p:cNvSpPr>
          <p:nvPr>
            <p:ph type="title"/>
          </p:nvPr>
        </p:nvSpPr>
        <p:spPr>
          <a:xfrm>
            <a:off x="804672" y="3240945"/>
            <a:ext cx="5670872" cy="2651200"/>
          </a:xfrm>
        </p:spPr>
        <p:txBody>
          <a:bodyPr vert="horz" lIns="91440" tIns="45720" rIns="91440" bIns="45720" rtlCol="0" anchor="t">
            <a:normAutofit/>
          </a:bodyPr>
          <a:lstStyle/>
          <a:p>
            <a:r>
              <a:rPr lang="en-US" sz="5400" dirty="0"/>
              <a:t>Example 2: Goodness of Fit (</a:t>
            </a:r>
            <a:r>
              <a:rPr lang="en-US" sz="5400" dirty="0">
                <a:latin typeface="Symbol" panose="05050102010706020507" pitchFamily="18" charset="2"/>
              </a:rPr>
              <a:t>c</a:t>
            </a:r>
            <a:r>
              <a:rPr lang="en-US" sz="5400" baseline="30000" dirty="0"/>
              <a:t>2</a:t>
            </a:r>
            <a:r>
              <a:rPr lang="en-US" sz="5400" dirty="0"/>
              <a:t>)</a:t>
            </a:r>
          </a:p>
        </p:txBody>
      </p:sp>
      <p:sp>
        <p:nvSpPr>
          <p:cNvPr id="3" name="Content Placeholder 2">
            <a:extLst>
              <a:ext uri="{FF2B5EF4-FFF2-40B4-BE49-F238E27FC236}">
                <a16:creationId xmlns:a16="http://schemas.microsoft.com/office/drawing/2014/main" xmlns="" id="{C8ED3DF3-05E2-4C30-A6A8-EFF5B2708FFA}"/>
              </a:ext>
            </a:extLst>
          </p:cNvPr>
          <p:cNvSpPr>
            <a:spLocks noGrp="1"/>
          </p:cNvSpPr>
          <p:nvPr>
            <p:ph idx="1"/>
          </p:nvPr>
        </p:nvSpPr>
        <p:spPr>
          <a:xfrm>
            <a:off x="825565" y="1485418"/>
            <a:ext cx="4167376" cy="1155525"/>
          </a:xfrm>
        </p:spPr>
        <p:txBody>
          <a:bodyPr vert="horz" lIns="91440" tIns="45720" rIns="91440" bIns="45720" rtlCol="0" anchor="b">
            <a:normAutofit/>
          </a:bodyPr>
          <a:lstStyle/>
          <a:p>
            <a:pPr marL="0" indent="0">
              <a:buNone/>
            </a:pPr>
            <a:r>
              <a:rPr lang="en-US" sz="2000" dirty="0"/>
              <a:t>Heart Attacks and Days of the Week</a:t>
            </a:r>
          </a:p>
        </p:txBody>
      </p:sp>
      <p:pic>
        <p:nvPicPr>
          <p:cNvPr id="4" name="Picture 3">
            <a:extLst>
              <a:ext uri="{FF2B5EF4-FFF2-40B4-BE49-F238E27FC236}">
                <a16:creationId xmlns:a16="http://schemas.microsoft.com/office/drawing/2014/main" xmlns="" id="{FCB59B82-2BDA-43D1-9B53-871229F9AFB7}"/>
              </a:ext>
            </a:extLst>
          </p:cNvPr>
          <p:cNvPicPr>
            <a:picLocks noChangeAspect="1"/>
          </p:cNvPicPr>
          <p:nvPr/>
        </p:nvPicPr>
        <p:blipFill>
          <a:blip r:embed="rId3"/>
          <a:stretch>
            <a:fillRect/>
          </a:stretch>
        </p:blipFill>
        <p:spPr>
          <a:xfrm>
            <a:off x="7248711" y="692215"/>
            <a:ext cx="4621557" cy="647018"/>
          </a:xfrm>
          <a:prstGeom prst="rect">
            <a:avLst/>
          </a:prstGeom>
        </p:spPr>
      </p:pic>
      <p:pic>
        <p:nvPicPr>
          <p:cNvPr id="7" name="Picture 6">
            <a:extLst>
              <a:ext uri="{FF2B5EF4-FFF2-40B4-BE49-F238E27FC236}">
                <a16:creationId xmlns:a16="http://schemas.microsoft.com/office/drawing/2014/main" xmlns="" id="{15F9903E-6D39-4D72-A620-EA4F8384990B}"/>
              </a:ext>
            </a:extLst>
          </p:cNvPr>
          <p:cNvPicPr>
            <a:picLocks noChangeAspect="1"/>
          </p:cNvPicPr>
          <p:nvPr/>
        </p:nvPicPr>
        <p:blipFill>
          <a:blip r:embed="rId4"/>
          <a:stretch>
            <a:fillRect/>
          </a:stretch>
        </p:blipFill>
        <p:spPr>
          <a:xfrm>
            <a:off x="7888027" y="2063181"/>
            <a:ext cx="3787195" cy="757439"/>
          </a:xfrm>
          <a:prstGeom prst="rect">
            <a:avLst/>
          </a:prstGeom>
        </p:spPr>
      </p:pic>
      <p:pic>
        <p:nvPicPr>
          <p:cNvPr id="6" name="Picture 5">
            <a:extLst>
              <a:ext uri="{FF2B5EF4-FFF2-40B4-BE49-F238E27FC236}">
                <a16:creationId xmlns:a16="http://schemas.microsoft.com/office/drawing/2014/main" xmlns="" id="{0138703F-37CC-4138-A60F-42BBDF57FED5}"/>
              </a:ext>
            </a:extLst>
          </p:cNvPr>
          <p:cNvPicPr>
            <a:picLocks noChangeAspect="1"/>
          </p:cNvPicPr>
          <p:nvPr/>
        </p:nvPicPr>
        <p:blipFill>
          <a:blip r:embed="rId5"/>
          <a:stretch>
            <a:fillRect/>
          </a:stretch>
        </p:blipFill>
        <p:spPr>
          <a:xfrm>
            <a:off x="8682065" y="3428761"/>
            <a:ext cx="3182616" cy="1137784"/>
          </a:xfrm>
          <a:prstGeom prst="rect">
            <a:avLst/>
          </a:prstGeom>
        </p:spPr>
      </p:pic>
      <p:pic>
        <p:nvPicPr>
          <p:cNvPr id="5" name="Picture 4">
            <a:extLst>
              <a:ext uri="{FF2B5EF4-FFF2-40B4-BE49-F238E27FC236}">
                <a16:creationId xmlns:a16="http://schemas.microsoft.com/office/drawing/2014/main" xmlns="" id="{DB40CA1B-E62A-4473-A84B-4492BA30F203}"/>
              </a:ext>
            </a:extLst>
          </p:cNvPr>
          <p:cNvPicPr>
            <a:picLocks noChangeAspect="1"/>
          </p:cNvPicPr>
          <p:nvPr/>
        </p:nvPicPr>
        <p:blipFill>
          <a:blip r:embed="rId6"/>
          <a:stretch>
            <a:fillRect/>
          </a:stretch>
        </p:blipFill>
        <p:spPr>
          <a:xfrm>
            <a:off x="10056627" y="4968316"/>
            <a:ext cx="1165923" cy="1388004"/>
          </a:xfrm>
          <a:prstGeom prst="rect">
            <a:avLst/>
          </a:prstGeom>
        </p:spPr>
      </p:pic>
    </p:spTree>
    <p:extLst>
      <p:ext uri="{BB962C8B-B14F-4D97-AF65-F5344CB8AC3E}">
        <p14:creationId xmlns:p14="http://schemas.microsoft.com/office/powerpoint/2010/main" val="1228239669"/>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11D3BA-A2C9-4998-9D50-AE502C84974D}"/>
              </a:ext>
            </a:extLst>
          </p:cNvPr>
          <p:cNvSpPr>
            <a:spLocks noGrp="1"/>
          </p:cNvSpPr>
          <p:nvPr>
            <p:ph type="title"/>
          </p:nvPr>
        </p:nvSpPr>
        <p:spPr>
          <a:xfrm>
            <a:off x="804672" y="723578"/>
            <a:ext cx="3387106" cy="1645501"/>
          </a:xfrm>
        </p:spPr>
        <p:txBody>
          <a:bodyPr vert="horz" lIns="91440" tIns="45720" rIns="91440" bIns="45720" rtlCol="0">
            <a:normAutofit/>
          </a:bodyPr>
          <a:lstStyle/>
          <a:p>
            <a:r>
              <a:rPr lang="en-US" sz="3700" dirty="0"/>
              <a:t>Example 3: Comparison of Means</a:t>
            </a:r>
            <a:endParaRPr lang="en-US" sz="3700" kern="1200" dirty="0">
              <a:latin typeface="+mj-lt"/>
              <a:ea typeface="+mj-ea"/>
              <a:cs typeface="+mj-cs"/>
            </a:endParaRPr>
          </a:p>
        </p:txBody>
      </p:sp>
      <p:sp>
        <p:nvSpPr>
          <p:cNvPr id="37" name="Content Placeholder 17">
            <a:extLst>
              <a:ext uri="{FF2B5EF4-FFF2-40B4-BE49-F238E27FC236}">
                <a16:creationId xmlns:a16="http://schemas.microsoft.com/office/drawing/2014/main" xmlns="" id="{C3CFF942-2C7C-4A97-835A-5D461BC3B581}"/>
              </a:ext>
            </a:extLst>
          </p:cNvPr>
          <p:cNvSpPr>
            <a:spLocks noGrp="1"/>
          </p:cNvSpPr>
          <p:nvPr>
            <p:ph idx="1"/>
          </p:nvPr>
        </p:nvSpPr>
        <p:spPr>
          <a:xfrm>
            <a:off x="804672" y="2548467"/>
            <a:ext cx="3387105" cy="3628495"/>
          </a:xfrm>
        </p:spPr>
        <p:txBody>
          <a:bodyPr>
            <a:normAutofit/>
          </a:bodyPr>
          <a:lstStyle/>
          <a:p>
            <a:r>
              <a:rPr lang="en-US" sz="1800" dirty="0"/>
              <a:t>How confident are we that two groups are actually different?</a:t>
            </a:r>
          </a:p>
        </p:txBody>
      </p:sp>
      <p:sp>
        <p:nvSpPr>
          <p:cNvPr id="38" name="Rectangle 20">
            <a:extLst>
              <a:ext uri="{FF2B5EF4-FFF2-40B4-BE49-F238E27FC236}">
                <a16:creationId xmlns:a16="http://schemas.microsoft.com/office/drawing/2014/main" xmlns="" id="{EBB6D9F6-3E47-45AD-8461-718A3C87E3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38409" y="0"/>
            <a:ext cx="7653591"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22">
            <a:extLst>
              <a:ext uri="{FF2B5EF4-FFF2-40B4-BE49-F238E27FC236}">
                <a16:creationId xmlns:a16="http://schemas.microsoft.com/office/drawing/2014/main" xmlns="" id="{A3B16A00-A549-4B07-B8C2-4B3A966D9E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60141" y="321732"/>
            <a:ext cx="4111054" cy="3674848"/>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4ADC5701-19A0-4BC1-A224-78A941CAAAD5}"/>
              </a:ext>
            </a:extLst>
          </p:cNvPr>
          <p:cNvPicPr>
            <a:picLocks noChangeAspect="1"/>
          </p:cNvPicPr>
          <p:nvPr/>
        </p:nvPicPr>
        <p:blipFill rotWithShape="1">
          <a:blip r:embed="rId3"/>
          <a:srcRect l="15153" r="21618" b="-1"/>
          <a:stretch/>
        </p:blipFill>
        <p:spPr>
          <a:xfrm>
            <a:off x="5009463" y="781400"/>
            <a:ext cx="3775899" cy="2747048"/>
          </a:xfrm>
          <a:prstGeom prst="rect">
            <a:avLst/>
          </a:prstGeom>
        </p:spPr>
      </p:pic>
      <p:sp>
        <p:nvSpPr>
          <p:cNvPr id="40" name="Rectangle 24">
            <a:extLst>
              <a:ext uri="{FF2B5EF4-FFF2-40B4-BE49-F238E27FC236}">
                <a16:creationId xmlns:a16="http://schemas.microsoft.com/office/drawing/2014/main" xmlns="" id="{33B86BAE-87B4-4192-ABB2-627FFC965A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118156" y="321732"/>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74A80BAA-A140-430F-A9EA-FD4A049B6BE4}"/>
              </a:ext>
            </a:extLst>
          </p:cNvPr>
          <p:cNvPicPr>
            <a:picLocks noChangeAspect="1"/>
          </p:cNvPicPr>
          <p:nvPr/>
        </p:nvPicPr>
        <p:blipFill rotWithShape="1">
          <a:blip r:embed="rId4"/>
          <a:srcRect l="3046" r="12597" b="-2"/>
          <a:stretch/>
        </p:blipFill>
        <p:spPr>
          <a:xfrm>
            <a:off x="9279639" y="944127"/>
            <a:ext cx="2438503" cy="1777811"/>
          </a:xfrm>
          <a:prstGeom prst="rect">
            <a:avLst/>
          </a:prstGeom>
        </p:spPr>
      </p:pic>
      <p:sp>
        <p:nvSpPr>
          <p:cNvPr id="41" name="Rectangle 26">
            <a:extLst>
              <a:ext uri="{FF2B5EF4-FFF2-40B4-BE49-F238E27FC236}">
                <a16:creationId xmlns:a16="http://schemas.microsoft.com/office/drawing/2014/main" xmlns="" id="{22BB4F03-4463-45CC-89A7-8E03412EDDB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60141" y="4155753"/>
            <a:ext cx="4111054" cy="2380509"/>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xmlns="" id="{9ADAACAF-6CAE-436A-BD4A-E66B93F302F0}"/>
              </a:ext>
            </a:extLst>
          </p:cNvPr>
          <p:cNvPicPr>
            <a:picLocks noChangeAspect="1"/>
          </p:cNvPicPr>
          <p:nvPr/>
        </p:nvPicPr>
        <p:blipFill rotWithShape="1">
          <a:blip r:embed="rId5"/>
          <a:srcRect l="17855" r="41292" b="-2"/>
          <a:stretch/>
        </p:blipFill>
        <p:spPr>
          <a:xfrm>
            <a:off x="5674479" y="4318312"/>
            <a:ext cx="2445866" cy="2065554"/>
          </a:xfrm>
          <a:prstGeom prst="rect">
            <a:avLst/>
          </a:prstGeom>
        </p:spPr>
      </p:pic>
      <p:sp>
        <p:nvSpPr>
          <p:cNvPr id="42" name="Rectangle 28">
            <a:extLst>
              <a:ext uri="{FF2B5EF4-FFF2-40B4-BE49-F238E27FC236}">
                <a16:creationId xmlns:a16="http://schemas.microsoft.com/office/drawing/2014/main" xmlns="" id="{80E1AEAE-1F52-4C29-925C-27738417E9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118156" y="3509431"/>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9A00140F-08A5-489D-958C-F151007B7EB5}"/>
              </a:ext>
            </a:extLst>
          </p:cNvPr>
          <p:cNvPicPr>
            <a:picLocks noChangeAspect="1"/>
          </p:cNvPicPr>
          <p:nvPr/>
        </p:nvPicPr>
        <p:blipFill rotWithShape="1">
          <a:blip r:embed="rId6"/>
          <a:srcRect l="2715" r="27036" b="-3"/>
          <a:stretch/>
        </p:blipFill>
        <p:spPr>
          <a:xfrm>
            <a:off x="9279639" y="3998698"/>
            <a:ext cx="2438503" cy="2056764"/>
          </a:xfrm>
          <a:prstGeom prst="rect">
            <a:avLst/>
          </a:prstGeom>
        </p:spPr>
      </p:pic>
    </p:spTree>
    <p:extLst>
      <p:ext uri="{BB962C8B-B14F-4D97-AF65-F5344CB8AC3E}">
        <p14:creationId xmlns:p14="http://schemas.microsoft.com/office/powerpoint/2010/main" val="4013800886"/>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99899462-FC16-43B0-966B-FCA2634507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4654295" y="478232"/>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611A670-61EB-43CC-B248-599CC243D1FB}"/>
              </a:ext>
            </a:extLst>
          </p:cNvPr>
          <p:cNvSpPr>
            <a:spLocks noGrp="1"/>
          </p:cNvSpPr>
          <p:nvPr>
            <p:ph type="title"/>
          </p:nvPr>
        </p:nvSpPr>
        <p:spPr>
          <a:xfrm>
            <a:off x="5297762" y="1053711"/>
            <a:ext cx="5638994" cy="1424446"/>
          </a:xfrm>
        </p:spPr>
        <p:txBody>
          <a:bodyPr>
            <a:normAutofit/>
          </a:bodyPr>
          <a:lstStyle/>
          <a:p>
            <a:r>
              <a:rPr lang="en-US" dirty="0">
                <a:solidFill>
                  <a:srgbClr val="FFFFFF"/>
                </a:solidFill>
              </a:rPr>
              <a:t>Example 4: ANOVA and Linear Regression</a:t>
            </a:r>
          </a:p>
        </p:txBody>
      </p:sp>
      <p:pic>
        <p:nvPicPr>
          <p:cNvPr id="4" name="Picture 3">
            <a:extLst>
              <a:ext uri="{FF2B5EF4-FFF2-40B4-BE49-F238E27FC236}">
                <a16:creationId xmlns:a16="http://schemas.microsoft.com/office/drawing/2014/main" xmlns="" id="{829E1BF0-1A7C-4457-B473-FEFDE98192C6}"/>
              </a:ext>
            </a:extLst>
          </p:cNvPr>
          <p:cNvPicPr>
            <a:picLocks noChangeAspect="1"/>
          </p:cNvPicPr>
          <p:nvPr/>
        </p:nvPicPr>
        <p:blipFill>
          <a:blip r:embed="rId2"/>
          <a:stretch>
            <a:fillRect/>
          </a:stretch>
        </p:blipFill>
        <p:spPr>
          <a:xfrm>
            <a:off x="758988" y="478232"/>
            <a:ext cx="3108525" cy="2789902"/>
          </a:xfrm>
          <a:prstGeom prst="rect">
            <a:avLst/>
          </a:prstGeom>
        </p:spPr>
      </p:pic>
      <p:cxnSp>
        <p:nvCxnSpPr>
          <p:cNvPr id="20" name="Straight Connector 19">
            <a:extLst>
              <a:ext uri="{FF2B5EF4-FFF2-40B4-BE49-F238E27FC236}">
                <a16:creationId xmlns:a16="http://schemas.microsoft.com/office/drawing/2014/main" xmlns="" id="{AAFEA932-2DF1-410C-A00A-7A1E7DBF751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430098"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xmlns="" id="{15BC936D-0162-4FD3-B71E-B49A502A662D}"/>
              </a:ext>
            </a:extLst>
          </p:cNvPr>
          <p:cNvPicPr>
            <a:picLocks noChangeAspect="1"/>
          </p:cNvPicPr>
          <p:nvPr/>
        </p:nvPicPr>
        <p:blipFill>
          <a:blip r:embed="rId3"/>
          <a:stretch>
            <a:fillRect/>
          </a:stretch>
        </p:blipFill>
        <p:spPr>
          <a:xfrm>
            <a:off x="481886" y="3917557"/>
            <a:ext cx="3662730" cy="2133540"/>
          </a:xfrm>
          <a:prstGeom prst="rect">
            <a:avLst/>
          </a:prstGeom>
        </p:spPr>
      </p:pic>
      <p:sp>
        <p:nvSpPr>
          <p:cNvPr id="3" name="Content Placeholder 2">
            <a:extLst>
              <a:ext uri="{FF2B5EF4-FFF2-40B4-BE49-F238E27FC236}">
                <a16:creationId xmlns:a16="http://schemas.microsoft.com/office/drawing/2014/main" xmlns="" id="{F02AFCEA-9F8E-403E-932C-023F20787BDE}"/>
              </a:ext>
            </a:extLst>
          </p:cNvPr>
          <p:cNvSpPr>
            <a:spLocks noGrp="1"/>
          </p:cNvSpPr>
          <p:nvPr>
            <p:ph idx="1"/>
          </p:nvPr>
        </p:nvSpPr>
        <p:spPr>
          <a:xfrm>
            <a:off x="5297762" y="2799889"/>
            <a:ext cx="5747187" cy="2987543"/>
          </a:xfrm>
        </p:spPr>
        <p:txBody>
          <a:bodyPr anchor="t">
            <a:normAutofit/>
          </a:bodyPr>
          <a:lstStyle/>
          <a:p>
            <a:r>
              <a:rPr lang="en-US" sz="2400" b="1" i="1" dirty="0">
                <a:solidFill>
                  <a:srgbClr val="FFFFFF"/>
                </a:solidFill>
              </a:rPr>
              <a:t>Investigating genetic profiles of fatty acids and cardiometabolic traits</a:t>
            </a:r>
            <a:endParaRPr lang="en-US" sz="2400" dirty="0">
              <a:solidFill>
                <a:srgbClr val="FFFFFF"/>
              </a:solidFill>
            </a:endParaRPr>
          </a:p>
          <a:p>
            <a:r>
              <a:rPr lang="en-US" sz="2400" b="1" i="1" dirty="0">
                <a:solidFill>
                  <a:srgbClr val="FFFFFF"/>
                </a:solidFill>
              </a:rPr>
              <a:t>Learning goals:</a:t>
            </a:r>
            <a:br>
              <a:rPr lang="en-US" sz="2400" b="1" i="1" dirty="0">
                <a:solidFill>
                  <a:srgbClr val="FFFFFF"/>
                </a:solidFill>
              </a:rPr>
            </a:br>
            <a:r>
              <a:rPr lang="en-US" sz="2400" dirty="0">
                <a:solidFill>
                  <a:srgbClr val="FFFFFF"/>
                </a:solidFill>
              </a:rPr>
              <a:t>Contrasting linear and non-linear genetic models and connecting them to disease modes of inheritance</a:t>
            </a:r>
          </a:p>
          <a:p>
            <a:endParaRPr lang="en-US" sz="2400" dirty="0">
              <a:solidFill>
                <a:srgbClr val="FFFFFF"/>
              </a:solidFill>
            </a:endParaRPr>
          </a:p>
        </p:txBody>
      </p:sp>
    </p:spTree>
    <p:extLst>
      <p:ext uri="{BB962C8B-B14F-4D97-AF65-F5344CB8AC3E}">
        <p14:creationId xmlns:p14="http://schemas.microsoft.com/office/powerpoint/2010/main" val="852414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9">
            <a:extLst>
              <a:ext uri="{FF2B5EF4-FFF2-40B4-BE49-F238E27FC236}">
                <a16:creationId xmlns:a16="http://schemas.microsoft.com/office/drawing/2014/main" xmlns=""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1A06BE4D-C4FB-4601-AF14-960035C10DC7}"/>
              </a:ext>
            </a:extLst>
          </p:cNvPr>
          <p:cNvSpPr>
            <a:spLocks noGrp="1"/>
          </p:cNvSpPr>
          <p:nvPr>
            <p:ph type="title"/>
          </p:nvPr>
        </p:nvSpPr>
        <p:spPr>
          <a:xfrm>
            <a:off x="863029" y="1012004"/>
            <a:ext cx="3416158" cy="4795408"/>
          </a:xfrm>
        </p:spPr>
        <p:txBody>
          <a:bodyPr>
            <a:normAutofit/>
          </a:bodyPr>
          <a:lstStyle/>
          <a:p>
            <a:r>
              <a:rPr lang="en-US">
                <a:solidFill>
                  <a:srgbClr val="FFFFFF"/>
                </a:solidFill>
              </a:rPr>
              <a:t>Experimental Design</a:t>
            </a:r>
          </a:p>
        </p:txBody>
      </p:sp>
      <p:graphicFrame>
        <p:nvGraphicFramePr>
          <p:cNvPr id="16" name="Content Placeholder 2">
            <a:extLst>
              <a:ext uri="{FF2B5EF4-FFF2-40B4-BE49-F238E27FC236}">
                <a16:creationId xmlns:a16="http://schemas.microsoft.com/office/drawing/2014/main" xmlns="" id="{C459F24E-2659-4AD0-AA32-2CF9D5C4DBAE}"/>
              </a:ext>
            </a:extLst>
          </p:cNvPr>
          <p:cNvGraphicFramePr>
            <a:graphicFrameLocks noGrp="1"/>
          </p:cNvGraphicFramePr>
          <p:nvPr>
            <p:ph idx="1"/>
            <p:extLst>
              <p:ext uri="{D42A27DB-BD31-4B8C-83A1-F6EECF244321}">
                <p14:modId xmlns:p14="http://schemas.microsoft.com/office/powerpoint/2010/main" val="2093981853"/>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7892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9">
            <a:extLst>
              <a:ext uri="{FF2B5EF4-FFF2-40B4-BE49-F238E27FC236}">
                <a16:creationId xmlns:a16="http://schemas.microsoft.com/office/drawing/2014/main" xmlns=""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D96B53AA-AD7F-48C0-A6AE-1BB5558AEA11}"/>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Deciding what to integrate?</a:t>
            </a:r>
          </a:p>
        </p:txBody>
      </p:sp>
      <p:graphicFrame>
        <p:nvGraphicFramePr>
          <p:cNvPr id="13" name="Content Placeholder 2">
            <a:extLst>
              <a:ext uri="{FF2B5EF4-FFF2-40B4-BE49-F238E27FC236}">
                <a16:creationId xmlns:a16="http://schemas.microsoft.com/office/drawing/2014/main" xmlns="" id="{A8559F35-0654-4D3A-9969-9D896D3F87F3}"/>
              </a:ext>
            </a:extLst>
          </p:cNvPr>
          <p:cNvGraphicFramePr>
            <a:graphicFrameLocks noGrp="1"/>
          </p:cNvGraphicFramePr>
          <p:nvPr>
            <p:ph idx="1"/>
            <p:extLst>
              <p:ext uri="{D42A27DB-BD31-4B8C-83A1-F6EECF244321}">
                <p14:modId xmlns:p14="http://schemas.microsoft.com/office/powerpoint/2010/main" val="2097015303"/>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6360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xmlns=""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BEB7A5E6-F0C0-4465-88AF-CB421F9DC47A}"/>
              </a:ext>
            </a:extLst>
          </p:cNvPr>
          <p:cNvSpPr>
            <a:spLocks noGrp="1"/>
          </p:cNvSpPr>
          <p:nvPr>
            <p:ph type="title"/>
          </p:nvPr>
        </p:nvSpPr>
        <p:spPr>
          <a:xfrm>
            <a:off x="863029" y="1012004"/>
            <a:ext cx="3416158" cy="4795408"/>
          </a:xfrm>
        </p:spPr>
        <p:txBody>
          <a:bodyPr>
            <a:normAutofit/>
          </a:bodyPr>
          <a:lstStyle/>
          <a:p>
            <a:r>
              <a:rPr lang="en-US">
                <a:solidFill>
                  <a:srgbClr val="FFFFFF"/>
                </a:solidFill>
              </a:rPr>
              <a:t>Next steps</a:t>
            </a:r>
          </a:p>
        </p:txBody>
      </p:sp>
      <p:graphicFrame>
        <p:nvGraphicFramePr>
          <p:cNvPr id="5" name="Content Placeholder 2">
            <a:extLst>
              <a:ext uri="{FF2B5EF4-FFF2-40B4-BE49-F238E27FC236}">
                <a16:creationId xmlns:a16="http://schemas.microsoft.com/office/drawing/2014/main" xmlns="" id="{E79D9502-AE31-48A5-80FA-30CB4214610B}"/>
              </a:ext>
            </a:extLst>
          </p:cNvPr>
          <p:cNvGraphicFramePr>
            <a:graphicFrameLocks noGrp="1"/>
          </p:cNvGraphicFramePr>
          <p:nvPr>
            <p:ph idx="1"/>
            <p:extLst>
              <p:ext uri="{D42A27DB-BD31-4B8C-83A1-F6EECF244321}">
                <p14:modId xmlns:p14="http://schemas.microsoft.com/office/powerpoint/2010/main" val="884228103"/>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6752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5EA6E1E1-78CF-41D8-968D-70342EF91884}"/>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a:hlinkClick r:id="rId2"/>
              </a:rPr>
              <a:t>NOYCE</a:t>
            </a:r>
            <a:endParaRPr lang="en-US" sz="2800" b="1"/>
          </a:p>
        </p:txBody>
      </p:sp>
      <p:sp>
        <p:nvSpPr>
          <p:cNvPr id="3" name="Content Placeholder 2">
            <a:extLst>
              <a:ext uri="{FF2B5EF4-FFF2-40B4-BE49-F238E27FC236}">
                <a16:creationId xmlns:a16="http://schemas.microsoft.com/office/drawing/2014/main" xmlns="" id="{DBBD45D9-0AFF-4CFD-9816-2AE2BF5C17E3}"/>
              </a:ext>
            </a:extLst>
          </p:cNvPr>
          <p:cNvSpPr>
            <a:spLocks noGrp="1"/>
          </p:cNvSpPr>
          <p:nvPr>
            <p:ph idx="1"/>
          </p:nvPr>
        </p:nvSpPr>
        <p:spPr>
          <a:xfrm>
            <a:off x="643468" y="2638043"/>
            <a:ext cx="3363974" cy="3415623"/>
          </a:xfrm>
        </p:spPr>
        <p:txBody>
          <a:bodyPr>
            <a:normAutofit/>
          </a:bodyPr>
          <a:lstStyle/>
          <a:p>
            <a:endParaRPr lang="en-US" sz="2000" dirty="0"/>
          </a:p>
          <a:p>
            <a:r>
              <a:rPr lang="en-US" sz="2000" dirty="0"/>
              <a:t>Future teachers?</a:t>
            </a:r>
          </a:p>
          <a:p>
            <a:r>
              <a:rPr lang="en-US" sz="2000" dirty="0"/>
              <a:t>Two years @ $10K/year</a:t>
            </a:r>
          </a:p>
          <a:p>
            <a:r>
              <a:rPr lang="en-US" sz="2000" dirty="0"/>
              <a:t>Two years of service for each year of scholarship</a:t>
            </a:r>
          </a:p>
          <a:p>
            <a:endParaRPr lang="en-US" sz="2000" dirty="0"/>
          </a:p>
        </p:txBody>
      </p:sp>
      <p:pic>
        <p:nvPicPr>
          <p:cNvPr id="5" name="Picture 4">
            <a:extLst>
              <a:ext uri="{FF2B5EF4-FFF2-40B4-BE49-F238E27FC236}">
                <a16:creationId xmlns:a16="http://schemas.microsoft.com/office/drawing/2014/main" xmlns="" id="{BB6D91BD-CE00-4636-BFD6-573650C62869}"/>
              </a:ext>
            </a:extLst>
          </p:cNvPr>
          <p:cNvPicPr>
            <a:picLocks noChangeAspect="1"/>
          </p:cNvPicPr>
          <p:nvPr/>
        </p:nvPicPr>
        <p:blipFill rotWithShape="1">
          <a:blip r:embed="rId3"/>
          <a:srcRect r="2" b="2341"/>
          <a:stretch/>
        </p:blipFill>
        <p:spPr>
          <a:xfrm>
            <a:off x="5379313" y="643467"/>
            <a:ext cx="6087668" cy="5410199"/>
          </a:xfrm>
          <a:prstGeom prst="rect">
            <a:avLst/>
          </a:prstGeom>
        </p:spPr>
      </p:pic>
    </p:spTree>
    <p:extLst>
      <p:ext uri="{BB962C8B-B14F-4D97-AF65-F5344CB8AC3E}">
        <p14:creationId xmlns:p14="http://schemas.microsoft.com/office/powerpoint/2010/main" val="1576170055"/>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CCDAD6-7240-472D-A12C-A44299D964C0}"/>
              </a:ext>
            </a:extLst>
          </p:cNvPr>
          <p:cNvSpPr>
            <a:spLocks noGrp="1"/>
          </p:cNvSpPr>
          <p:nvPr>
            <p:ph type="title"/>
          </p:nvPr>
        </p:nvSpPr>
        <p:spPr>
          <a:xfrm>
            <a:off x="6072445" y="3640254"/>
            <a:ext cx="5319433" cy="2076333"/>
          </a:xfrm>
        </p:spPr>
        <p:txBody>
          <a:bodyPr vert="horz" lIns="91440" tIns="45720" rIns="91440" bIns="45720" rtlCol="0" anchor="t">
            <a:normAutofit/>
          </a:bodyPr>
          <a:lstStyle/>
          <a:p>
            <a:r>
              <a:rPr lang="en-US" sz="4800" dirty="0"/>
              <a:t>The New Biology</a:t>
            </a:r>
          </a:p>
        </p:txBody>
      </p:sp>
      <p:sp>
        <p:nvSpPr>
          <p:cNvPr id="52" name="Freeform: Shape 49">
            <a:extLst>
              <a:ext uri="{FF2B5EF4-FFF2-40B4-BE49-F238E27FC236}">
                <a16:creationId xmlns:a16="http://schemas.microsoft.com/office/drawing/2014/main" xmlns="" id="{2C6334C2-F73F-4B3B-A626-DD5F69DF6E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0"/>
            <a:ext cx="5389868" cy="6374535"/>
          </a:xfrm>
          <a:custGeom>
            <a:avLst/>
            <a:gdLst>
              <a:gd name="connsiteX0" fmla="*/ 620377 w 5389868"/>
              <a:gd name="connsiteY0" fmla="*/ 6374535 h 6374535"/>
              <a:gd name="connsiteX1" fmla="*/ 3459520 w 5389868"/>
              <a:gd name="connsiteY1" fmla="*/ 6374535 h 6374535"/>
              <a:gd name="connsiteX2" fmla="*/ 3638761 w 5389868"/>
              <a:gd name="connsiteY2" fmla="*/ 6288190 h 6374535"/>
              <a:gd name="connsiteX3" fmla="*/ 5389868 w 5389868"/>
              <a:gd name="connsiteY3" fmla="*/ 3346018 h 6374535"/>
              <a:gd name="connsiteX4" fmla="*/ 2043850 w 5389868"/>
              <a:gd name="connsiteY4" fmla="*/ 0 h 6374535"/>
              <a:gd name="connsiteX5" fmla="*/ 139826 w 5389868"/>
              <a:gd name="connsiteY5" fmla="*/ 594192 h 6374535"/>
              <a:gd name="connsiteX6" fmla="*/ 0 w 5389868"/>
              <a:gd name="connsiteY6" fmla="*/ 700065 h 6374535"/>
              <a:gd name="connsiteX7" fmla="*/ 0 w 5389868"/>
              <a:gd name="connsiteY7" fmla="*/ 5991971 h 6374535"/>
              <a:gd name="connsiteX8" fmla="*/ 139827 w 5389868"/>
              <a:gd name="connsiteY8" fmla="*/ 6097845 h 6374535"/>
              <a:gd name="connsiteX9" fmla="*/ 378347 w 5389868"/>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9868" h="6374535">
                <a:moveTo>
                  <a:pt x="620377" y="6374535"/>
                </a:moveTo>
                <a:lnTo>
                  <a:pt x="3459520" y="6374535"/>
                </a:lnTo>
                <a:lnTo>
                  <a:pt x="3638761" y="6288190"/>
                </a:lnTo>
                <a:cubicBezTo>
                  <a:pt x="4681799" y="5721578"/>
                  <a:pt x="5389868" y="4616487"/>
                  <a:pt x="5389868" y="3346018"/>
                </a:cubicBezTo>
                <a:cubicBezTo>
                  <a:pt x="5389868" y="1498063"/>
                  <a:pt x="3891805" y="0"/>
                  <a:pt x="2043850" y="0"/>
                </a:cubicBezTo>
                <a:cubicBezTo>
                  <a:pt x="1336430" y="0"/>
                  <a:pt x="680285" y="219535"/>
                  <a:pt x="139826" y="594192"/>
                </a:cubicBezTo>
                <a:lnTo>
                  <a:pt x="0" y="700065"/>
                </a:lnTo>
                <a:lnTo>
                  <a:pt x="0" y="5991971"/>
                </a:lnTo>
                <a:lnTo>
                  <a:pt x="139827" y="6097845"/>
                </a:lnTo>
                <a:cubicBezTo>
                  <a:pt x="217035" y="6151367"/>
                  <a:pt x="296605" y="6201724"/>
                  <a:pt x="378347" y="624872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
            <a:extLst>
              <a:ext uri="{FF2B5EF4-FFF2-40B4-BE49-F238E27FC236}">
                <a16:creationId xmlns:a16="http://schemas.microsoft.com/office/drawing/2014/main" xmlns="" id="{D4C55DAA-1DBB-49ED-86F5-B0857A1374B0}"/>
              </a:ext>
            </a:extLst>
          </p:cNvPr>
          <p:cNvPicPr>
            <a:picLocks noChangeAspect="1"/>
          </p:cNvPicPr>
          <p:nvPr/>
        </p:nvPicPr>
        <p:blipFill rotWithShape="1">
          <a:blip r:embed="rId3"/>
          <a:srcRect l="23629" r="28962" b="1"/>
          <a:stretch/>
        </p:blipFill>
        <p:spPr>
          <a:xfrm>
            <a:off x="20" y="10"/>
            <a:ext cx="5234499" cy="6210619"/>
          </a:xfrm>
          <a:custGeom>
            <a:avLst/>
            <a:gdLst>
              <a:gd name="connsiteX0" fmla="*/ 1082595 w 5234519"/>
              <a:gd name="connsiteY0" fmla="*/ 0 h 6210629"/>
              <a:gd name="connsiteX1" fmla="*/ 3027450 w 5234519"/>
              <a:gd name="connsiteY1" fmla="*/ 0 h 6210629"/>
              <a:gd name="connsiteX2" fmla="*/ 3291029 w 5234519"/>
              <a:gd name="connsiteY2" fmla="*/ 96471 h 6210629"/>
              <a:gd name="connsiteX3" fmla="*/ 5234519 w 5234519"/>
              <a:gd name="connsiteY3" fmla="*/ 3028517 h 6210629"/>
              <a:gd name="connsiteX4" fmla="*/ 2052407 w 5234519"/>
              <a:gd name="connsiteY4" fmla="*/ 6210629 h 6210629"/>
              <a:gd name="connsiteX5" fmla="*/ 28288 w 5234519"/>
              <a:gd name="connsiteY5" fmla="*/ 5483989 h 6210629"/>
              <a:gd name="connsiteX6" fmla="*/ 0 w 5234519"/>
              <a:gd name="connsiteY6" fmla="*/ 5458279 h 6210629"/>
              <a:gd name="connsiteX7" fmla="*/ 0 w 5234519"/>
              <a:gd name="connsiteY7" fmla="*/ 598754 h 6210629"/>
              <a:gd name="connsiteX8" fmla="*/ 28288 w 5234519"/>
              <a:gd name="connsiteY8" fmla="*/ 573044 h 6210629"/>
              <a:gd name="connsiteX9" fmla="*/ 958290 w 5234519"/>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p:spPr>
      </p:pic>
    </p:spTree>
    <p:extLst>
      <p:ext uri="{BB962C8B-B14F-4D97-AF65-F5344CB8AC3E}">
        <p14:creationId xmlns:p14="http://schemas.microsoft.com/office/powerpoint/2010/main" val="365953555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4CA7D4-771F-40E8-B2C6-CD1034974C3D}"/>
              </a:ext>
            </a:extLst>
          </p:cNvPr>
          <p:cNvSpPr>
            <a:spLocks noGrp="1"/>
          </p:cNvSpPr>
          <p:nvPr>
            <p:ph type="title"/>
          </p:nvPr>
        </p:nvSpPr>
        <p:spPr>
          <a:xfrm>
            <a:off x="6940295" y="1396289"/>
            <a:ext cx="4668257" cy="1325563"/>
          </a:xfrm>
        </p:spPr>
        <p:txBody>
          <a:bodyPr vert="horz" lIns="91440" tIns="45720" rIns="91440" bIns="45720" rtlCol="0" anchor="ctr">
            <a:normAutofit/>
          </a:bodyPr>
          <a:lstStyle/>
          <a:p>
            <a:r>
              <a:rPr lang="en-US" sz="4400" kern="1200" dirty="0">
                <a:solidFill>
                  <a:schemeClr val="tx1"/>
                </a:solidFill>
                <a:latin typeface="+mj-lt"/>
                <a:ea typeface="+mj-ea"/>
                <a:cs typeface="+mj-cs"/>
              </a:rPr>
              <a:t>Population Fragmentation</a:t>
            </a:r>
          </a:p>
        </p:txBody>
      </p:sp>
      <p:sp>
        <p:nvSpPr>
          <p:cNvPr id="20" name="Freeform: Shape 11">
            <a:extLst>
              <a:ext uri="{FF2B5EF4-FFF2-40B4-BE49-F238E27FC236}">
                <a16:creationId xmlns:a16="http://schemas.microsoft.com/office/drawing/2014/main" xmlns="" id="{2EEE8F11-3582-44B7-9869-F2D26D7DD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13">
            <a:extLst>
              <a:ext uri="{FF2B5EF4-FFF2-40B4-BE49-F238E27FC236}">
                <a16:creationId xmlns:a16="http://schemas.microsoft.com/office/drawing/2014/main" xmlns="" id="{2141F1CC-6A53-4BCF-9127-AABB52E249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15">
            <a:extLst>
              <a:ext uri="{FF2B5EF4-FFF2-40B4-BE49-F238E27FC236}">
                <a16:creationId xmlns:a16="http://schemas.microsoft.com/office/drawing/2014/main" xmlns="" id="{561B2B49-7142-4CA8-A929-4671548E6A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a:extLst>
              <a:ext uri="{FF2B5EF4-FFF2-40B4-BE49-F238E27FC236}">
                <a16:creationId xmlns:a16="http://schemas.microsoft.com/office/drawing/2014/main" xmlns="" id="{F194F26C-A394-414D-BBE2-FD60F925493E}"/>
              </a:ext>
            </a:extLst>
          </p:cNvPr>
          <p:cNvPicPr>
            <a:picLocks noGrp="1" noChangeAspect="1"/>
          </p:cNvPicPr>
          <p:nvPr>
            <p:ph idx="1"/>
          </p:nvPr>
        </p:nvPicPr>
        <p:blipFill rotWithShape="1">
          <a:blip r:embed="rId3"/>
          <a:srcRect l="3603" r="21899" b="2"/>
          <a:stretch/>
        </p:blipFill>
        <p:spPr>
          <a:xfrm>
            <a:off x="3559122" y="2661260"/>
            <a:ext cx="2788920" cy="278892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6" name="Picture 5">
            <a:extLst>
              <a:ext uri="{FF2B5EF4-FFF2-40B4-BE49-F238E27FC236}">
                <a16:creationId xmlns:a16="http://schemas.microsoft.com/office/drawing/2014/main" xmlns="" id="{E3F1F82B-91D7-43E9-A7B1-547D2ED31C7E}"/>
              </a:ext>
            </a:extLst>
          </p:cNvPr>
          <p:cNvPicPr>
            <a:picLocks noChangeAspect="1"/>
          </p:cNvPicPr>
          <p:nvPr/>
        </p:nvPicPr>
        <p:blipFill rotWithShape="1">
          <a:blip r:embed="rId4"/>
          <a:srcRect t="213" r="1" b="4786"/>
          <a:stretch/>
        </p:blipFill>
        <p:spPr>
          <a:xfrm>
            <a:off x="20" y="10"/>
            <a:ext cx="3967953" cy="3383270"/>
          </a:xfrm>
          <a:custGeom>
            <a:avLst/>
            <a:gdLst>
              <a:gd name="connsiteX0" fmla="*/ 0 w 3967973"/>
              <a:gd name="connsiteY0" fmla="*/ 0 h 3383280"/>
              <a:gd name="connsiteX1" fmla="*/ 3605273 w 3967973"/>
              <a:gd name="connsiteY1" fmla="*/ 0 h 3383280"/>
              <a:gd name="connsiteX2" fmla="*/ 3704836 w 3967973"/>
              <a:gd name="connsiteY2" fmla="*/ 163887 h 3383280"/>
              <a:gd name="connsiteX3" fmla="*/ 3967973 w 3967973"/>
              <a:gd name="connsiteY3" fmla="*/ 1203093 h 3383280"/>
              <a:gd name="connsiteX4" fmla="*/ 1787786 w 3967973"/>
              <a:gd name="connsiteY4" fmla="*/ 3383280 h 3383280"/>
              <a:gd name="connsiteX5" fmla="*/ 105448 w 3967973"/>
              <a:gd name="connsiteY5" fmla="*/ 2589894 h 3383280"/>
              <a:gd name="connsiteX6" fmla="*/ 0 w 3967973"/>
              <a:gd name="connsiteY6" fmla="*/ 2448881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5" name="Picture 4">
            <a:extLst>
              <a:ext uri="{FF2B5EF4-FFF2-40B4-BE49-F238E27FC236}">
                <a16:creationId xmlns:a16="http://schemas.microsoft.com/office/drawing/2014/main" xmlns="" id="{41841B9F-C9CC-472F-AB88-7CDF90FDAB12}"/>
              </a:ext>
            </a:extLst>
          </p:cNvPr>
          <p:cNvPicPr>
            <a:picLocks noChangeAspect="1"/>
          </p:cNvPicPr>
          <p:nvPr/>
        </p:nvPicPr>
        <p:blipFill rotWithShape="1">
          <a:blip r:embed="rId5"/>
          <a:srcRect t="12888" r="-5" b="9629"/>
          <a:stretch/>
        </p:blipFill>
        <p:spPr>
          <a:xfrm>
            <a:off x="4825" y="4007260"/>
            <a:ext cx="3155071" cy="2850749"/>
          </a:xfrm>
          <a:custGeom>
            <a:avLst/>
            <a:gdLst>
              <a:gd name="connsiteX0" fmla="*/ 1358746 w 3155071"/>
              <a:gd name="connsiteY0" fmla="*/ 0 h 2850749"/>
              <a:gd name="connsiteX1" fmla="*/ 3155071 w 3155071"/>
              <a:gd name="connsiteY1" fmla="*/ 1796325 h 2850749"/>
              <a:gd name="connsiteX2" fmla="*/ 2848287 w 3155071"/>
              <a:gd name="connsiteY2" fmla="*/ 2800668 h 2850749"/>
              <a:gd name="connsiteX3" fmla="*/ 2810837 w 3155071"/>
              <a:gd name="connsiteY3" fmla="*/ 2850749 h 2850749"/>
              <a:gd name="connsiteX4" fmla="*/ 0 w 3155071"/>
              <a:gd name="connsiteY4" fmla="*/ 2850749 h 2850749"/>
              <a:gd name="connsiteX5" fmla="*/ 0 w 3155071"/>
              <a:gd name="connsiteY5" fmla="*/ 623564 h 2850749"/>
              <a:gd name="connsiteX6" fmla="*/ 88552 w 3155071"/>
              <a:gd name="connsiteY6" fmla="*/ 526132 h 2850749"/>
              <a:gd name="connsiteX7" fmla="*/ 1358746 w 3155071"/>
              <a:gd name="connsiteY7" fmla="*/ 0 h 285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4" name="Text Placeholder 3">
            <a:extLst>
              <a:ext uri="{FF2B5EF4-FFF2-40B4-BE49-F238E27FC236}">
                <a16:creationId xmlns:a16="http://schemas.microsoft.com/office/drawing/2014/main" xmlns="" id="{177E033A-79EF-4367-84D6-DC7DE617484E}"/>
              </a:ext>
            </a:extLst>
          </p:cNvPr>
          <p:cNvSpPr>
            <a:spLocks noGrp="1"/>
          </p:cNvSpPr>
          <p:nvPr>
            <p:ph type="body" sz="half" idx="2"/>
          </p:nvPr>
        </p:nvSpPr>
        <p:spPr>
          <a:xfrm>
            <a:off x="6940296" y="2871982"/>
            <a:ext cx="4668256" cy="3181684"/>
          </a:xfrm>
        </p:spPr>
        <p:txBody>
          <a:bodyPr vert="horz" lIns="91440" tIns="45720" rIns="91440" bIns="45720" rtlCol="0" anchor="t">
            <a:normAutofit/>
          </a:bodyPr>
          <a:lstStyle/>
          <a:p>
            <a:pPr indent="-228600">
              <a:buFont typeface="Arial" panose="020B0604020202020204" pitchFamily="34" charset="0"/>
              <a:buChar char="•"/>
            </a:pPr>
            <a:r>
              <a:rPr lang="en-US" sz="1800" dirty="0"/>
              <a:t>Examining within and between population variation using microsatellites.</a:t>
            </a:r>
          </a:p>
        </p:txBody>
      </p:sp>
    </p:spTree>
    <p:extLst>
      <p:ext uri="{BB962C8B-B14F-4D97-AF65-F5344CB8AC3E}">
        <p14:creationId xmlns:p14="http://schemas.microsoft.com/office/powerpoint/2010/main" val="50320049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508706E1-1384-4DC6-BE80-CA7CC877D06B}"/>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Soil Microbial Profiling using eDNA</a:t>
            </a:r>
          </a:p>
        </p:txBody>
      </p:sp>
      <p:cxnSp>
        <p:nvCxnSpPr>
          <p:cNvPr id="73" name="Straight Connector 72">
            <a:extLst>
              <a:ext uri="{FF2B5EF4-FFF2-40B4-BE49-F238E27FC236}">
                <a16:creationId xmlns:a16="http://schemas.microsoft.com/office/drawing/2014/main" xmlns=""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xmlns="" id="{7FA9CF22-EA8B-4B2E-A05E-F804A0D26458}"/>
              </a:ext>
            </a:extLst>
          </p:cNvPr>
          <p:cNvPicPr>
            <a:picLocks noGrp="1" noChangeAspect="1"/>
          </p:cNvPicPr>
          <p:nvPr>
            <p:ph idx="1"/>
          </p:nvPr>
        </p:nvPicPr>
        <p:blipFill>
          <a:blip r:embed="rId3"/>
          <a:stretch>
            <a:fillRect/>
          </a:stretch>
        </p:blipFill>
        <p:spPr>
          <a:xfrm>
            <a:off x="1190630" y="2426818"/>
            <a:ext cx="3737790" cy="3997637"/>
          </a:xfrm>
          <a:prstGeom prst="rect">
            <a:avLst/>
          </a:prstGeom>
        </p:spPr>
      </p:pic>
      <p:cxnSp>
        <p:nvCxnSpPr>
          <p:cNvPr id="75" name="Straight Connector 74">
            <a:extLst>
              <a:ext uri="{FF2B5EF4-FFF2-40B4-BE49-F238E27FC236}">
                <a16:creationId xmlns:a16="http://schemas.microsoft.com/office/drawing/2014/main" xmlns="" id="{DB146403-F3D6-484B-B2ED-97F9565D03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xmlns="" id="{69899E4E-A5C1-41B9-9CC9-94B4D2CCDEA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52292" y="2426818"/>
            <a:ext cx="5441478" cy="3997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603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928F64C6-FE22-4FC1-A763-DFCC514811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254A5F2A-E97E-4A7F-863D-C7128CCA9DBB}"/>
              </a:ext>
            </a:extLst>
          </p:cNvPr>
          <p:cNvSpPr>
            <a:spLocks noGrp="1"/>
          </p:cNvSpPr>
          <p:nvPr>
            <p:ph type="title"/>
          </p:nvPr>
        </p:nvSpPr>
        <p:spPr>
          <a:xfrm>
            <a:off x="4603468" y="4741948"/>
            <a:ext cx="6829520" cy="862031"/>
          </a:xfrm>
        </p:spPr>
        <p:txBody>
          <a:bodyPr vert="horz" lIns="91440" tIns="45720" rIns="91440" bIns="45720" rtlCol="0" anchor="b">
            <a:normAutofit/>
          </a:bodyPr>
          <a:lstStyle/>
          <a:p>
            <a:r>
              <a:rPr lang="en-US" sz="4000" kern="1200" dirty="0">
                <a:solidFill>
                  <a:srgbClr val="FFFFFF"/>
                </a:solidFill>
                <a:latin typeface="+mj-lt"/>
                <a:ea typeface="+mj-ea"/>
                <a:cs typeface="+mj-cs"/>
              </a:rPr>
              <a:t>Mapping </a:t>
            </a:r>
            <a:r>
              <a:rPr lang="en-US" sz="4000" dirty="0">
                <a:solidFill>
                  <a:srgbClr val="FFFFFF"/>
                </a:solidFill>
              </a:rPr>
              <a:t>M</a:t>
            </a:r>
            <a:r>
              <a:rPr lang="en-US" sz="4000" kern="1200" dirty="0">
                <a:solidFill>
                  <a:srgbClr val="FFFFFF"/>
                </a:solidFill>
                <a:latin typeface="+mj-lt"/>
                <a:ea typeface="+mj-ea"/>
                <a:cs typeface="+mj-cs"/>
              </a:rPr>
              <a:t>etabolic </a:t>
            </a:r>
            <a:r>
              <a:rPr lang="en-US" sz="4000" dirty="0">
                <a:solidFill>
                  <a:srgbClr val="FFFFFF"/>
                </a:solidFill>
              </a:rPr>
              <a:t>P</a:t>
            </a:r>
            <a:r>
              <a:rPr lang="en-US" sz="4000" kern="1200" dirty="0">
                <a:solidFill>
                  <a:srgbClr val="FFFFFF"/>
                </a:solidFill>
                <a:latin typeface="+mj-lt"/>
                <a:ea typeface="+mj-ea"/>
                <a:cs typeface="+mj-cs"/>
              </a:rPr>
              <a:t>athways</a:t>
            </a:r>
          </a:p>
        </p:txBody>
      </p:sp>
      <p:pic>
        <p:nvPicPr>
          <p:cNvPr id="6" name="Picture 5">
            <a:extLst>
              <a:ext uri="{FF2B5EF4-FFF2-40B4-BE49-F238E27FC236}">
                <a16:creationId xmlns:a16="http://schemas.microsoft.com/office/drawing/2014/main" xmlns="" id="{FAC829C8-74C3-4049-BFD8-17A3C7974A08}"/>
              </a:ext>
            </a:extLst>
          </p:cNvPr>
          <p:cNvPicPr>
            <a:picLocks noChangeAspect="1"/>
          </p:cNvPicPr>
          <p:nvPr/>
        </p:nvPicPr>
        <p:blipFill rotWithShape="1">
          <a:blip r:embed="rId3"/>
          <a:srcRect t="40082" r="2" b="2915"/>
          <a:stretch/>
        </p:blipFill>
        <p:spPr>
          <a:xfrm>
            <a:off x="307840" y="775589"/>
            <a:ext cx="3793472" cy="3203610"/>
          </a:xfrm>
          <a:prstGeom prst="rect">
            <a:avLst/>
          </a:prstGeom>
        </p:spPr>
      </p:pic>
      <p:pic>
        <p:nvPicPr>
          <p:cNvPr id="7" name="Picture 6">
            <a:extLst>
              <a:ext uri="{FF2B5EF4-FFF2-40B4-BE49-F238E27FC236}">
                <a16:creationId xmlns:a16="http://schemas.microsoft.com/office/drawing/2014/main" xmlns="" id="{6B94EC95-8E79-4261-A865-3EFEE79F04CF}"/>
              </a:ext>
            </a:extLst>
          </p:cNvPr>
          <p:cNvPicPr>
            <a:picLocks noChangeAspect="1"/>
          </p:cNvPicPr>
          <p:nvPr/>
        </p:nvPicPr>
        <p:blipFill rotWithShape="1">
          <a:blip r:embed="rId4"/>
          <a:srcRect r="4330" b="1"/>
          <a:stretch/>
        </p:blipFill>
        <p:spPr>
          <a:xfrm>
            <a:off x="4714881" y="321734"/>
            <a:ext cx="2757726" cy="2010551"/>
          </a:xfrm>
          <a:prstGeom prst="rect">
            <a:avLst/>
          </a:prstGeom>
        </p:spPr>
      </p:pic>
      <p:pic>
        <p:nvPicPr>
          <p:cNvPr id="8" name="Picture 7">
            <a:extLst>
              <a:ext uri="{FF2B5EF4-FFF2-40B4-BE49-F238E27FC236}">
                <a16:creationId xmlns:a16="http://schemas.microsoft.com/office/drawing/2014/main" xmlns="" id="{B8ACFFCD-EB7B-4533-83E0-F7188EEECFC5}"/>
              </a:ext>
            </a:extLst>
          </p:cNvPr>
          <p:cNvPicPr>
            <a:picLocks noChangeAspect="1"/>
          </p:cNvPicPr>
          <p:nvPr/>
        </p:nvPicPr>
        <p:blipFill>
          <a:blip r:embed="rId5"/>
          <a:stretch>
            <a:fillRect/>
          </a:stretch>
        </p:blipFill>
        <p:spPr>
          <a:xfrm>
            <a:off x="5030445" y="2422097"/>
            <a:ext cx="2114229" cy="2013804"/>
          </a:xfrm>
          <a:prstGeom prst="rect">
            <a:avLst/>
          </a:prstGeom>
        </p:spPr>
      </p:pic>
      <p:pic>
        <p:nvPicPr>
          <p:cNvPr id="4" name="Picture 3">
            <a:extLst>
              <a:ext uri="{FF2B5EF4-FFF2-40B4-BE49-F238E27FC236}">
                <a16:creationId xmlns:a16="http://schemas.microsoft.com/office/drawing/2014/main" xmlns="" id="{434FEE41-C762-4AB8-8A0F-00DA66ABA920}"/>
              </a:ext>
            </a:extLst>
          </p:cNvPr>
          <p:cNvPicPr>
            <a:picLocks noChangeAspect="1"/>
          </p:cNvPicPr>
          <p:nvPr/>
        </p:nvPicPr>
        <p:blipFill rotWithShape="1">
          <a:blip r:embed="rId6"/>
          <a:srcRect t="13905" r="2" b="19885"/>
          <a:stretch/>
        </p:blipFill>
        <p:spPr>
          <a:xfrm>
            <a:off x="8086176" y="775677"/>
            <a:ext cx="3797984" cy="3203433"/>
          </a:xfrm>
          <a:prstGeom prst="rect">
            <a:avLst/>
          </a:prstGeom>
        </p:spPr>
      </p:pic>
      <p:cxnSp>
        <p:nvCxnSpPr>
          <p:cNvPr id="21" name="Straight Connector 20">
            <a:extLst>
              <a:ext uri="{FF2B5EF4-FFF2-40B4-BE49-F238E27FC236}">
                <a16:creationId xmlns:a16="http://schemas.microsoft.com/office/drawing/2014/main" xmlns="" id="{5C34627B-48E6-4F4D-B843-97717A86B49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xmlns="" id="{795021AB-E378-4E7F-A7D3-8FEE738756D6}"/>
              </a:ext>
            </a:extLst>
          </p:cNvPr>
          <p:cNvPicPr>
            <a:picLocks noGrp="1" noChangeAspect="1"/>
          </p:cNvPicPr>
          <p:nvPr>
            <p:ph idx="1"/>
          </p:nvPr>
        </p:nvPicPr>
        <p:blipFill rotWithShape="1">
          <a:blip r:embed="rId7"/>
          <a:srcRect t="8774" r="-1" b="-1"/>
          <a:stretch/>
        </p:blipFill>
        <p:spPr>
          <a:xfrm>
            <a:off x="823452" y="4525715"/>
            <a:ext cx="2763536" cy="2010551"/>
          </a:xfrm>
          <a:prstGeom prst="rect">
            <a:avLst/>
          </a:prstGeom>
        </p:spPr>
      </p:pic>
    </p:spTree>
    <p:extLst>
      <p:ext uri="{BB962C8B-B14F-4D97-AF65-F5344CB8AC3E}">
        <p14:creationId xmlns:p14="http://schemas.microsoft.com/office/powerpoint/2010/main" val="1271615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xmlns="" id="{DB146403-F3D6-484B-B2ED-97F9565D03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xmlns=""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3CB5315-9967-44A5-9519-6D50122EF988}"/>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dirty="0">
                <a:solidFill>
                  <a:srgbClr val="FFFFFF"/>
                </a:solidFill>
              </a:rPr>
              <a:t>Next Generation Science Standards</a:t>
            </a:r>
          </a:p>
        </p:txBody>
      </p:sp>
      <p:pic>
        <p:nvPicPr>
          <p:cNvPr id="4" name="Content Placeholder 3">
            <a:extLst>
              <a:ext uri="{FF2B5EF4-FFF2-40B4-BE49-F238E27FC236}">
                <a16:creationId xmlns:a16="http://schemas.microsoft.com/office/drawing/2014/main" xmlns="" id="{95DC4922-97D6-4EF0-9786-0E81775C11DB}"/>
              </a:ext>
            </a:extLst>
          </p:cNvPr>
          <p:cNvPicPr>
            <a:picLocks noGrp="1" noChangeAspect="1"/>
          </p:cNvPicPr>
          <p:nvPr>
            <p:ph idx="1"/>
          </p:nvPr>
        </p:nvPicPr>
        <p:blipFill>
          <a:blip r:embed="rId3"/>
          <a:stretch>
            <a:fillRect/>
          </a:stretch>
        </p:blipFill>
        <p:spPr>
          <a:xfrm>
            <a:off x="1378828" y="307731"/>
            <a:ext cx="3338341" cy="3997637"/>
          </a:xfrm>
          <a:prstGeom prst="rect">
            <a:avLst/>
          </a:prstGeom>
        </p:spPr>
      </p:pic>
      <p:pic>
        <p:nvPicPr>
          <p:cNvPr id="5" name="Picture 4">
            <a:extLst>
              <a:ext uri="{FF2B5EF4-FFF2-40B4-BE49-F238E27FC236}">
                <a16:creationId xmlns:a16="http://schemas.microsoft.com/office/drawing/2014/main" xmlns="" id="{98634A4F-370A-4E03-9711-693E4482C27D}"/>
              </a:ext>
            </a:extLst>
          </p:cNvPr>
          <p:cNvPicPr>
            <a:picLocks noChangeAspect="1"/>
          </p:cNvPicPr>
          <p:nvPr/>
        </p:nvPicPr>
        <p:blipFill>
          <a:blip r:embed="rId4"/>
          <a:stretch>
            <a:fillRect/>
          </a:stretch>
        </p:blipFill>
        <p:spPr>
          <a:xfrm>
            <a:off x="6416043" y="864309"/>
            <a:ext cx="5455917" cy="2884480"/>
          </a:xfrm>
          <a:prstGeom prst="rect">
            <a:avLst/>
          </a:prstGeom>
        </p:spPr>
      </p:pic>
      <p:cxnSp>
        <p:nvCxnSpPr>
          <p:cNvPr id="20" name="Straight Connector 19">
            <a:extLst>
              <a:ext uri="{FF2B5EF4-FFF2-40B4-BE49-F238E27FC236}">
                <a16:creationId xmlns:a16="http://schemas.microsoft.com/office/drawing/2014/main" xmlns=""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838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5436A550-9BE3-4FA2-842A-1BABC1D389A9}"/>
              </a:ext>
            </a:extLst>
          </p:cNvPr>
          <p:cNvSpPr>
            <a:spLocks noGrp="1"/>
          </p:cNvSpPr>
          <p:nvPr>
            <p:ph type="title"/>
          </p:nvPr>
        </p:nvSpPr>
        <p:spPr>
          <a:xfrm>
            <a:off x="526073" y="4756638"/>
            <a:ext cx="11139854" cy="930447"/>
          </a:xfrm>
        </p:spPr>
        <p:txBody>
          <a:bodyPr vert="horz" lIns="91440" tIns="45720" rIns="91440" bIns="45720" rtlCol="0" anchor="b">
            <a:normAutofit/>
          </a:bodyPr>
          <a:lstStyle/>
          <a:p>
            <a:pPr algn="ctr"/>
            <a:r>
              <a:rPr lang="en-US" sz="5400" kern="1200">
                <a:solidFill>
                  <a:srgbClr val="FFFFFF"/>
                </a:solidFill>
                <a:latin typeface="+mj-lt"/>
                <a:ea typeface="+mj-ea"/>
                <a:cs typeface="+mj-cs"/>
              </a:rPr>
              <a:t>The NGSS</a:t>
            </a:r>
          </a:p>
        </p:txBody>
      </p:sp>
      <p:pic>
        <p:nvPicPr>
          <p:cNvPr id="4" name="Content Placeholder 3">
            <a:extLst>
              <a:ext uri="{FF2B5EF4-FFF2-40B4-BE49-F238E27FC236}">
                <a16:creationId xmlns:a16="http://schemas.microsoft.com/office/drawing/2014/main" xmlns="" id="{019222BC-C595-45F5-BBC6-AEC1DA3E1F63}"/>
              </a:ext>
            </a:extLst>
          </p:cNvPr>
          <p:cNvPicPr>
            <a:picLocks noGrp="1" noChangeAspect="1"/>
          </p:cNvPicPr>
          <p:nvPr>
            <p:ph idx="1"/>
          </p:nvPr>
        </p:nvPicPr>
        <p:blipFill>
          <a:blip r:embed="rId2"/>
          <a:stretch>
            <a:fillRect/>
          </a:stretch>
        </p:blipFill>
        <p:spPr>
          <a:xfrm>
            <a:off x="320040" y="337720"/>
            <a:ext cx="11496821" cy="3937659"/>
          </a:xfrm>
          <a:prstGeom prst="rect">
            <a:avLst/>
          </a:prstGeom>
        </p:spPr>
      </p:pic>
      <p:cxnSp>
        <p:nvCxnSpPr>
          <p:cNvPr id="11" name="Straight Connector 10">
            <a:extLst>
              <a:ext uri="{FF2B5EF4-FFF2-40B4-BE49-F238E27FC236}">
                <a16:creationId xmlns:a16="http://schemas.microsoft.com/office/drawing/2014/main" xmlns=""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1913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5436A550-9BE3-4FA2-842A-1BABC1D389A9}"/>
              </a:ext>
            </a:extLst>
          </p:cNvPr>
          <p:cNvSpPr>
            <a:spLocks noGrp="1"/>
          </p:cNvSpPr>
          <p:nvPr>
            <p:ph type="title"/>
          </p:nvPr>
        </p:nvSpPr>
        <p:spPr>
          <a:xfrm>
            <a:off x="526073" y="4756638"/>
            <a:ext cx="11139854" cy="930447"/>
          </a:xfrm>
        </p:spPr>
        <p:txBody>
          <a:bodyPr vert="horz" lIns="91440" tIns="45720" rIns="91440" bIns="45720" rtlCol="0" anchor="b">
            <a:normAutofit/>
          </a:bodyPr>
          <a:lstStyle/>
          <a:p>
            <a:pPr algn="ctr"/>
            <a:r>
              <a:rPr lang="en-US" sz="5400" kern="1200">
                <a:solidFill>
                  <a:srgbClr val="FFFFFF"/>
                </a:solidFill>
                <a:latin typeface="+mj-lt"/>
                <a:ea typeface="+mj-ea"/>
                <a:cs typeface="+mj-cs"/>
              </a:rPr>
              <a:t>The NGSS</a:t>
            </a:r>
          </a:p>
        </p:txBody>
      </p:sp>
      <p:pic>
        <p:nvPicPr>
          <p:cNvPr id="5" name="Picture 4">
            <a:extLst>
              <a:ext uri="{FF2B5EF4-FFF2-40B4-BE49-F238E27FC236}">
                <a16:creationId xmlns:a16="http://schemas.microsoft.com/office/drawing/2014/main" xmlns="" id="{678CD6A5-64FA-429C-9521-59006931CE48}"/>
              </a:ext>
            </a:extLst>
          </p:cNvPr>
          <p:cNvPicPr>
            <a:picLocks noChangeAspect="1"/>
          </p:cNvPicPr>
          <p:nvPr/>
        </p:nvPicPr>
        <p:blipFill>
          <a:blip r:embed="rId2"/>
          <a:stretch>
            <a:fillRect/>
          </a:stretch>
        </p:blipFill>
        <p:spPr>
          <a:xfrm>
            <a:off x="320040" y="409574"/>
            <a:ext cx="11496821" cy="3793950"/>
          </a:xfrm>
          <a:prstGeom prst="rect">
            <a:avLst/>
          </a:prstGeom>
        </p:spPr>
      </p:pic>
      <p:cxnSp>
        <p:nvCxnSpPr>
          <p:cNvPr id="12" name="Straight Connector 11">
            <a:extLst>
              <a:ext uri="{FF2B5EF4-FFF2-40B4-BE49-F238E27FC236}">
                <a16:creationId xmlns:a16="http://schemas.microsoft.com/office/drawing/2014/main" xmlns=""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411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xmlns=""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30BFD2BD-145E-441F-A385-F651BFEB9285}"/>
              </a:ext>
            </a:extLst>
          </p:cNvPr>
          <p:cNvSpPr>
            <a:spLocks noGrp="1"/>
          </p:cNvSpPr>
          <p:nvPr>
            <p:ph type="title"/>
          </p:nvPr>
        </p:nvSpPr>
        <p:spPr>
          <a:xfrm>
            <a:off x="863029" y="1012004"/>
            <a:ext cx="3416158" cy="4795408"/>
          </a:xfrm>
        </p:spPr>
        <p:txBody>
          <a:bodyPr>
            <a:normAutofit/>
          </a:bodyPr>
          <a:lstStyle/>
          <a:p>
            <a:r>
              <a:rPr lang="en-US" sz="4100" dirty="0">
                <a:solidFill>
                  <a:srgbClr val="FFFFFF"/>
                </a:solidFill>
              </a:rPr>
              <a:t>Statistical Thinking in Undergraduate Biology (STUB) </a:t>
            </a:r>
          </a:p>
        </p:txBody>
      </p:sp>
      <p:graphicFrame>
        <p:nvGraphicFramePr>
          <p:cNvPr id="5" name="Content Placeholder 2">
            <a:extLst>
              <a:ext uri="{FF2B5EF4-FFF2-40B4-BE49-F238E27FC236}">
                <a16:creationId xmlns:a16="http://schemas.microsoft.com/office/drawing/2014/main" xmlns="" id="{224C6477-2CB8-41FC-A157-C214E6C3D181}"/>
              </a:ext>
            </a:extLst>
          </p:cNvPr>
          <p:cNvGraphicFramePr>
            <a:graphicFrameLocks noGrp="1"/>
          </p:cNvGraphicFramePr>
          <p:nvPr>
            <p:ph idx="1"/>
            <p:extLst>
              <p:ext uri="{D42A27DB-BD31-4B8C-83A1-F6EECF244321}">
                <p14:modId xmlns:p14="http://schemas.microsoft.com/office/powerpoint/2010/main" val="4214467717"/>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30885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D3A082C6C78BA4B942D6AE6C6C98679" ma:contentTypeVersion="13" ma:contentTypeDescription="Create a new document." ma:contentTypeScope="" ma:versionID="5cf11b71015c26026f6d1165a51db9ce">
  <xsd:schema xmlns:xsd="http://www.w3.org/2001/XMLSchema" xmlns:xs="http://www.w3.org/2001/XMLSchema" xmlns:p="http://schemas.microsoft.com/office/2006/metadata/properties" xmlns:ns3="864600a6-f43f-486e-bcc4-af26878046b5" xmlns:ns4="9e4b6106-0937-4484-b0bf-b79fee47d00f" targetNamespace="http://schemas.microsoft.com/office/2006/metadata/properties" ma:root="true" ma:fieldsID="e518c7cbbc313b1ddac5e54bf6c55010" ns3:_="" ns4:_="">
    <xsd:import namespace="864600a6-f43f-486e-bcc4-af26878046b5"/>
    <xsd:import namespace="9e4b6106-0937-4484-b0bf-b79fee47d00f"/>
    <xsd:element name="properties">
      <xsd:complexType>
        <xsd:sequence>
          <xsd:element name="documentManagement">
            <xsd:complexType>
              <xsd:all>
                <xsd:element ref="ns3:SharedWithUsers" minOccurs="0"/>
                <xsd:element ref="ns4:MediaServiceMetadata" minOccurs="0"/>
                <xsd:element ref="ns4:MediaServiceFastMetadata" minOccurs="0"/>
                <xsd:element ref="ns4:MediaServiceDateTaken" minOccurs="0"/>
                <xsd:element ref="ns4:MediaServiceAutoTags" minOccurs="0"/>
                <xsd:element ref="ns4:MediaServiceOCR" minOccurs="0"/>
                <xsd:element ref="ns3:SharedWithDetails" minOccurs="0"/>
                <xsd:element ref="ns3:SharingHintHash" minOccurs="0"/>
                <xsd:element ref="ns4:MediaServiceGenerationTime" minOccurs="0"/>
                <xsd:element ref="ns4:MediaServiceEventHashCode" minOccurs="0"/>
                <xsd:element ref="ns4:MediaServiceLocatio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4600a6-f43f-486e-bcc4-af26878046b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e4b6106-0937-4484-b0bf-b79fee47d00f"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CD06BE5-5E86-436A-B258-4DB384EC1077}">
  <ds:schemaRefs>
    <ds:schemaRef ds:uri="http://schemas.microsoft.com/sharepoint/v3/contenttype/forms"/>
  </ds:schemaRefs>
</ds:datastoreItem>
</file>

<file path=customXml/itemProps2.xml><?xml version="1.0" encoding="utf-8"?>
<ds:datastoreItem xmlns:ds="http://schemas.openxmlformats.org/officeDocument/2006/customXml" ds:itemID="{BFF9ECAF-3C0D-4B02-9E19-4309A47FBFF6}">
  <ds:schemaRefs>
    <ds:schemaRef ds:uri="http://purl.org/dc/dcmitype/"/>
    <ds:schemaRef ds:uri="http://schemas.microsoft.com/office/infopath/2007/PartnerControls"/>
    <ds:schemaRef ds:uri="http://purl.org/dc/elements/1.1/"/>
    <ds:schemaRef ds:uri="http://schemas.microsoft.com/office/2006/documentManagement/types"/>
    <ds:schemaRef ds:uri="9e4b6106-0937-4484-b0bf-b79fee47d00f"/>
    <ds:schemaRef ds:uri="http://purl.org/dc/terms/"/>
    <ds:schemaRef ds:uri="http://schemas.openxmlformats.org/package/2006/metadata/core-properties"/>
    <ds:schemaRef ds:uri="864600a6-f43f-486e-bcc4-af26878046b5"/>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F8981816-11D6-4AD2-BC64-3D104E96D0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4600a6-f43f-486e-bcc4-af26878046b5"/>
    <ds:schemaRef ds:uri="9e4b6106-0937-4484-b0bf-b79fee47d0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4554</TotalTime>
  <Words>540</Words>
  <Application>Microsoft Office PowerPoint</Application>
  <PresentationFormat>Custom</PresentationFormat>
  <Paragraphs>71</Paragraphs>
  <Slides>17</Slides>
  <Notes>10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The importance of statistics and computational thinking for the “New Biology”</vt:lpstr>
      <vt:lpstr>The New Biology</vt:lpstr>
      <vt:lpstr>Population Fragmentation</vt:lpstr>
      <vt:lpstr>Soil Microbial Profiling using eDNA</vt:lpstr>
      <vt:lpstr>Mapping Metabolic Pathways</vt:lpstr>
      <vt:lpstr>Next Generation Science Standards</vt:lpstr>
      <vt:lpstr>The NGSS</vt:lpstr>
      <vt:lpstr>The NGSS</vt:lpstr>
      <vt:lpstr>Statistical Thinking in Undergraduate Biology (STUB) </vt:lpstr>
      <vt:lpstr>Example 1: Probability and Modeling</vt:lpstr>
      <vt:lpstr>Example 2: Goodness of Fit (c2)</vt:lpstr>
      <vt:lpstr>Example 3: Comparison of Means</vt:lpstr>
      <vt:lpstr>Example 4: ANOVA and Linear Regression</vt:lpstr>
      <vt:lpstr>Experimental Design</vt:lpstr>
      <vt:lpstr>Deciding what to integrate?</vt:lpstr>
      <vt:lpstr>Next steps</vt:lpstr>
      <vt:lpstr>NOYCE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importance of statistics and computational thinking for the “New Biology”</dc:title>
  <dc:creator>Jeff Ploegstra</dc:creator>
  <cp:lastModifiedBy>Jill Vanderstoep</cp:lastModifiedBy>
  <cp:revision>2</cp:revision>
  <dcterms:created xsi:type="dcterms:W3CDTF">2019-10-05T16:24:37Z</dcterms:created>
  <dcterms:modified xsi:type="dcterms:W3CDTF">2019-10-09T22:11:58Z</dcterms:modified>
</cp:coreProperties>
</file>