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57" r:id="rId5"/>
    <p:sldId id="275" r:id="rId6"/>
    <p:sldId id="272" r:id="rId7"/>
    <p:sldId id="283" r:id="rId8"/>
    <p:sldId id="266" r:id="rId9"/>
    <p:sldId id="274" r:id="rId10"/>
    <p:sldId id="267" r:id="rId11"/>
    <p:sldId id="262" r:id="rId12"/>
    <p:sldId id="279" r:id="rId13"/>
    <p:sldId id="280" r:id="rId14"/>
    <p:sldId id="268" r:id="rId15"/>
    <p:sldId id="273" r:id="rId16"/>
    <p:sldId id="277" r:id="rId17"/>
    <p:sldId id="263" r:id="rId18"/>
    <p:sldId id="269" r:id="rId19"/>
    <p:sldId id="276" r:id="rId20"/>
    <p:sldId id="264" r:id="rId21"/>
    <p:sldId id="270" r:id="rId22"/>
    <p:sldId id="265" r:id="rId23"/>
    <p:sldId id="259" r:id="rId24"/>
    <p:sldId id="281" r:id="rId25"/>
    <p:sldId id="282"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845DBC-60A2-42D1-B387-4470879C02D3}"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2457983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45DBC-60A2-42D1-B387-4470879C02D3}"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3011889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45DBC-60A2-42D1-B387-4470879C02D3}"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210134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45DBC-60A2-42D1-B387-4470879C02D3}"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114900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845DBC-60A2-42D1-B387-4470879C02D3}" type="datetimeFigureOut">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200199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845DBC-60A2-42D1-B387-4470879C02D3}"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15976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845DBC-60A2-42D1-B387-4470879C02D3}" type="datetimeFigureOut">
              <a:rPr lang="en-US" smtClean="0"/>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66828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845DBC-60A2-42D1-B387-4470879C02D3}" type="datetimeFigureOut">
              <a:rPr lang="en-US" smtClean="0"/>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126404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45DBC-60A2-42D1-B387-4470879C02D3}" type="datetimeFigureOut">
              <a:rPr lang="en-US" smtClean="0"/>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227788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45DBC-60A2-42D1-B387-4470879C02D3}"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52749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45DBC-60A2-42D1-B387-4470879C02D3}" type="datetimeFigureOut">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7D22AA-A4E1-45A8-B5D5-587A72450D04}" type="slidenum">
              <a:rPr lang="en-US" smtClean="0"/>
              <a:t>‹#›</a:t>
            </a:fld>
            <a:endParaRPr lang="en-US"/>
          </a:p>
        </p:txBody>
      </p:sp>
    </p:spTree>
    <p:extLst>
      <p:ext uri="{BB962C8B-B14F-4D97-AF65-F5344CB8AC3E}">
        <p14:creationId xmlns:p14="http://schemas.microsoft.com/office/powerpoint/2010/main" val="202824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45DBC-60A2-42D1-B387-4470879C02D3}" type="datetimeFigureOut">
              <a:rPr lang="en-US" smtClean="0"/>
              <a:t>8/17/2015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D22AA-A4E1-45A8-B5D5-587A72450D04}" type="slidenum">
              <a:rPr lang="en-US" smtClean="0"/>
              <a:t>‹#›</a:t>
            </a:fld>
            <a:endParaRPr lang="en-US"/>
          </a:p>
        </p:txBody>
      </p:sp>
    </p:spTree>
    <p:extLst>
      <p:ext uri="{BB962C8B-B14F-4D97-AF65-F5344CB8AC3E}">
        <p14:creationId xmlns:p14="http://schemas.microsoft.com/office/powerpoint/2010/main" val="4227378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mstat.org/publications/jse/v23n1/gundlach.pdf" TargetMode="External"/><Relationship Id="rId2" Type="http://schemas.openxmlformats.org/officeDocument/2006/relationships/hyperlink" Target="mailto:gundlach@purdue.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apps3.cehd.umn.edu/artist/research_instrument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valuationandstatistic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mstat.org/publications/jse/v23n1/gundlach.pdf" TargetMode="External"/><Relationship Id="rId2" Type="http://schemas.openxmlformats.org/officeDocument/2006/relationships/hyperlink" Target="mailto:gundlach@purdue.ed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1.iclicker.com/" TargetMode="External"/><Relationship Id="rId2" Type="http://schemas.openxmlformats.org/officeDocument/2006/relationships/hyperlink" Target="http://www.perdisco.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8890" y="1490484"/>
            <a:ext cx="9144000" cy="2387600"/>
          </a:xfrm>
        </p:spPr>
        <p:txBody>
          <a:bodyPr>
            <a:noAutofit/>
          </a:bodyPr>
          <a:lstStyle/>
          <a:p>
            <a:r>
              <a:rPr lang="en-US" sz="4400" dirty="0" smtClean="0"/>
              <a:t>A comparison of student attitudes, statistical reasoning, performance, and perceptions for web-augmented traditional, fully online, and flipped sections of a statistical literacy class</a:t>
            </a:r>
            <a:endParaRPr lang="en-US" sz="4400" dirty="0"/>
          </a:p>
        </p:txBody>
      </p:sp>
      <p:sp>
        <p:nvSpPr>
          <p:cNvPr id="3" name="Subtitle 2"/>
          <p:cNvSpPr>
            <a:spLocks noGrp="1"/>
          </p:cNvSpPr>
          <p:nvPr>
            <p:ph type="subTitle" idx="1"/>
          </p:nvPr>
        </p:nvSpPr>
        <p:spPr>
          <a:xfrm>
            <a:off x="1618890" y="4438801"/>
            <a:ext cx="9144000" cy="1655762"/>
          </a:xfrm>
        </p:spPr>
        <p:txBody>
          <a:bodyPr>
            <a:normAutofit lnSpcReduction="10000"/>
          </a:bodyPr>
          <a:lstStyle/>
          <a:p>
            <a:r>
              <a:rPr lang="en-US" b="1" dirty="0" smtClean="0"/>
              <a:t>Ellen Gundlach</a:t>
            </a:r>
          </a:p>
          <a:p>
            <a:r>
              <a:rPr lang="en-US" dirty="0" smtClean="0"/>
              <a:t>Purdue University</a:t>
            </a:r>
          </a:p>
          <a:p>
            <a:r>
              <a:rPr lang="en-US" dirty="0" smtClean="0">
                <a:hlinkClick r:id="rId2"/>
              </a:rPr>
              <a:t>gundlach@purdue.edu</a:t>
            </a:r>
            <a:endParaRPr lang="en-US" dirty="0" smtClean="0"/>
          </a:p>
          <a:p>
            <a:r>
              <a:rPr lang="en-US" dirty="0" smtClean="0">
                <a:hlinkClick r:id="rId3"/>
              </a:rPr>
              <a:t>http://www.amstat.org/publications/jse/v23n1/gundlach.pdf</a:t>
            </a:r>
            <a:r>
              <a:rPr lang="en-US" dirty="0" smtClean="0"/>
              <a:t>  </a:t>
            </a:r>
            <a:endParaRPr lang="en-US" dirty="0"/>
          </a:p>
        </p:txBody>
      </p:sp>
    </p:spTree>
    <p:extLst>
      <p:ext uri="{BB962C8B-B14F-4D97-AF65-F5344CB8AC3E}">
        <p14:creationId xmlns:p14="http://schemas.microsoft.com/office/powerpoint/2010/main" val="1499307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measure performance?  </a:t>
            </a:r>
            <a:endParaRPr lang="en-US" dirty="0"/>
          </a:p>
        </p:txBody>
      </p:sp>
      <p:sp>
        <p:nvSpPr>
          <p:cNvPr id="3" name="Content Placeholder 2"/>
          <p:cNvSpPr>
            <a:spLocks noGrp="1"/>
          </p:cNvSpPr>
          <p:nvPr>
            <p:ph idx="1"/>
          </p:nvPr>
        </p:nvSpPr>
        <p:spPr>
          <a:xfrm>
            <a:off x="838200" y="1690688"/>
            <a:ext cx="10515600" cy="4744618"/>
          </a:xfrm>
        </p:spPr>
        <p:txBody>
          <a:bodyPr>
            <a:normAutofit/>
          </a:bodyPr>
          <a:lstStyle/>
          <a:p>
            <a:r>
              <a:rPr lang="en-US" dirty="0" smtClean="0"/>
              <a:t>Using </a:t>
            </a:r>
            <a:r>
              <a:rPr lang="en-US" dirty="0"/>
              <a:t>instructor-created measures of student learning is not ideal because readers have no way of knowing the specific material covered and the required level of understanding in an individual instructor’s course. </a:t>
            </a:r>
            <a:endParaRPr lang="en-US" dirty="0" smtClean="0"/>
          </a:p>
          <a:p>
            <a:pPr marL="0" indent="0">
              <a:buNone/>
            </a:pPr>
            <a:endParaRPr lang="en-US" dirty="0" smtClean="0"/>
          </a:p>
          <a:p>
            <a:r>
              <a:rPr lang="en-US" dirty="0" smtClean="0"/>
              <a:t>However</a:t>
            </a:r>
            <a:r>
              <a:rPr lang="en-US" dirty="0"/>
              <a:t>, exam, homework, and projects can serve as a comparative tool between sections with different delivery methods, especially when the instructor and assessments are consistent across semesters and </a:t>
            </a:r>
            <a:r>
              <a:rPr lang="en-US" dirty="0" smtClean="0"/>
              <a:t>sections. </a:t>
            </a:r>
          </a:p>
          <a:p>
            <a:pPr marL="0" indent="0">
              <a:buNone/>
            </a:pPr>
            <a:endParaRPr lang="en-US" dirty="0"/>
          </a:p>
        </p:txBody>
      </p:sp>
    </p:spTree>
    <p:extLst>
      <p:ext uri="{BB962C8B-B14F-4D97-AF65-F5344CB8AC3E}">
        <p14:creationId xmlns:p14="http://schemas.microsoft.com/office/powerpoint/2010/main" val="1342979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performance</a:t>
            </a:r>
            <a:endParaRPr lang="en-US" dirty="0"/>
          </a:p>
        </p:txBody>
      </p:sp>
      <p:sp>
        <p:nvSpPr>
          <p:cNvPr id="3" name="Content Placeholder 2"/>
          <p:cNvSpPr>
            <a:spLocks noGrp="1"/>
          </p:cNvSpPr>
          <p:nvPr>
            <p:ph idx="1"/>
          </p:nvPr>
        </p:nvSpPr>
        <p:spPr>
          <a:xfrm>
            <a:off x="838200" y="1561382"/>
            <a:ext cx="10515600" cy="5011946"/>
          </a:xfrm>
        </p:spPr>
        <p:txBody>
          <a:bodyPr>
            <a:normAutofit/>
          </a:bodyPr>
          <a:lstStyle/>
          <a:p>
            <a:pPr marL="0" indent="0">
              <a:buNone/>
            </a:pPr>
            <a:endParaRPr lang="en-US" b="1" dirty="0"/>
          </a:p>
          <a:p>
            <a:pPr marL="0" indent="0">
              <a:buNone/>
            </a:pPr>
            <a:endParaRPr lang="en-US" b="1" dirty="0" smtClean="0"/>
          </a:p>
          <a:p>
            <a:pPr marL="0" indent="0">
              <a:buNone/>
            </a:pPr>
            <a:r>
              <a:rPr lang="en-US" b="1" dirty="0" smtClean="0"/>
              <a:t>Traditional students scored higher on average on all three exams, but there were no significant differences between sections on homework, the project.</a:t>
            </a:r>
          </a:p>
          <a:p>
            <a:pPr marL="0" indent="0">
              <a:buNone/>
            </a:pPr>
            <a:endParaRPr lang="en-US" dirty="0" smtClean="0"/>
          </a:p>
          <a:p>
            <a:endParaRPr lang="en-US" dirty="0"/>
          </a:p>
        </p:txBody>
      </p:sp>
    </p:spTree>
    <p:extLst>
      <p:ext uri="{BB962C8B-B14F-4D97-AF65-F5344CB8AC3E}">
        <p14:creationId xmlns:p14="http://schemas.microsoft.com/office/powerpoint/2010/main" val="1635048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87627696"/>
              </p:ext>
            </p:extLst>
          </p:nvPr>
        </p:nvGraphicFramePr>
        <p:xfrm>
          <a:off x="1224952" y="1690687"/>
          <a:ext cx="9834112" cy="4573324"/>
        </p:xfrm>
        <a:graphic>
          <a:graphicData uri="http://schemas.openxmlformats.org/drawingml/2006/table">
            <a:tbl>
              <a:tblPr>
                <a:tableStyleId>{5C22544A-7EE6-4342-B048-85BDC9FD1C3A}</a:tableStyleId>
              </a:tblPr>
              <a:tblGrid>
                <a:gridCol w="1756505"/>
                <a:gridCol w="1718685"/>
                <a:gridCol w="1730240"/>
                <a:gridCol w="1730240"/>
                <a:gridCol w="1027429"/>
                <a:gridCol w="937082"/>
                <a:gridCol w="933931"/>
              </a:tblGrid>
              <a:tr h="343960">
                <a:tc rowSpan="2">
                  <a:txBody>
                    <a:bodyPr/>
                    <a:lstStyle/>
                    <a:p>
                      <a:pPr marL="0" marR="0">
                        <a:lnSpc>
                          <a:spcPct val="115000"/>
                        </a:lnSpc>
                        <a:spcBef>
                          <a:spcPts val="0"/>
                        </a:spcBef>
                        <a:spcAft>
                          <a:spcPts val="0"/>
                        </a:spcAft>
                      </a:pPr>
                      <a:r>
                        <a:rPr lang="en-US" sz="2000" b="0">
                          <a:effectLst/>
                        </a:rPr>
                        <a:t>Assessment</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3">
                  <a:txBody>
                    <a:bodyPr/>
                    <a:lstStyle/>
                    <a:p>
                      <a:pPr marL="0" marR="0" algn="ctr">
                        <a:lnSpc>
                          <a:spcPct val="115000"/>
                        </a:lnSpc>
                        <a:spcBef>
                          <a:spcPts val="0"/>
                        </a:spcBef>
                        <a:spcAft>
                          <a:spcPts val="0"/>
                        </a:spcAft>
                      </a:pPr>
                      <a:r>
                        <a:rPr lang="en-US" sz="2000" b="0">
                          <a:effectLst/>
                        </a:rPr>
                        <a:t>Section</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2000" b="0">
                          <a:effectLst/>
                        </a:rPr>
                        <a:t>ANOVA Statistics</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r>
              <a:tr h="709322">
                <a:tc vMerge="1">
                  <a:txBody>
                    <a:bodyPr/>
                    <a:lstStyle/>
                    <a:p>
                      <a:endParaRPr lang="en-US"/>
                    </a:p>
                  </a:txBody>
                  <a:tcPr/>
                </a:tc>
                <a:tc>
                  <a:txBody>
                    <a:bodyPr/>
                    <a:lstStyle/>
                    <a:p>
                      <a:pPr marL="0" marR="0">
                        <a:lnSpc>
                          <a:spcPct val="115000"/>
                        </a:lnSpc>
                        <a:spcBef>
                          <a:spcPts val="0"/>
                        </a:spcBef>
                        <a:spcAft>
                          <a:spcPts val="0"/>
                        </a:spcAft>
                      </a:pPr>
                      <a:r>
                        <a:rPr lang="en-US" sz="2000" b="0">
                          <a:effectLst/>
                        </a:rPr>
                        <a:t>Traditional</a:t>
                      </a:r>
                    </a:p>
                    <a:p>
                      <a:pPr marL="0" marR="0">
                        <a:lnSpc>
                          <a:spcPct val="115000"/>
                        </a:lnSpc>
                        <a:spcBef>
                          <a:spcPts val="0"/>
                        </a:spcBef>
                        <a:spcAft>
                          <a:spcPts val="0"/>
                        </a:spcAft>
                      </a:pPr>
                      <a:r>
                        <a:rPr lang="en-US" sz="2000" b="0">
                          <a:effectLst/>
                        </a:rPr>
                        <a:t>M(SD)</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Online</a:t>
                      </a:r>
                    </a:p>
                    <a:p>
                      <a:pPr marL="0" marR="0">
                        <a:lnSpc>
                          <a:spcPct val="115000"/>
                        </a:lnSpc>
                        <a:spcBef>
                          <a:spcPts val="0"/>
                        </a:spcBef>
                        <a:spcAft>
                          <a:spcPts val="0"/>
                        </a:spcAft>
                      </a:pPr>
                      <a:r>
                        <a:rPr lang="en-US" sz="2000" b="0">
                          <a:effectLst/>
                        </a:rPr>
                        <a:t>M(SD)</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Flipped</a:t>
                      </a:r>
                    </a:p>
                    <a:p>
                      <a:pPr marL="0" marR="0">
                        <a:lnSpc>
                          <a:spcPct val="115000"/>
                        </a:lnSpc>
                        <a:spcBef>
                          <a:spcPts val="0"/>
                        </a:spcBef>
                        <a:spcAft>
                          <a:spcPts val="0"/>
                        </a:spcAft>
                      </a:pPr>
                      <a:r>
                        <a:rPr lang="en-US" sz="2000" b="0">
                          <a:effectLst/>
                        </a:rPr>
                        <a:t>M(SD)</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F</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0">
                          <a:effectLst/>
                        </a:rPr>
                        <a:t>P</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0">
                          <a:effectLst/>
                        </a:rPr>
                        <a:t>η</a:t>
                      </a:r>
                      <a:r>
                        <a:rPr lang="en-US" sz="2000" b="0" baseline="30000">
                          <a:effectLst/>
                        </a:rPr>
                        <a:t>2</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43960">
                <a:tc>
                  <a:txBody>
                    <a:bodyPr/>
                    <a:lstStyle/>
                    <a:p>
                      <a:pPr marL="0" marR="0">
                        <a:lnSpc>
                          <a:spcPct val="115000"/>
                        </a:lnSpc>
                        <a:spcBef>
                          <a:spcPts val="0"/>
                        </a:spcBef>
                        <a:spcAft>
                          <a:spcPts val="0"/>
                        </a:spcAft>
                      </a:pPr>
                      <a:r>
                        <a:rPr lang="en-US" sz="2000" b="0">
                          <a:effectLst/>
                        </a:rPr>
                        <a:t>Exam 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83.41(9.56)</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76.89(9.74)</a:t>
                      </a:r>
                      <a:r>
                        <a:rPr lang="en-US" sz="2000" b="0" baseline="30000">
                          <a:effectLst/>
                        </a:rPr>
                        <a:t>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78.20(9.27)</a:t>
                      </a:r>
                      <a:r>
                        <a:rPr lang="en-US" sz="2000" b="0" baseline="30000">
                          <a:effectLst/>
                        </a:rPr>
                        <a:t>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18.45</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&lt;0.001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0.075</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5279">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43960">
                <a:tc>
                  <a:txBody>
                    <a:bodyPr/>
                    <a:lstStyle/>
                    <a:p>
                      <a:pPr marL="0" marR="0">
                        <a:lnSpc>
                          <a:spcPct val="115000"/>
                        </a:lnSpc>
                        <a:spcBef>
                          <a:spcPts val="0"/>
                        </a:spcBef>
                        <a:spcAft>
                          <a:spcPts val="0"/>
                        </a:spcAft>
                      </a:pPr>
                      <a:r>
                        <a:rPr lang="en-US" sz="2000" b="0">
                          <a:effectLst/>
                        </a:rPr>
                        <a:t>Exam 2</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87.84(12.11)</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78.65(14.96)</a:t>
                      </a:r>
                      <a:r>
                        <a:rPr lang="en-US" sz="2000" b="0" baseline="30000">
                          <a:effectLst/>
                        </a:rPr>
                        <a:t>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83.20(12.74)</a:t>
                      </a:r>
                      <a:r>
                        <a:rPr lang="en-US" sz="2000" b="0" baseline="30000">
                          <a:effectLst/>
                        </a:rPr>
                        <a:t>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17.12</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&lt;0.001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0.071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5279">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09322">
                <a:tc>
                  <a:txBody>
                    <a:bodyPr/>
                    <a:lstStyle/>
                    <a:p>
                      <a:pPr marL="0" marR="0">
                        <a:lnSpc>
                          <a:spcPct val="115000"/>
                        </a:lnSpc>
                        <a:spcBef>
                          <a:spcPts val="0"/>
                        </a:spcBef>
                        <a:spcAft>
                          <a:spcPts val="0"/>
                        </a:spcAft>
                      </a:pPr>
                      <a:r>
                        <a:rPr lang="en-US" sz="2000" b="0">
                          <a:effectLst/>
                        </a:rPr>
                        <a:t>Exam 3</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73.26(14.42)</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68.40(12.21)</a:t>
                      </a:r>
                      <a:r>
                        <a:rPr lang="en-US" sz="2000" b="0" baseline="30000">
                          <a:effectLst/>
                        </a:rPr>
                        <a:t>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70.93(12.32)</a:t>
                      </a:r>
                      <a:r>
                        <a:rPr lang="en-US" sz="2000" b="0" baseline="30000">
                          <a:effectLst/>
                        </a:rPr>
                        <a:t>a,b</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3.91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0.021</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0.017</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5279">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43960">
                <a:tc>
                  <a:txBody>
                    <a:bodyPr/>
                    <a:lstStyle/>
                    <a:p>
                      <a:pPr marL="0" marR="0">
                        <a:lnSpc>
                          <a:spcPct val="115000"/>
                        </a:lnSpc>
                        <a:spcBef>
                          <a:spcPts val="0"/>
                        </a:spcBef>
                        <a:spcAft>
                          <a:spcPts val="0"/>
                        </a:spcAft>
                      </a:pPr>
                      <a:r>
                        <a:rPr lang="en-US" sz="2000" b="0">
                          <a:effectLst/>
                        </a:rPr>
                        <a:t>Homework</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82.60(21.75)</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86.92(16.73)</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80.35(19.98)</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1.85</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0.159</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0.008</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15279">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 </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43960">
                <a:tc>
                  <a:txBody>
                    <a:bodyPr/>
                    <a:lstStyle/>
                    <a:p>
                      <a:pPr marL="0" marR="0">
                        <a:lnSpc>
                          <a:spcPct val="115000"/>
                        </a:lnSpc>
                        <a:spcBef>
                          <a:spcPts val="0"/>
                        </a:spcBef>
                        <a:spcAft>
                          <a:spcPts val="0"/>
                        </a:spcAft>
                      </a:pPr>
                      <a:r>
                        <a:rPr lang="en-US" sz="2000" b="0">
                          <a:effectLst/>
                        </a:rPr>
                        <a:t>Project</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87.80(27.99)</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85.04(30.63)</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84.64(29.10)</a:t>
                      </a:r>
                      <a:r>
                        <a:rPr lang="en-US" sz="2000" b="0" baseline="30000">
                          <a:effectLst/>
                        </a:rPr>
                        <a:t>a</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0.50</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a:effectLst/>
                        </a:rPr>
                        <a:t>0.608</a:t>
                      </a:r>
                      <a:endParaRPr lang="en-US" sz="2000" b="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b="0" dirty="0">
                          <a:effectLst/>
                        </a:rPr>
                        <a:t>0.002</a:t>
                      </a:r>
                      <a:endParaRPr lang="en-US" sz="2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084875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on performance results</a:t>
            </a:r>
            <a:endParaRPr lang="en-US" dirty="0"/>
          </a:p>
        </p:txBody>
      </p:sp>
      <p:sp>
        <p:nvSpPr>
          <p:cNvPr id="4" name="Content Placeholder 3"/>
          <p:cNvSpPr>
            <a:spLocks noGrp="1"/>
          </p:cNvSpPr>
          <p:nvPr>
            <p:ph idx="1"/>
          </p:nvPr>
        </p:nvSpPr>
        <p:spPr/>
        <p:txBody>
          <a:bodyPr>
            <a:normAutofit fontScale="92500" lnSpcReduction="10000"/>
          </a:bodyPr>
          <a:lstStyle/>
          <a:p>
            <a:r>
              <a:rPr lang="en-US" dirty="0"/>
              <a:t>This contrasts with </a:t>
            </a:r>
            <a:r>
              <a:rPr lang="en-US" dirty="0" err="1"/>
              <a:t>Shachar</a:t>
            </a:r>
            <a:r>
              <a:rPr lang="en-US" dirty="0"/>
              <a:t> and Neumann’s (2010) meta-analysis of courses from diverse fields showing online and flipped sections performing better than traditional sections 70% of the time. </a:t>
            </a:r>
            <a:endParaRPr lang="en-US" dirty="0" smtClean="0"/>
          </a:p>
          <a:p>
            <a:pPr marL="0" indent="0">
              <a:buNone/>
            </a:pPr>
            <a:r>
              <a:rPr lang="en-US" dirty="0" smtClean="0"/>
              <a:t> </a:t>
            </a:r>
            <a:endParaRPr lang="en-US" dirty="0"/>
          </a:p>
          <a:p>
            <a:r>
              <a:rPr lang="en-US" dirty="0" smtClean="0"/>
              <a:t>Note that </a:t>
            </a:r>
            <a:r>
              <a:rPr lang="en-US" dirty="0"/>
              <a:t>the Exam 3 (final exam) scores were lower than Exam 1 or Exam 2 scores for all sections.  </a:t>
            </a:r>
            <a:r>
              <a:rPr lang="en-US" dirty="0" smtClean="0"/>
              <a:t>Lesson learned about posting “minimum score needed on the final exam” for each student!</a:t>
            </a:r>
          </a:p>
          <a:p>
            <a:pPr marL="0" indent="0">
              <a:buNone/>
            </a:pPr>
            <a:endParaRPr lang="en-US" dirty="0" smtClean="0"/>
          </a:p>
          <a:p>
            <a:r>
              <a:rPr lang="en-US" dirty="0" smtClean="0"/>
              <a:t>In the semesters since Spring 2013, the flipped section has had exam averages consistently similar to or above the traditional section.  The online section remains the lowest.  </a:t>
            </a:r>
            <a:endParaRPr lang="en-US" dirty="0"/>
          </a:p>
        </p:txBody>
      </p:sp>
    </p:spTree>
    <p:extLst>
      <p:ext uri="{BB962C8B-B14F-4D97-AF65-F5344CB8AC3E}">
        <p14:creationId xmlns:p14="http://schemas.microsoft.com/office/powerpoint/2010/main" val="4071807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measure statistical reasoning?  </a:t>
            </a:r>
            <a:endParaRPr lang="en-US" dirty="0"/>
          </a:p>
        </p:txBody>
      </p:sp>
      <p:sp>
        <p:nvSpPr>
          <p:cNvPr id="3" name="Content Placeholder 2"/>
          <p:cNvSpPr>
            <a:spLocks noGrp="1"/>
          </p:cNvSpPr>
          <p:nvPr>
            <p:ph idx="1"/>
          </p:nvPr>
        </p:nvSpPr>
        <p:spPr>
          <a:xfrm>
            <a:off x="838200" y="1551305"/>
            <a:ext cx="10515600" cy="4885726"/>
          </a:xfrm>
        </p:spPr>
        <p:txBody>
          <a:bodyPr>
            <a:noAutofit/>
          </a:bodyPr>
          <a:lstStyle/>
          <a:p>
            <a:r>
              <a:rPr lang="en-US" sz="1800" dirty="0" smtClean="0"/>
              <a:t>Preferred </a:t>
            </a:r>
            <a:r>
              <a:rPr lang="en-US" sz="1800" dirty="0"/>
              <a:t>method for evaluating comprehension is the use of a previously validated and standardized assessment </a:t>
            </a:r>
            <a:r>
              <a:rPr lang="en-US" sz="1800" dirty="0" smtClean="0"/>
              <a:t>instrument (CAOS, SCI, SRA).</a:t>
            </a:r>
          </a:p>
          <a:p>
            <a:r>
              <a:rPr lang="en-US" sz="1800" dirty="0" smtClean="0"/>
              <a:t>Shortage </a:t>
            </a:r>
            <a:r>
              <a:rPr lang="en-US" sz="1800" dirty="0"/>
              <a:t>of high-quality, standardized assessments for measuring statistical </a:t>
            </a:r>
            <a:r>
              <a:rPr lang="en-US" sz="1800" dirty="0" smtClean="0"/>
              <a:t>literacy, </a:t>
            </a:r>
            <a:r>
              <a:rPr lang="en-US" sz="1800" dirty="0"/>
              <a:t>possibly because low-level statistical literacy classes are not as common as the typical introductory statistics courses, which also emphasize data analysis. </a:t>
            </a:r>
            <a:r>
              <a:rPr lang="en-US" sz="1800" dirty="0"/>
              <a:t>Statistical Reasoning Assessment (SRA) was </a:t>
            </a:r>
            <a:r>
              <a:rPr lang="en-US" sz="1800" dirty="0" smtClean="0"/>
              <a:t>best, but not ideal. </a:t>
            </a:r>
            <a:endParaRPr lang="en-US" sz="1800" dirty="0"/>
          </a:p>
          <a:p>
            <a:r>
              <a:rPr lang="en-US" sz="1800" dirty="0" smtClean="0"/>
              <a:t>The </a:t>
            </a:r>
            <a:r>
              <a:rPr lang="en-US" sz="1800" dirty="0"/>
              <a:t>SRA contains 20 multiple-choice and choose-all-that-apply questions designed to assess not simply right or wrong answers, but correct reasoning </a:t>
            </a:r>
            <a:r>
              <a:rPr lang="en-US" sz="1800" dirty="0" smtClean="0"/>
              <a:t>(CR) and </a:t>
            </a:r>
            <a:r>
              <a:rPr lang="en-US" sz="1800" dirty="0"/>
              <a:t>common misconceptions </a:t>
            </a:r>
            <a:r>
              <a:rPr lang="en-US" sz="1800" dirty="0" smtClean="0"/>
              <a:t>(MC).  To date, no published research has incorporated the SRA at both the beginning and end of a semester as a measure of growth in statistical reasoning ability. </a:t>
            </a:r>
            <a:endParaRPr lang="en-US" sz="1800" dirty="0"/>
          </a:p>
          <a:p>
            <a:r>
              <a:rPr lang="en-US" sz="1800" dirty="0" smtClean="0"/>
              <a:t>We used 8 questions from the Statistical Reasoning Assessment (SRA), given at beginning and end of the semester.  Only internal comparisons of statistical reasoning between the sections can be made instead of comparing to research done by others. </a:t>
            </a:r>
          </a:p>
          <a:p>
            <a:r>
              <a:rPr lang="en-US" sz="1800" dirty="0" smtClean="0"/>
              <a:t>A </a:t>
            </a:r>
            <a:r>
              <a:rPr lang="en-US" sz="1800" dirty="0"/>
              <a:t>new statistical literacy assessment called Basic Literacy in Statistics (</a:t>
            </a:r>
            <a:r>
              <a:rPr lang="en-US" sz="1800" dirty="0" smtClean="0"/>
              <a:t>BLIS, Ziegler 2014) recently </a:t>
            </a:r>
            <a:r>
              <a:rPr lang="en-US" sz="1800" dirty="0"/>
              <a:t>became </a:t>
            </a:r>
            <a:r>
              <a:rPr lang="en-US" sz="1800" dirty="0" smtClean="0"/>
              <a:t>available, </a:t>
            </a:r>
            <a:r>
              <a:rPr lang="en-US" sz="1800" dirty="0"/>
              <a:t>and this instrument </a:t>
            </a:r>
            <a:r>
              <a:rPr lang="en-US" sz="1800" dirty="0" smtClean="0"/>
              <a:t>appears </a:t>
            </a:r>
            <a:r>
              <a:rPr lang="en-US" sz="1800" dirty="0"/>
              <a:t>to be a better </a:t>
            </a:r>
            <a:r>
              <a:rPr lang="en-US" sz="1800" dirty="0" smtClean="0"/>
              <a:t>match to our course.</a:t>
            </a:r>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3761599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 can be found on ARTIST website</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https://apps3.cehd.umn.edu/artist/research_instruments.html</a:t>
            </a:r>
            <a:r>
              <a:rPr lang="en-US" dirty="0" smtClean="0"/>
              <a:t> </a:t>
            </a:r>
            <a:endParaRPr lang="en-US" dirty="0"/>
          </a:p>
        </p:txBody>
      </p:sp>
      <p:pic>
        <p:nvPicPr>
          <p:cNvPr id="6146" name="Picture 2" descr="ARTIST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3592" y="2690270"/>
            <a:ext cx="4501851" cy="3218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811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the SRA was used in this study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8426157"/>
              </p:ext>
            </p:extLst>
          </p:nvPr>
        </p:nvGraphicFramePr>
        <p:xfrm>
          <a:off x="838200" y="1446063"/>
          <a:ext cx="10498347" cy="5161134"/>
        </p:xfrm>
        <a:graphic>
          <a:graphicData uri="http://schemas.openxmlformats.org/drawingml/2006/table">
            <a:tbl>
              <a:tblPr>
                <a:tableStyleId>{5C22544A-7EE6-4342-B048-85BDC9FD1C3A}</a:tableStyleId>
              </a:tblPr>
              <a:tblGrid>
                <a:gridCol w="3838912"/>
                <a:gridCol w="1606753"/>
                <a:gridCol w="3383051"/>
                <a:gridCol w="1669631"/>
              </a:tblGrid>
              <a:tr h="906529">
                <a:tc>
                  <a:txBody>
                    <a:bodyPr/>
                    <a:lstStyle/>
                    <a:p>
                      <a:pPr marL="0" marR="0">
                        <a:lnSpc>
                          <a:spcPct val="115000"/>
                        </a:lnSpc>
                        <a:spcBef>
                          <a:spcPts val="0"/>
                        </a:spcBef>
                        <a:spcAft>
                          <a:spcPts val="0"/>
                        </a:spcAft>
                      </a:pPr>
                      <a:r>
                        <a:rPr lang="en-US" sz="1600" dirty="0">
                          <a:effectLst/>
                        </a:rPr>
                        <a:t>Correct Reasoning Skills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 of possible points from survey questions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Misconceptions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 of possible points from survey questions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CR1:  Correctly interprets probabilities.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N/A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MC1:  Misconceptions involving averages.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CR2:  Understands how to select an appropriate average.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MC2:  Outcome orientation misconceptions.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725223">
                <a:tc>
                  <a:txBody>
                    <a:bodyPr/>
                    <a:lstStyle/>
                    <a:p>
                      <a:pPr marL="0" marR="0">
                        <a:lnSpc>
                          <a:spcPct val="115000"/>
                        </a:lnSpc>
                        <a:spcBef>
                          <a:spcPts val="0"/>
                        </a:spcBef>
                        <a:spcAft>
                          <a:spcPts val="0"/>
                        </a:spcAft>
                      </a:pPr>
                      <a:r>
                        <a:rPr lang="en-US" sz="1600">
                          <a:effectLst/>
                        </a:rPr>
                        <a:t>CR3:  Correctly computes probability.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N/A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MC3:  Good samples have to represent a high percentage of the population.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CR4:  Understands independence.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MC4:  Law of small numbers.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CR5:  Understands sampling variability.</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MC5:  Representativeness misconception.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CR6:  Distinguishes between correlation and causation.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MC6:  Correlation implies causation.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362611">
                <a:tc>
                  <a:txBody>
                    <a:bodyPr/>
                    <a:lstStyle/>
                    <a:p>
                      <a:pPr marL="0" marR="0">
                        <a:lnSpc>
                          <a:spcPct val="115000"/>
                        </a:lnSpc>
                        <a:spcBef>
                          <a:spcPts val="0"/>
                        </a:spcBef>
                        <a:spcAft>
                          <a:spcPts val="0"/>
                        </a:spcAft>
                      </a:pPr>
                      <a:r>
                        <a:rPr lang="en-US" sz="1600">
                          <a:effectLst/>
                        </a:rPr>
                        <a:t>CR7:  Correctly interprets two-way tables.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N/A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MC7:  Equiprobability bias.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a:effectLst/>
                        </a:rPr>
                        <a:t>N/A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r h="543917">
                <a:tc>
                  <a:txBody>
                    <a:bodyPr/>
                    <a:lstStyle/>
                    <a:p>
                      <a:pPr marL="0" marR="0">
                        <a:lnSpc>
                          <a:spcPct val="115000"/>
                        </a:lnSpc>
                        <a:spcBef>
                          <a:spcPts val="0"/>
                        </a:spcBef>
                        <a:spcAft>
                          <a:spcPts val="0"/>
                        </a:spcAft>
                      </a:pPr>
                      <a:r>
                        <a:rPr lang="en-US" sz="1600" dirty="0">
                          <a:effectLst/>
                        </a:rPr>
                        <a:t>CR8:  Understands the importance of large samples.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dirty="0">
                          <a:effectLst/>
                        </a:rPr>
                        <a:t>1</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nSpc>
                          <a:spcPct val="115000"/>
                        </a:lnSpc>
                        <a:spcBef>
                          <a:spcPts val="0"/>
                        </a:spcBef>
                        <a:spcAft>
                          <a:spcPts val="0"/>
                        </a:spcAft>
                      </a:pPr>
                      <a:r>
                        <a:rPr lang="en-US" sz="1600">
                          <a:effectLst/>
                        </a:rPr>
                        <a:t>MC8:  Groups can only be compared if they are the same size.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c>
                  <a:txBody>
                    <a:bodyPr/>
                    <a:lstStyle/>
                    <a:p>
                      <a:pPr marL="0" marR="0" algn="ctr">
                        <a:lnSpc>
                          <a:spcPct val="115000"/>
                        </a:lnSpc>
                        <a:spcBef>
                          <a:spcPts val="0"/>
                        </a:spcBef>
                        <a:spcAft>
                          <a:spcPts val="0"/>
                        </a:spcAft>
                      </a:pPr>
                      <a:r>
                        <a:rPr lang="en-US" sz="1600" dirty="0">
                          <a:effectLst/>
                        </a:rPr>
                        <a:t>N/A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121" marR="59121" marT="0" marB="0"/>
                </a:tc>
              </a:tr>
            </a:tbl>
          </a:graphicData>
        </a:graphic>
      </p:graphicFrame>
    </p:spTree>
    <p:extLst>
      <p:ext uri="{BB962C8B-B14F-4D97-AF65-F5344CB8AC3E}">
        <p14:creationId xmlns:p14="http://schemas.microsoft.com/office/powerpoint/2010/main" val="3464400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statistical reasoning</a:t>
            </a:r>
            <a:endParaRPr lang="en-US" dirty="0"/>
          </a:p>
        </p:txBody>
      </p:sp>
      <p:sp>
        <p:nvSpPr>
          <p:cNvPr id="3" name="Content Placeholder 2"/>
          <p:cNvSpPr>
            <a:spLocks noGrp="1"/>
          </p:cNvSpPr>
          <p:nvPr>
            <p:ph idx="1"/>
          </p:nvPr>
        </p:nvSpPr>
        <p:spPr/>
        <p:txBody>
          <a:bodyPr>
            <a:normAutofit/>
          </a:bodyPr>
          <a:lstStyle/>
          <a:p>
            <a:r>
              <a:rPr lang="en-US" b="1" dirty="0" smtClean="0"/>
              <a:t>Results from the SRA questions showed an increase in correct statistical reasoning skills and decrease in misconceptions for all sections over the semester.</a:t>
            </a:r>
          </a:p>
          <a:p>
            <a:pPr marL="0" indent="0">
              <a:buNone/>
            </a:pPr>
            <a:endParaRPr lang="en-US" dirty="0" smtClean="0"/>
          </a:p>
          <a:p>
            <a:r>
              <a:rPr lang="en-US" dirty="0" smtClean="0"/>
              <a:t>Much </a:t>
            </a:r>
            <a:r>
              <a:rPr lang="en-US" dirty="0"/>
              <a:t>like Bowen et al. (2012) found no differences in CAOS statistical reasoning skills for their multi-school comparison of flipped and traditional sections, </a:t>
            </a:r>
            <a:r>
              <a:rPr lang="en-US" b="1" dirty="0"/>
              <a:t>we did not see any differences </a:t>
            </a:r>
            <a:r>
              <a:rPr lang="en-US" b="1" dirty="0" smtClean="0"/>
              <a:t>in</a:t>
            </a:r>
            <a:r>
              <a:rPr lang="en-US" b="1" dirty="0" smtClean="0"/>
              <a:t> </a:t>
            </a:r>
            <a:r>
              <a:rPr lang="en-US" b="1" dirty="0"/>
              <a:t>the statistical reasoning skills of the students </a:t>
            </a:r>
            <a:r>
              <a:rPr lang="en-US" b="1" dirty="0" smtClean="0"/>
              <a:t>between</a:t>
            </a:r>
            <a:r>
              <a:rPr lang="en-US" b="1" dirty="0" smtClean="0"/>
              <a:t> </a:t>
            </a:r>
            <a:r>
              <a:rPr lang="en-US" b="1" dirty="0"/>
              <a:t>the three sections or any interaction between section and time.  </a:t>
            </a:r>
          </a:p>
          <a:p>
            <a:pPr marL="0" indent="0">
              <a:buNone/>
            </a:pPr>
            <a:endParaRPr lang="en-US" dirty="0"/>
          </a:p>
        </p:txBody>
      </p:sp>
    </p:spTree>
    <p:extLst>
      <p:ext uri="{BB962C8B-B14F-4D97-AF65-F5344CB8AC3E}">
        <p14:creationId xmlns:p14="http://schemas.microsoft.com/office/powerpoint/2010/main" val="47579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do you measure attitudes toward statistics?  </a:t>
            </a:r>
            <a:endParaRPr lang="en-US" sz="4000" dirty="0"/>
          </a:p>
        </p:txBody>
      </p:sp>
      <p:sp>
        <p:nvSpPr>
          <p:cNvPr id="3" name="Content Placeholder 2"/>
          <p:cNvSpPr>
            <a:spLocks noGrp="1"/>
          </p:cNvSpPr>
          <p:nvPr>
            <p:ph idx="1"/>
          </p:nvPr>
        </p:nvSpPr>
        <p:spPr>
          <a:xfrm>
            <a:off x="838200" y="1470582"/>
            <a:ext cx="10515600" cy="5227398"/>
          </a:xfrm>
        </p:spPr>
        <p:txBody>
          <a:bodyPr>
            <a:normAutofit/>
          </a:bodyPr>
          <a:lstStyle/>
          <a:p>
            <a:r>
              <a:rPr lang="en-US" dirty="0" smtClean="0"/>
              <a:t>The Survey of Attitudes Toward Statistics-36 (SATS-36) instrument.  </a:t>
            </a:r>
            <a:r>
              <a:rPr lang="en-US" u="sng" dirty="0">
                <a:hlinkClick r:id="rId2"/>
              </a:rPr>
              <a:t>http://</a:t>
            </a:r>
            <a:r>
              <a:rPr lang="en-US" u="sng" dirty="0" smtClean="0">
                <a:hlinkClick r:id="rId2"/>
              </a:rPr>
              <a:t>evaluationandstatistics.com</a:t>
            </a:r>
            <a:endParaRPr lang="en-US" dirty="0" smtClean="0"/>
          </a:p>
          <a:p>
            <a:r>
              <a:rPr lang="en-US" dirty="0" smtClean="0"/>
              <a:t>Given at beginning and end of the semester.</a:t>
            </a:r>
          </a:p>
          <a:p>
            <a:r>
              <a:rPr lang="en-US" dirty="0" smtClean="0"/>
              <a:t>Previous </a:t>
            </a:r>
            <a:r>
              <a:rPr lang="en-US" dirty="0" smtClean="0"/>
              <a:t>researchers have </a:t>
            </a:r>
            <a:r>
              <a:rPr lang="en-US" dirty="0"/>
              <a:t>discussed the difficulty in eliciting changes in </a:t>
            </a:r>
            <a:r>
              <a:rPr lang="en-US" dirty="0" smtClean="0"/>
              <a:t>the six </a:t>
            </a:r>
            <a:r>
              <a:rPr lang="en-US" dirty="0"/>
              <a:t>SATS-36 subscales in the course of one semester</a:t>
            </a:r>
            <a:r>
              <a:rPr lang="en-US" dirty="0" smtClean="0"/>
              <a:t>.</a:t>
            </a:r>
          </a:p>
          <a:p>
            <a:r>
              <a:rPr lang="en-US" dirty="0" smtClean="0"/>
              <a:t>SATS-36 </a:t>
            </a:r>
            <a:r>
              <a:rPr lang="en-US" dirty="0"/>
              <a:t>has never been validated specifically for online or flipped section students, only for traditional section students.  As online and flipped classes become more prevalent, many of our attitudes and reasoning assessments will benefit from validation in multiple learning modalities.  </a:t>
            </a:r>
          </a:p>
          <a:p>
            <a:endParaRPr lang="en-US" dirty="0" smtClean="0"/>
          </a:p>
          <a:p>
            <a:endParaRPr lang="en-US" dirty="0"/>
          </a:p>
        </p:txBody>
      </p:sp>
    </p:spTree>
    <p:extLst>
      <p:ext uri="{BB962C8B-B14F-4D97-AF65-F5344CB8AC3E}">
        <p14:creationId xmlns:p14="http://schemas.microsoft.com/office/powerpoint/2010/main" val="3987441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7814" y="0"/>
            <a:ext cx="10515600" cy="1325563"/>
          </a:xfrm>
        </p:spPr>
        <p:txBody>
          <a:bodyPr/>
          <a:lstStyle/>
          <a:p>
            <a:pPr algn="ctr"/>
            <a:r>
              <a:rPr lang="en-US" dirty="0" smtClean="0"/>
              <a:t>SATS-36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773792293"/>
              </p:ext>
            </p:extLst>
          </p:nvPr>
        </p:nvGraphicFramePr>
        <p:xfrm>
          <a:off x="777815" y="1035169"/>
          <a:ext cx="10859219" cy="5298918"/>
        </p:xfrm>
        <a:graphic>
          <a:graphicData uri="http://schemas.openxmlformats.org/drawingml/2006/table">
            <a:tbl>
              <a:tblPr>
                <a:tableStyleId>{5C22544A-7EE6-4342-B048-85BDC9FD1C3A}</a:tableStyleId>
              </a:tblPr>
              <a:tblGrid>
                <a:gridCol w="1810110"/>
                <a:gridCol w="3618337"/>
                <a:gridCol w="3450562"/>
                <a:gridCol w="1980210"/>
              </a:tblGrid>
              <a:tr h="209105">
                <a:tc>
                  <a:txBody>
                    <a:bodyPr/>
                    <a:lstStyle/>
                    <a:p>
                      <a:pPr marL="0" marR="0">
                        <a:lnSpc>
                          <a:spcPct val="115000"/>
                        </a:lnSpc>
                        <a:spcBef>
                          <a:spcPts val="0"/>
                        </a:spcBef>
                        <a:spcAft>
                          <a:spcPts val="0"/>
                        </a:spcAft>
                      </a:pPr>
                      <a:r>
                        <a:rPr lang="en-US" sz="1600" b="1" dirty="0">
                          <a:effectLst/>
                        </a:rPr>
                        <a:t>SATS-36 subscale</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b="1">
                          <a:effectLst/>
                        </a:rPr>
                        <a:t>Definition</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b="1">
                          <a:effectLst/>
                        </a:rPr>
                        <a:t>Example Question</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b="1" dirty="0">
                          <a:effectLst/>
                        </a:rPr>
                        <a:t># of Questions</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418208">
                <a:tc>
                  <a:txBody>
                    <a:bodyPr/>
                    <a:lstStyle/>
                    <a:p>
                      <a:pPr marL="0" marR="0">
                        <a:lnSpc>
                          <a:spcPct val="115000"/>
                        </a:lnSpc>
                        <a:spcBef>
                          <a:spcPts val="0"/>
                        </a:spcBef>
                        <a:spcAft>
                          <a:spcPts val="0"/>
                        </a:spcAft>
                      </a:pPr>
                      <a:r>
                        <a:rPr lang="en-US" sz="1600" b="1" dirty="0">
                          <a:effectLst/>
                        </a:rPr>
                        <a:t>Affect</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Students’ feelings concerning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“I will like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dirty="0">
                          <a:effectLst/>
                        </a:rPr>
                        <a:t>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1254626">
                <a:tc>
                  <a:txBody>
                    <a:bodyPr/>
                    <a:lstStyle/>
                    <a:p>
                      <a:pPr marL="0" marR="0">
                        <a:lnSpc>
                          <a:spcPct val="115000"/>
                        </a:lnSpc>
                        <a:spcBef>
                          <a:spcPts val="0"/>
                        </a:spcBef>
                        <a:spcAft>
                          <a:spcPts val="0"/>
                        </a:spcAft>
                      </a:pPr>
                      <a:r>
                        <a:rPr lang="en-US" sz="1600" b="1">
                          <a:effectLst/>
                        </a:rPr>
                        <a:t>Cognitive competence</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dirty="0">
                          <a:effectLst/>
                        </a:rPr>
                        <a:t>Students’ attitudes about their intellectual knowledge and skills when applied to statistics),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“I can learn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1254626">
                <a:tc>
                  <a:txBody>
                    <a:bodyPr/>
                    <a:lstStyle/>
                    <a:p>
                      <a:pPr marL="0" marR="0">
                        <a:lnSpc>
                          <a:spcPct val="115000"/>
                        </a:lnSpc>
                        <a:spcBef>
                          <a:spcPts val="0"/>
                        </a:spcBef>
                        <a:spcAft>
                          <a:spcPts val="0"/>
                        </a:spcAft>
                      </a:pPr>
                      <a:r>
                        <a:rPr lang="en-US" sz="1600" b="1">
                          <a:effectLst/>
                        </a:rPr>
                        <a:t>Value</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Students’ attitudes about the usefulness, relevance, and worth of statistics in personal and professional life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“Statistical skills will make me more employable.”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836416">
                <a:tc>
                  <a:txBody>
                    <a:bodyPr/>
                    <a:lstStyle/>
                    <a:p>
                      <a:pPr marL="0" marR="0">
                        <a:lnSpc>
                          <a:spcPct val="115000"/>
                        </a:lnSpc>
                        <a:spcBef>
                          <a:spcPts val="0"/>
                        </a:spcBef>
                        <a:spcAft>
                          <a:spcPts val="0"/>
                        </a:spcAft>
                      </a:pPr>
                      <a:r>
                        <a:rPr lang="en-US" sz="1600" b="1">
                          <a:effectLst/>
                        </a:rPr>
                        <a:t>Perceived easiness </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Students’ attitudes about the perceived easiness of statistics as a subject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“Statistics is a subject quickly learned by most people.”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627313">
                <a:tc>
                  <a:txBody>
                    <a:bodyPr/>
                    <a:lstStyle/>
                    <a:p>
                      <a:pPr marL="0" marR="0">
                        <a:lnSpc>
                          <a:spcPct val="115000"/>
                        </a:lnSpc>
                        <a:spcBef>
                          <a:spcPts val="0"/>
                        </a:spcBef>
                        <a:spcAft>
                          <a:spcPts val="0"/>
                        </a:spcAft>
                      </a:pPr>
                      <a:r>
                        <a:rPr lang="en-US" sz="1600" b="1">
                          <a:effectLst/>
                        </a:rPr>
                        <a:t>Interest</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Students’ level of individual interest in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“I am interested in being able to use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r h="627313">
                <a:tc>
                  <a:txBody>
                    <a:bodyPr/>
                    <a:lstStyle/>
                    <a:p>
                      <a:pPr marL="0" marR="0">
                        <a:lnSpc>
                          <a:spcPct val="115000"/>
                        </a:lnSpc>
                        <a:spcBef>
                          <a:spcPts val="0"/>
                        </a:spcBef>
                        <a:spcAft>
                          <a:spcPts val="0"/>
                        </a:spcAft>
                      </a:pPr>
                      <a:r>
                        <a:rPr lang="en-US" sz="1600" b="1" dirty="0">
                          <a:effectLst/>
                        </a:rPr>
                        <a:t>Effort</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Amount of work the student expends to learn statistics).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a:effectLst/>
                        </a:rPr>
                        <a:t>“I plan to work hard in my statistics course.”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c>
                  <a:txBody>
                    <a:bodyPr/>
                    <a:lstStyle/>
                    <a:p>
                      <a:pPr marL="0" marR="0">
                        <a:lnSpc>
                          <a:spcPct val="115000"/>
                        </a:lnSpc>
                        <a:spcBef>
                          <a:spcPts val="0"/>
                        </a:spcBef>
                        <a:spcAft>
                          <a:spcPts val="0"/>
                        </a:spcAft>
                      </a:pPr>
                      <a:r>
                        <a:rPr lang="en-US" sz="1600" dirty="0">
                          <a:effectLst/>
                        </a:rPr>
                        <a:t>4</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7" marR="56757" marT="0" marB="0"/>
                </a:tc>
              </a:tr>
            </a:tbl>
          </a:graphicData>
        </a:graphic>
      </p:graphicFrame>
    </p:spTree>
    <p:extLst>
      <p:ext uri="{BB962C8B-B14F-4D97-AF65-F5344CB8AC3E}">
        <p14:creationId xmlns:p14="http://schemas.microsoft.com/office/powerpoint/2010/main" val="3894016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to co-authors</a:t>
            </a:r>
            <a:endParaRPr lang="en-US" dirty="0"/>
          </a:p>
        </p:txBody>
      </p:sp>
      <p:sp>
        <p:nvSpPr>
          <p:cNvPr id="3" name="Content Placeholder 2"/>
          <p:cNvSpPr>
            <a:spLocks noGrp="1"/>
          </p:cNvSpPr>
          <p:nvPr>
            <p:ph idx="1"/>
          </p:nvPr>
        </p:nvSpPr>
        <p:spPr/>
        <p:txBody>
          <a:bodyPr/>
          <a:lstStyle/>
          <a:p>
            <a:r>
              <a:rPr lang="en-US" b="1" dirty="0" smtClean="0"/>
              <a:t>K. Andrew R. Richards</a:t>
            </a:r>
            <a:r>
              <a:rPr lang="en-US" dirty="0" smtClean="0"/>
              <a:t>, formerly at Center for Instructional Excellence, Purdue University, now at University of Alabama</a:t>
            </a:r>
          </a:p>
          <a:p>
            <a:pPr marL="0" indent="0">
              <a:buNone/>
            </a:pPr>
            <a:endParaRPr lang="en-US" dirty="0" smtClean="0"/>
          </a:p>
          <a:p>
            <a:r>
              <a:rPr lang="en-US" b="1" dirty="0" smtClean="0"/>
              <a:t>David Nelson</a:t>
            </a:r>
            <a:r>
              <a:rPr lang="en-US" dirty="0" smtClean="0"/>
              <a:t>, Center for Instructional Excellence, Purdue University</a:t>
            </a:r>
          </a:p>
          <a:p>
            <a:pPr marL="0" indent="0">
              <a:buNone/>
            </a:pPr>
            <a:endParaRPr lang="en-US" dirty="0" smtClean="0"/>
          </a:p>
          <a:p>
            <a:r>
              <a:rPr lang="en-US" b="1" dirty="0" smtClean="0"/>
              <a:t>Chantal Levesque-Bristol</a:t>
            </a:r>
            <a:r>
              <a:rPr lang="en-US" dirty="0" smtClean="0"/>
              <a:t>, Center for Instructional Excellence and Department of Educational Studies, Purdue University</a:t>
            </a:r>
          </a:p>
        </p:txBody>
      </p:sp>
    </p:spTree>
    <p:extLst>
      <p:ext uri="{BB962C8B-B14F-4D97-AF65-F5344CB8AC3E}">
        <p14:creationId xmlns:p14="http://schemas.microsoft.com/office/powerpoint/2010/main" val="335027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attitudes toward statistics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For all sections beginning </a:t>
            </a:r>
            <a:r>
              <a:rPr lang="en-US" b="1" dirty="0" smtClean="0">
                <a:sym typeface="Wingdings" panose="05000000000000000000" pitchFamily="2" charset="2"/>
              </a:rPr>
              <a:t> end of semester:</a:t>
            </a:r>
            <a:endParaRPr lang="en-US" b="1" dirty="0" smtClean="0"/>
          </a:p>
          <a:p>
            <a:r>
              <a:rPr lang="en-US" dirty="0" smtClean="0"/>
              <a:t>Increases in affect, cognitive competence, and perceived easiness.</a:t>
            </a:r>
          </a:p>
          <a:p>
            <a:r>
              <a:rPr lang="en-US" dirty="0" smtClean="0"/>
              <a:t>Decreases in value, interest, and effort. </a:t>
            </a:r>
            <a:r>
              <a:rPr lang="en-US" dirty="0" smtClean="0"/>
              <a:t> (End-of-semester burnout?)</a:t>
            </a:r>
            <a:endParaRPr lang="en-US" dirty="0" smtClean="0"/>
          </a:p>
          <a:p>
            <a:r>
              <a:rPr lang="en-US" dirty="0" smtClean="0"/>
              <a:t>Students were less interested in learning more about statistics (interest), and felt statistics to be of lower relevance to them (value) at the end of the semester than at the beginning, although they did feel better about their own abilities to do statistics. </a:t>
            </a:r>
          </a:p>
          <a:p>
            <a:pPr marL="0" indent="0">
              <a:buNone/>
            </a:pPr>
            <a:endParaRPr lang="en-US" dirty="0"/>
          </a:p>
          <a:p>
            <a:pPr marL="0" indent="0">
              <a:buNone/>
            </a:pPr>
            <a:r>
              <a:rPr lang="en-US" b="1" dirty="0" smtClean="0"/>
              <a:t>Differences between sections:</a:t>
            </a:r>
          </a:p>
          <a:p>
            <a:r>
              <a:rPr lang="en-US" dirty="0" smtClean="0"/>
              <a:t>Only affect and perceived easiness:  traditional higher than online on average for both. (Similar to what Devaney saw.)</a:t>
            </a:r>
          </a:p>
          <a:p>
            <a:pPr marL="0" indent="0">
              <a:buNone/>
            </a:pPr>
            <a:endParaRPr lang="en-US" dirty="0"/>
          </a:p>
        </p:txBody>
      </p:sp>
    </p:spTree>
    <p:extLst>
      <p:ext uri="{BB962C8B-B14F-4D97-AF65-F5344CB8AC3E}">
        <p14:creationId xmlns:p14="http://schemas.microsoft.com/office/powerpoint/2010/main" val="16288755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measure student’s perceptions of the course and instructor?</a:t>
            </a:r>
            <a:endParaRPr lang="en-US" dirty="0"/>
          </a:p>
        </p:txBody>
      </p:sp>
      <p:sp>
        <p:nvSpPr>
          <p:cNvPr id="3" name="Content Placeholder 2"/>
          <p:cNvSpPr>
            <a:spLocks noGrp="1"/>
          </p:cNvSpPr>
          <p:nvPr>
            <p:ph idx="1"/>
          </p:nvPr>
        </p:nvSpPr>
        <p:spPr/>
        <p:txBody>
          <a:bodyPr>
            <a:normAutofit fontScale="70000" lnSpcReduction="20000"/>
          </a:bodyPr>
          <a:lstStyle/>
          <a:p>
            <a:r>
              <a:rPr lang="en-US" dirty="0"/>
              <a:t>Course evaluations are </a:t>
            </a:r>
            <a:r>
              <a:rPr lang="en-US" dirty="0" smtClean="0"/>
              <a:t>integrated into faculty promotion, retention, and compensation decisions at many institutions.</a:t>
            </a:r>
          </a:p>
          <a:p>
            <a:r>
              <a:rPr lang="en-US" dirty="0" smtClean="0"/>
              <a:t>Not ideal due to non-response, small sample sizes, use of averages for categorical variables rating quality, failure to account for spread, bias towards personal characteristics of the instructor, and the inappropriateness of comparing different courses across campus using the same questions. Stark </a:t>
            </a:r>
            <a:r>
              <a:rPr lang="en-US" dirty="0"/>
              <a:t>(</a:t>
            </a:r>
            <a:r>
              <a:rPr lang="en-US" dirty="0" smtClean="0"/>
              <a:t>2013a and b</a:t>
            </a:r>
            <a:r>
              <a:rPr lang="en-US" dirty="0"/>
              <a:t>) </a:t>
            </a:r>
            <a:endParaRPr lang="en-US" dirty="0" smtClean="0"/>
          </a:p>
          <a:p>
            <a:r>
              <a:rPr lang="en-US" dirty="0" smtClean="0"/>
              <a:t>Course </a:t>
            </a:r>
            <a:r>
              <a:rPr lang="en-US" dirty="0"/>
              <a:t>evaluations, while reliable and consistent among students, may not evaluate teaching effectiveness but instead correlate with student enjoyment and grade expectations. </a:t>
            </a:r>
            <a:r>
              <a:rPr lang="en-US" dirty="0" smtClean="0"/>
              <a:t>(</a:t>
            </a:r>
            <a:r>
              <a:rPr lang="en-US" dirty="0"/>
              <a:t>Stark 2013b; </a:t>
            </a:r>
            <a:r>
              <a:rPr lang="en-US" dirty="0" err="1"/>
              <a:t>Voeten</a:t>
            </a:r>
            <a:r>
              <a:rPr lang="en-US" dirty="0"/>
              <a:t>, 2013).  </a:t>
            </a:r>
            <a:endParaRPr lang="en-US" dirty="0" smtClean="0"/>
          </a:p>
          <a:p>
            <a:r>
              <a:rPr lang="en-US" dirty="0" smtClean="0"/>
              <a:t>In </a:t>
            </a:r>
            <a:r>
              <a:rPr lang="en-US" dirty="0"/>
              <a:t>the context of this paper, course evaluations were compared in multiple sections for only one instructor; therefore, biases such as those discussed by Stark (2013a, b) and </a:t>
            </a:r>
            <a:r>
              <a:rPr lang="en-US" dirty="0" err="1"/>
              <a:t>Voeten</a:t>
            </a:r>
            <a:r>
              <a:rPr lang="en-US" dirty="0"/>
              <a:t> (2013) should be limited</a:t>
            </a:r>
            <a:r>
              <a:rPr lang="en-US" dirty="0" smtClean="0"/>
              <a:t>.</a:t>
            </a:r>
          </a:p>
          <a:p>
            <a:r>
              <a:rPr lang="en-US" dirty="0"/>
              <a:t>Students are asked to respond to a variety of questions (some of which are course-specific) on a five-point, Likert-type scale ranging from very poor (1) to excellent (5). The two questions that were of most interest to the current study prompted students to evaluate the instructor (“overall, I rate this instructor as…”) and the course (“overall, I rate this course as…”).</a:t>
            </a:r>
          </a:p>
        </p:txBody>
      </p:sp>
    </p:spTree>
    <p:extLst>
      <p:ext uri="{BB962C8B-B14F-4D97-AF65-F5344CB8AC3E}">
        <p14:creationId xmlns:p14="http://schemas.microsoft.com/office/powerpoint/2010/main" val="6978425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student’s perceptions of the course and instructor</a:t>
            </a:r>
            <a:endParaRPr lang="en-US" dirty="0"/>
          </a:p>
        </p:txBody>
      </p:sp>
      <p:sp>
        <p:nvSpPr>
          <p:cNvPr id="3" name="Content Placeholder 2"/>
          <p:cNvSpPr>
            <a:spLocks noGrp="1"/>
          </p:cNvSpPr>
          <p:nvPr>
            <p:ph idx="1"/>
          </p:nvPr>
        </p:nvSpPr>
        <p:spPr>
          <a:xfrm>
            <a:off x="838200" y="1825625"/>
            <a:ext cx="10515600" cy="1193620"/>
          </a:xfrm>
        </p:spPr>
        <p:txBody>
          <a:bodyPr>
            <a:normAutofit/>
          </a:bodyPr>
          <a:lstStyle/>
          <a:p>
            <a:pPr marL="0" indent="0">
              <a:buNone/>
            </a:pPr>
            <a:r>
              <a:rPr lang="en-US" b="1" dirty="0"/>
              <a:t>N</a:t>
            </a:r>
            <a:r>
              <a:rPr lang="en-US" b="1" dirty="0" smtClean="0"/>
              <a:t>o significant differences between sections on university evaluations of the course or instructor</a:t>
            </a:r>
            <a:r>
              <a:rPr lang="en-US" b="1" dirty="0" smtClean="0"/>
              <a:t>.</a:t>
            </a:r>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4161384711"/>
              </p:ext>
            </p:extLst>
          </p:nvPr>
        </p:nvGraphicFramePr>
        <p:xfrm>
          <a:off x="777815" y="3610964"/>
          <a:ext cx="10727703" cy="2144396"/>
        </p:xfrm>
        <a:graphic>
          <a:graphicData uri="http://schemas.openxmlformats.org/drawingml/2006/table">
            <a:tbl>
              <a:tblPr>
                <a:tableStyleId>{5C22544A-7EE6-4342-B048-85BDC9FD1C3A}</a:tableStyleId>
              </a:tblPr>
              <a:tblGrid>
                <a:gridCol w="4532456"/>
                <a:gridCol w="1367782"/>
                <a:gridCol w="1403540"/>
                <a:gridCol w="1188987"/>
                <a:gridCol w="804578"/>
                <a:gridCol w="697301"/>
                <a:gridCol w="733059"/>
              </a:tblGrid>
              <a:tr h="0">
                <a:tc rowSpan="2">
                  <a:txBody>
                    <a:bodyPr/>
                    <a:lstStyle/>
                    <a:p>
                      <a:pPr marL="0" marR="0">
                        <a:lnSpc>
                          <a:spcPct val="115000"/>
                        </a:lnSpc>
                        <a:spcBef>
                          <a:spcPts val="0"/>
                        </a:spcBef>
                        <a:spcAft>
                          <a:spcPts val="0"/>
                        </a:spcAft>
                      </a:pPr>
                      <a:r>
                        <a:rPr lang="en-US" sz="1800" dirty="0">
                          <a:effectLst/>
                        </a:rPr>
                        <a:t>Evaluation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effectLst/>
                        </a:rPr>
                        <a:t>Section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800">
                          <a:effectLst/>
                        </a:rPr>
                        <a:t>ANOVA Statistics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r>
              <a:tr h="0">
                <a:tc vMerge="1">
                  <a:txBody>
                    <a:bodyPr/>
                    <a:lstStyle/>
                    <a:p>
                      <a:endParaRPr lang="en-US"/>
                    </a:p>
                  </a:txBody>
                  <a:tcPr/>
                </a:tc>
                <a:tc>
                  <a:txBody>
                    <a:bodyPr/>
                    <a:lstStyle/>
                    <a:p>
                      <a:pPr marL="0" marR="0">
                        <a:lnSpc>
                          <a:spcPct val="115000"/>
                        </a:lnSpc>
                        <a:spcBef>
                          <a:spcPts val="0"/>
                        </a:spcBef>
                        <a:spcAft>
                          <a:spcPts val="0"/>
                        </a:spcAft>
                      </a:pPr>
                      <a:r>
                        <a:rPr lang="en-US" sz="1800">
                          <a:effectLst/>
                        </a:rPr>
                        <a:t>Traditional</a:t>
                      </a:r>
                    </a:p>
                    <a:p>
                      <a:pPr marL="0" marR="0">
                        <a:lnSpc>
                          <a:spcPct val="115000"/>
                        </a:lnSpc>
                        <a:spcBef>
                          <a:spcPts val="0"/>
                        </a:spcBef>
                        <a:spcAft>
                          <a:spcPts val="0"/>
                        </a:spcAft>
                      </a:pPr>
                      <a:r>
                        <a:rPr lang="en-US" sz="1800">
                          <a:effectLst/>
                        </a:rPr>
                        <a:t>M(SD)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Online</a:t>
                      </a:r>
                    </a:p>
                    <a:p>
                      <a:pPr marL="0" marR="0">
                        <a:lnSpc>
                          <a:spcPct val="115000"/>
                        </a:lnSpc>
                        <a:spcBef>
                          <a:spcPts val="0"/>
                        </a:spcBef>
                        <a:spcAft>
                          <a:spcPts val="0"/>
                        </a:spcAft>
                      </a:pPr>
                      <a:r>
                        <a:rPr lang="en-US" sz="1800">
                          <a:effectLst/>
                        </a:rPr>
                        <a:t>M(SD)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Flipped</a:t>
                      </a:r>
                    </a:p>
                    <a:p>
                      <a:pPr marL="0" marR="0">
                        <a:lnSpc>
                          <a:spcPct val="115000"/>
                        </a:lnSpc>
                        <a:spcBef>
                          <a:spcPts val="0"/>
                        </a:spcBef>
                        <a:spcAft>
                          <a:spcPts val="0"/>
                        </a:spcAft>
                      </a:pPr>
                      <a:r>
                        <a:rPr lang="en-US" sz="1800">
                          <a:effectLst/>
                        </a:rPr>
                        <a:t>M(SD)</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F</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a:effectLst/>
                        </a:rPr>
                        <a:t>P</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800" dirty="0">
                          <a:effectLst/>
                        </a:rPr>
                        <a:t>η</a:t>
                      </a:r>
                      <a:r>
                        <a:rPr lang="en-US" sz="1800" baseline="30000" dirty="0">
                          <a:effectLst/>
                        </a:rPr>
                        <a:t>2</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0">
                <a:tc>
                  <a:txBody>
                    <a:bodyPr/>
                    <a:lstStyle/>
                    <a:p>
                      <a:pPr marL="0" marR="0">
                        <a:lnSpc>
                          <a:spcPct val="115000"/>
                        </a:lnSpc>
                        <a:spcBef>
                          <a:spcPts val="0"/>
                        </a:spcBef>
                        <a:spcAft>
                          <a:spcPts val="0"/>
                        </a:spcAft>
                      </a:pPr>
                      <a:r>
                        <a:rPr lang="en-US" sz="1800">
                          <a:effectLst/>
                        </a:rPr>
                        <a:t>Instructor Rating</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4.56(0.69)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4.48(0.59)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4.54(0.60)</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0.34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0.714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0.002</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98997">
                <a:tc>
                  <a:txBody>
                    <a:bodyPr/>
                    <a:lstStyle/>
                    <a:p>
                      <a:pPr marL="0" marR="0">
                        <a:lnSpc>
                          <a:spcPct val="115000"/>
                        </a:lnSpc>
                        <a:spcBef>
                          <a:spcPts val="0"/>
                        </a:spcBef>
                        <a:spcAft>
                          <a:spcPts val="0"/>
                        </a:spcAft>
                      </a:pPr>
                      <a:r>
                        <a:rPr lang="en-US" sz="1800" dirty="0">
                          <a:effectLst/>
                        </a:rPr>
                        <a:t>Course Rating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4.21(0.75)</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rPr>
                        <a:t>4.15(0.65)</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rPr>
                        <a:t>4.31(0.69)</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nSpc>
                          <a:spcPct val="115000"/>
                        </a:lnSpc>
                        <a:spcBef>
                          <a:spcPts val="0"/>
                        </a:spcBef>
                        <a:spcAft>
                          <a:spcPts val="0"/>
                        </a:spcAft>
                      </a:pPr>
                      <a:r>
                        <a:rPr lang="en-US" sz="1800">
                          <a:effectLst/>
                        </a:rPr>
                        <a:t>0.59</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nSpc>
                          <a:spcPct val="115000"/>
                        </a:lnSpc>
                        <a:spcBef>
                          <a:spcPts val="0"/>
                        </a:spcBef>
                        <a:spcAft>
                          <a:spcPts val="0"/>
                        </a:spcAft>
                      </a:pPr>
                      <a:r>
                        <a:rPr lang="en-US" sz="1800">
                          <a:effectLst/>
                        </a:rPr>
                        <a:t>0.554</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nSpc>
                          <a:spcPct val="115000"/>
                        </a:lnSpc>
                        <a:spcBef>
                          <a:spcPts val="0"/>
                        </a:spcBef>
                        <a:spcAft>
                          <a:spcPts val="0"/>
                        </a:spcAft>
                      </a:pPr>
                      <a:r>
                        <a:rPr lang="en-US" sz="1800" dirty="0">
                          <a:effectLst/>
                        </a:rPr>
                        <a:t>0.003</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7056">
                <a:tc>
                  <a:txBody>
                    <a:bodyPr/>
                    <a:lstStyle/>
                    <a:p>
                      <a:pPr marL="0" marR="0">
                        <a:lnSpc>
                          <a:spcPct val="115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Times New Roman" panose="02020603050405020304" pitchFamily="18" charset="0"/>
                        </a:rPr>
                        <a:t># respondents (response rate per section)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Times New Roman" panose="02020603050405020304" pitchFamily="18" charset="0"/>
                        </a:rPr>
                        <a:t>273 (82.7%)</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smtClean="0">
                          <a:effectLst/>
                          <a:latin typeface="Calibri" panose="020F0502020204030204" pitchFamily="34" charset="0"/>
                          <a:ea typeface="Times New Roman" panose="02020603050405020304" pitchFamily="18" charset="0"/>
                          <a:cs typeface="Times New Roman" panose="02020603050405020304" pitchFamily="18" charset="0"/>
                        </a:rPr>
                        <a:t>62 (83.8%)</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1800" dirty="0" smtClean="0"/>
                        <a:t>39 (69.6%)</a:t>
                      </a:r>
                      <a:endParaRPr lang="en-US" sz="1800" dirty="0"/>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3873792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055" y="145017"/>
            <a:ext cx="10515600" cy="1325563"/>
          </a:xfrm>
        </p:spPr>
        <p:txBody>
          <a:bodyPr/>
          <a:lstStyle/>
          <a:p>
            <a:r>
              <a:rPr lang="en-US" dirty="0" smtClean="0"/>
              <a:t>Does section type or amount of interaction make the difference?</a:t>
            </a:r>
            <a:endParaRPr lang="en-US" dirty="0"/>
          </a:p>
        </p:txBody>
      </p:sp>
      <p:sp>
        <p:nvSpPr>
          <p:cNvPr id="3" name="Content Placeholder 2"/>
          <p:cNvSpPr>
            <a:spLocks noGrp="1"/>
          </p:cNvSpPr>
          <p:nvPr>
            <p:ph idx="1"/>
          </p:nvPr>
        </p:nvSpPr>
        <p:spPr>
          <a:xfrm>
            <a:off x="650448" y="1762811"/>
            <a:ext cx="10906813" cy="4722829"/>
          </a:xfrm>
        </p:spPr>
        <p:txBody>
          <a:bodyPr>
            <a:normAutofit fontScale="92500"/>
          </a:bodyPr>
          <a:lstStyle/>
          <a:p>
            <a:r>
              <a:rPr lang="en-US" dirty="0"/>
              <a:t>While all three sections had the same </a:t>
            </a:r>
            <a:r>
              <a:rPr lang="en-US" dirty="0" smtClean="0"/>
              <a:t>instructor, lecture </a:t>
            </a:r>
            <a:r>
              <a:rPr lang="en-US" dirty="0"/>
              <a:t>material, </a:t>
            </a:r>
            <a:r>
              <a:rPr lang="en-US" dirty="0" smtClean="0"/>
              <a:t>homework, </a:t>
            </a:r>
            <a:r>
              <a:rPr lang="en-US" dirty="0"/>
              <a:t>project, and exams, there were differences between the sections in time spent interacting with other people (including the instructor and teaching assistants) and on formative feedback opportunities.  </a:t>
            </a:r>
          </a:p>
          <a:p>
            <a:pPr lvl="1"/>
            <a:r>
              <a:rPr lang="en-US" dirty="0" smtClean="0"/>
              <a:t>The </a:t>
            </a:r>
            <a:r>
              <a:rPr lang="en-US" dirty="0"/>
              <a:t>traditional section students saw their classmates and a teacher </a:t>
            </a:r>
            <a:r>
              <a:rPr lang="en-US" dirty="0" smtClean="0"/>
              <a:t>3 </a:t>
            </a:r>
            <a:r>
              <a:rPr lang="en-US" dirty="0"/>
              <a:t>times a </a:t>
            </a:r>
            <a:r>
              <a:rPr lang="en-US" dirty="0" smtClean="0"/>
              <a:t>week.</a:t>
            </a:r>
          </a:p>
          <a:p>
            <a:pPr lvl="1"/>
            <a:r>
              <a:rPr lang="en-US" dirty="0" smtClean="0"/>
              <a:t>The </a:t>
            </a:r>
            <a:r>
              <a:rPr lang="en-US" dirty="0"/>
              <a:t>flipped section students saw their classmates and a teacher once a </a:t>
            </a:r>
            <a:r>
              <a:rPr lang="en-US" dirty="0" smtClean="0"/>
              <a:t>week.</a:t>
            </a:r>
          </a:p>
          <a:p>
            <a:pPr lvl="1"/>
            <a:r>
              <a:rPr lang="en-US" dirty="0" smtClean="0"/>
              <a:t>The </a:t>
            </a:r>
            <a:r>
              <a:rPr lang="en-US" dirty="0"/>
              <a:t>online students only saw their classmates and teacher during proctored exams.  </a:t>
            </a:r>
            <a:endParaRPr lang="en-US" dirty="0" smtClean="0"/>
          </a:p>
          <a:p>
            <a:r>
              <a:rPr lang="en-US" dirty="0" smtClean="0"/>
              <a:t>The </a:t>
            </a:r>
            <a:r>
              <a:rPr lang="en-US" dirty="0"/>
              <a:t>traditional and flipped section students had in-class group work and quizzes each week; the online students did not have the opportunity to do either of these.  </a:t>
            </a:r>
            <a:endParaRPr lang="en-US" dirty="0" smtClean="0"/>
          </a:p>
          <a:p>
            <a:r>
              <a:rPr lang="en-US" dirty="0" smtClean="0"/>
              <a:t>Where any differences seen due to the section type or the number of formative assessments? </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639967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a:t>
            </a:r>
            <a:r>
              <a:rPr lang="en-US" sz="4000" dirty="0" smtClean="0"/>
              <a:t>as the traditional section really “traditional”?</a:t>
            </a:r>
            <a:endParaRPr lang="en-US" sz="4000" dirty="0"/>
          </a:p>
        </p:txBody>
      </p:sp>
      <p:sp>
        <p:nvSpPr>
          <p:cNvPr id="3" name="Content Placeholder 2"/>
          <p:cNvSpPr>
            <a:spLocks noGrp="1"/>
          </p:cNvSpPr>
          <p:nvPr>
            <p:ph idx="1"/>
          </p:nvPr>
        </p:nvSpPr>
        <p:spPr>
          <a:xfrm>
            <a:off x="838200" y="1480010"/>
            <a:ext cx="10515600" cy="5118754"/>
          </a:xfrm>
        </p:spPr>
        <p:txBody>
          <a:bodyPr>
            <a:normAutofit fontScale="85000" lnSpcReduction="20000"/>
          </a:bodyPr>
          <a:lstStyle/>
          <a:p>
            <a:r>
              <a:rPr lang="en-US" b="1" dirty="0"/>
              <a:t>With previous research in STEM courses showing that traditional lecture is inferior to online or flipped classes (Freeman, et al. 2014), why did our results show the traditional section students have superior attitudes and performance?  </a:t>
            </a:r>
            <a:endParaRPr lang="en-US" b="1" dirty="0" smtClean="0"/>
          </a:p>
          <a:p>
            <a:r>
              <a:rPr lang="en-US" dirty="0" smtClean="0"/>
              <a:t>Perhaps </a:t>
            </a:r>
            <a:r>
              <a:rPr lang="en-US" dirty="0" smtClean="0"/>
              <a:t>our</a:t>
            </a:r>
            <a:r>
              <a:rPr lang="en-US" dirty="0" smtClean="0"/>
              <a:t> </a:t>
            </a:r>
            <a:r>
              <a:rPr lang="en-US" dirty="0"/>
              <a:t>method of teaching a traditional lecture section is actually a “super” traditional section with the best elements of the other sections combined with traditional lecture presentations.  </a:t>
            </a:r>
            <a:endParaRPr lang="en-US" dirty="0" smtClean="0"/>
          </a:p>
          <a:p>
            <a:r>
              <a:rPr lang="en-US" dirty="0" smtClean="0"/>
              <a:t>The </a:t>
            </a:r>
            <a:r>
              <a:rPr lang="en-US" dirty="0"/>
              <a:t>literature on other traditional sections is not clear on how these traditional sections were taught (e.g., large lecture, small classes, web-augmented, group work, etc.).  </a:t>
            </a:r>
            <a:endParaRPr lang="en-US" dirty="0" smtClean="0"/>
          </a:p>
          <a:p>
            <a:r>
              <a:rPr lang="en-US" dirty="0" smtClean="0"/>
              <a:t>This </a:t>
            </a:r>
            <a:r>
              <a:rPr lang="en-US" dirty="0"/>
              <a:t>lack of clarity in defining what a “traditional” section is may also explain why the statistics education literature does not show much of an advantage to online and flipped sections over traditional sections—perhaps many statistics educators already following GAISE </a:t>
            </a:r>
            <a:r>
              <a:rPr lang="en-US" dirty="0" smtClean="0"/>
              <a:t>guidelines </a:t>
            </a:r>
            <a:r>
              <a:rPr lang="en-US" dirty="0"/>
              <a:t>are using sufficient technology and active learning in their traditional sections to make them more than what we consider “traditional.”</a:t>
            </a:r>
          </a:p>
        </p:txBody>
      </p:sp>
    </p:spTree>
    <p:extLst>
      <p:ext uri="{BB962C8B-B14F-4D97-AF65-F5344CB8AC3E}">
        <p14:creationId xmlns:p14="http://schemas.microsoft.com/office/powerpoint/2010/main" val="2990462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offer multiple formats?</a:t>
            </a:r>
            <a:endParaRPr lang="en-US" dirty="0"/>
          </a:p>
        </p:txBody>
      </p:sp>
      <p:sp>
        <p:nvSpPr>
          <p:cNvPr id="3" name="Content Placeholder 2"/>
          <p:cNvSpPr>
            <a:spLocks noGrp="1"/>
          </p:cNvSpPr>
          <p:nvPr>
            <p:ph idx="1"/>
          </p:nvPr>
        </p:nvSpPr>
        <p:spPr>
          <a:xfrm>
            <a:off x="838200" y="1825624"/>
            <a:ext cx="10515600" cy="4688297"/>
          </a:xfrm>
        </p:spPr>
        <p:txBody>
          <a:bodyPr>
            <a:normAutofit fontScale="92500" lnSpcReduction="10000"/>
          </a:bodyPr>
          <a:lstStyle/>
          <a:p>
            <a:r>
              <a:rPr lang="en-US" dirty="0" smtClean="0"/>
              <a:t>People </a:t>
            </a:r>
            <a:r>
              <a:rPr lang="en-US" dirty="0"/>
              <a:t>learn best when they are in an environment that gives them the opportunity to feel competence, relatedness, and autonomy (</a:t>
            </a:r>
            <a:r>
              <a:rPr lang="en-US" dirty="0" err="1"/>
              <a:t>Deci</a:t>
            </a:r>
            <a:r>
              <a:rPr lang="en-US" dirty="0"/>
              <a:t> and Ryan 2000).  In other words, students benefit when they show what they can do, interact with others in various ways, and have choices in how they learn.  </a:t>
            </a:r>
            <a:endParaRPr lang="en-US" dirty="0" smtClean="0"/>
          </a:p>
          <a:p>
            <a:r>
              <a:rPr lang="en-US" dirty="0" smtClean="0"/>
              <a:t>It </a:t>
            </a:r>
            <a:r>
              <a:rPr lang="en-US" dirty="0"/>
              <a:t>is possible that the students in the online and flipped sections would have </a:t>
            </a:r>
            <a:r>
              <a:rPr lang="en-US" dirty="0" smtClean="0"/>
              <a:t>had worse </a:t>
            </a:r>
            <a:r>
              <a:rPr lang="en-US" dirty="0"/>
              <a:t>results if they were forced to be in the traditional section without any other options and that the few differences between the sections should be perceived as a success.  </a:t>
            </a:r>
            <a:endParaRPr lang="en-US" dirty="0" smtClean="0"/>
          </a:p>
          <a:p>
            <a:r>
              <a:rPr lang="en-US" dirty="0" smtClean="0"/>
              <a:t>The </a:t>
            </a:r>
            <a:r>
              <a:rPr lang="en-US" dirty="0"/>
              <a:t>instructor has also found teaching the same material in three different ways can be energizing and creatively challenging.  The diversity of interactions with the students means that new types of questions lead to new explanations and course activities. </a:t>
            </a:r>
          </a:p>
        </p:txBody>
      </p:sp>
    </p:spTree>
    <p:extLst>
      <p:ext uri="{BB962C8B-B14F-4D97-AF65-F5344CB8AC3E}">
        <p14:creationId xmlns:p14="http://schemas.microsoft.com/office/powerpoint/2010/main" val="472981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27695" y="575608"/>
            <a:ext cx="9144000" cy="2387600"/>
          </a:xfrm>
        </p:spPr>
        <p:txBody>
          <a:bodyPr/>
          <a:lstStyle/>
          <a:p>
            <a:r>
              <a:rPr lang="en-US" dirty="0" smtClean="0"/>
              <a:t>Questions?</a:t>
            </a:r>
            <a:endParaRPr lang="en-US" dirty="0"/>
          </a:p>
        </p:txBody>
      </p:sp>
      <p:sp>
        <p:nvSpPr>
          <p:cNvPr id="6" name="Subtitle 2"/>
          <p:cNvSpPr>
            <a:spLocks noGrp="1"/>
          </p:cNvSpPr>
          <p:nvPr>
            <p:ph type="subTitle" idx="1"/>
          </p:nvPr>
        </p:nvSpPr>
        <p:spPr>
          <a:xfrm>
            <a:off x="1524000" y="4271341"/>
            <a:ext cx="9144000" cy="1655762"/>
          </a:xfrm>
        </p:spPr>
        <p:txBody>
          <a:bodyPr>
            <a:normAutofit lnSpcReduction="10000"/>
          </a:bodyPr>
          <a:lstStyle/>
          <a:p>
            <a:r>
              <a:rPr lang="en-US" b="1" dirty="0" smtClean="0"/>
              <a:t>Ellen Gundlach</a:t>
            </a:r>
          </a:p>
          <a:p>
            <a:r>
              <a:rPr lang="en-US" dirty="0" smtClean="0"/>
              <a:t>Purdue University</a:t>
            </a:r>
          </a:p>
          <a:p>
            <a:r>
              <a:rPr lang="en-US" dirty="0" smtClean="0">
                <a:hlinkClick r:id="rId2"/>
              </a:rPr>
              <a:t>gundlach@purdue.edu</a:t>
            </a:r>
            <a:endParaRPr lang="en-US" dirty="0" smtClean="0"/>
          </a:p>
          <a:p>
            <a:r>
              <a:rPr lang="en-US" dirty="0" smtClean="0">
                <a:hlinkClick r:id="rId3"/>
              </a:rPr>
              <a:t>http://www.amstat.org/publications/jse/v23n1/gundlach.pdf</a:t>
            </a:r>
            <a:r>
              <a:rPr lang="en-US" dirty="0" smtClean="0"/>
              <a:t>  </a:t>
            </a:r>
            <a:endParaRPr lang="en-US" dirty="0"/>
          </a:p>
        </p:txBody>
      </p:sp>
    </p:spTree>
    <p:extLst>
      <p:ext uri="{BB962C8B-B14F-4D97-AF65-F5344CB8AC3E}">
        <p14:creationId xmlns:p14="http://schemas.microsoft.com/office/powerpoint/2010/main" val="13380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5453" y="2234242"/>
            <a:ext cx="10515600" cy="4175634"/>
          </a:xfrm>
        </p:spPr>
        <p:txBody>
          <a:bodyPr/>
          <a:lstStyle/>
          <a:p>
            <a:r>
              <a:rPr lang="en-US" dirty="0" smtClean="0"/>
              <a:t>Big, multi-year, across-campus course redesign initiative which targeted large, introductory, service courses at a research-intensive university.</a:t>
            </a:r>
          </a:p>
          <a:p>
            <a:r>
              <a:rPr lang="en-US" dirty="0" smtClean="0"/>
              <a:t>Emphasis on active learning and assessing how our students learn.</a:t>
            </a:r>
          </a:p>
          <a:p>
            <a:r>
              <a:rPr lang="en-US" dirty="0" smtClean="0"/>
              <a:t>Faculty fellows given a support staff team and faculty learning communities.</a:t>
            </a:r>
          </a:p>
          <a:p>
            <a:r>
              <a:rPr lang="en-US" dirty="0" smtClean="0"/>
              <a:t>Several active learning classrooms made available in libraries.  A new active learning classroom building is being constructed.</a:t>
            </a:r>
          </a:p>
        </p:txBody>
      </p:sp>
      <p:pic>
        <p:nvPicPr>
          <p:cNvPr id="4" name="Picture 2" descr="C:\Users\carrila\Desktop\IMPACT.PNG"/>
          <p:cNvPicPr>
            <a:picLocks noChangeAspect="1" noChangeArrowheads="1"/>
          </p:cNvPicPr>
          <p:nvPr/>
        </p:nvPicPr>
        <p:blipFill rotWithShape="1">
          <a:blip r:embed="rId2">
            <a:extLst>
              <a:ext uri="{28A0092B-C50C-407E-A947-70E740481C1C}">
                <a14:useLocalDpi xmlns:a14="http://schemas.microsoft.com/office/drawing/2010/main" val="0"/>
              </a:ext>
            </a:extLst>
          </a:blip>
          <a:srcRect l="2744"/>
          <a:stretch/>
        </p:blipFill>
        <p:spPr bwMode="auto">
          <a:xfrm>
            <a:off x="1549879" y="-190345"/>
            <a:ext cx="8005859" cy="194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78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smtClean="0"/>
              <a:t>In </a:t>
            </a:r>
            <a:r>
              <a:rPr lang="en-US" dirty="0"/>
              <a:t>this presentation, we will compare three delivery methods of an introductory statistical literacy course, </a:t>
            </a:r>
            <a:r>
              <a:rPr lang="en-US" b="1" dirty="0"/>
              <a:t>all taught by the same instructor </a:t>
            </a:r>
            <a:r>
              <a:rPr lang="en-US" dirty="0"/>
              <a:t>in the </a:t>
            </a:r>
            <a:r>
              <a:rPr lang="en-US" dirty="0" smtClean="0"/>
              <a:t>Spring 2013 </a:t>
            </a:r>
            <a:r>
              <a:rPr lang="en-US" dirty="0"/>
              <a:t>semester for over 400 students.  </a:t>
            </a:r>
            <a:endParaRPr lang="en-US" dirty="0" smtClean="0"/>
          </a:p>
          <a:p>
            <a:pPr marL="0" indent="0">
              <a:buNone/>
            </a:pPr>
            <a:endParaRPr lang="en-US" dirty="0"/>
          </a:p>
          <a:p>
            <a:pPr marL="0" indent="0">
              <a:buNone/>
            </a:pPr>
            <a:r>
              <a:rPr lang="en-US" dirty="0" smtClean="0"/>
              <a:t>The </a:t>
            </a:r>
            <a:r>
              <a:rPr lang="en-US" dirty="0"/>
              <a:t>complications of defining specific delivery methods and the pros and cons of choices of assessments will also be discussed.  </a:t>
            </a:r>
          </a:p>
          <a:p>
            <a:pPr marL="0" indent="0">
              <a:buNone/>
            </a:pPr>
            <a:endParaRPr lang="en-US" dirty="0"/>
          </a:p>
        </p:txBody>
      </p:sp>
    </p:spTree>
    <p:extLst>
      <p:ext uri="{BB962C8B-B14F-4D97-AF65-F5344CB8AC3E}">
        <p14:creationId xmlns:p14="http://schemas.microsoft.com/office/powerpoint/2010/main" val="3925654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194128"/>
              </p:ext>
            </p:extLst>
          </p:nvPr>
        </p:nvGraphicFramePr>
        <p:xfrm>
          <a:off x="327804" y="500332"/>
          <a:ext cx="11335110" cy="5967735"/>
        </p:xfrm>
        <a:graphic>
          <a:graphicData uri="http://schemas.openxmlformats.org/drawingml/2006/table">
            <a:tbl>
              <a:tblPr>
                <a:tableStyleId>{5C22544A-7EE6-4342-B048-85BDC9FD1C3A}</a:tableStyleId>
              </a:tblPr>
              <a:tblGrid>
                <a:gridCol w="2307029"/>
                <a:gridCol w="3526612"/>
                <a:gridCol w="2748310"/>
                <a:gridCol w="2753159"/>
              </a:tblGrid>
              <a:tr h="269045">
                <a:tc>
                  <a:txBody>
                    <a:bodyPr/>
                    <a:lstStyle/>
                    <a:p>
                      <a:pPr marL="0" marR="0">
                        <a:lnSpc>
                          <a:spcPct val="115000"/>
                        </a:lnSpc>
                        <a:spcBef>
                          <a:spcPts val="0"/>
                        </a:spcBef>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b="1" dirty="0" smtClean="0">
                          <a:effectLst/>
                        </a:rPr>
                        <a:t>Web-augmented Traditional</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b="1">
                          <a:effectLst/>
                        </a:rPr>
                        <a:t>Online</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b="1" dirty="0">
                          <a:effectLst/>
                        </a:rPr>
                        <a:t>Flipped</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r h="360684">
                <a:tc>
                  <a:txBody>
                    <a:bodyPr/>
                    <a:lstStyle/>
                    <a:p>
                      <a:pPr marL="0" marR="0">
                        <a:lnSpc>
                          <a:spcPct val="115000"/>
                        </a:lnSpc>
                        <a:spcBef>
                          <a:spcPts val="0"/>
                        </a:spcBef>
                        <a:spcAft>
                          <a:spcPts val="0"/>
                        </a:spcAft>
                      </a:pPr>
                      <a:r>
                        <a:rPr lang="en-US" sz="1600" dirty="0">
                          <a:effectLst/>
                        </a:rPr>
                        <a:t>Number of </a:t>
                      </a:r>
                      <a:r>
                        <a:rPr lang="en-US" sz="1600" dirty="0" smtClean="0">
                          <a:effectLst/>
                        </a:rPr>
                        <a:t>students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dirty="0">
                          <a:effectLst/>
                        </a:rPr>
                        <a:t>330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dirty="0">
                          <a:effectLst/>
                        </a:rPr>
                        <a:t>74</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dirty="0">
                          <a:effectLst/>
                        </a:rPr>
                        <a:t>56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r h="1633215">
                <a:tc>
                  <a:txBody>
                    <a:bodyPr/>
                    <a:lstStyle/>
                    <a:p>
                      <a:pPr marL="0" marR="0">
                        <a:lnSpc>
                          <a:spcPct val="115000"/>
                        </a:lnSpc>
                        <a:spcBef>
                          <a:spcPts val="0"/>
                        </a:spcBef>
                        <a:spcAft>
                          <a:spcPts val="0"/>
                        </a:spcAft>
                      </a:pPr>
                      <a:r>
                        <a:rPr lang="en-US" sz="1600">
                          <a:effectLst/>
                        </a:rPr>
                        <a:t>Structure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Meeting in large lecture hall with the lead instructor twice per week.</a:t>
                      </a:r>
                    </a:p>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Weekly recitations with a teaching assistant.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Everything except exams done online.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Lectures are watched online outside of class.</a:t>
                      </a:r>
                    </a:p>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Meeting once per week in an open concept class space for active learning and group work.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r h="913312">
                <a:tc>
                  <a:txBody>
                    <a:bodyPr/>
                    <a:lstStyle/>
                    <a:p>
                      <a:pPr marL="0" marR="0">
                        <a:lnSpc>
                          <a:spcPct val="115000"/>
                        </a:lnSpc>
                        <a:spcBef>
                          <a:spcPts val="0"/>
                        </a:spcBef>
                        <a:spcAft>
                          <a:spcPts val="0"/>
                        </a:spcAft>
                      </a:pPr>
                      <a:r>
                        <a:rPr lang="en-US" sz="1600" dirty="0">
                          <a:effectLst/>
                        </a:rPr>
                        <a:t>Delivery of Course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dirty="0">
                          <a:effectLst/>
                        </a:rPr>
                        <a:t>Lectures delivered in face-to-face meetings.</a:t>
                      </a:r>
                    </a:p>
                    <a:p>
                      <a:pPr marL="0" marR="0">
                        <a:lnSpc>
                          <a:spcPct val="115000"/>
                        </a:lnSpc>
                        <a:spcBef>
                          <a:spcPts val="0"/>
                        </a:spcBef>
                        <a:spcAft>
                          <a:spcPts val="0"/>
                        </a:spcAft>
                      </a:pPr>
                      <a:r>
                        <a:rPr lang="en-US" sz="1600" dirty="0" smtClean="0">
                          <a:effectLst/>
                        </a:rPr>
                        <a:t>Lectures </a:t>
                      </a:r>
                      <a:r>
                        <a:rPr lang="en-US" sz="1600" dirty="0">
                          <a:effectLst/>
                        </a:rPr>
                        <a:t>also provided online.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Lectures provided online.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Lectures provided online.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r h="655608">
                <a:tc>
                  <a:txBody>
                    <a:bodyPr/>
                    <a:lstStyle/>
                    <a:p>
                      <a:pPr marL="0" marR="0">
                        <a:lnSpc>
                          <a:spcPct val="115000"/>
                        </a:lnSpc>
                        <a:spcBef>
                          <a:spcPts val="0"/>
                        </a:spcBef>
                        <a:spcAft>
                          <a:spcPts val="0"/>
                        </a:spcAft>
                      </a:pPr>
                      <a:r>
                        <a:rPr lang="en-US" sz="1600">
                          <a:effectLst/>
                        </a:rPr>
                        <a:t>Homework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gridSpan="3">
                  <a:txBody>
                    <a:bodyPr/>
                    <a:lstStyle/>
                    <a:p>
                      <a:pPr marL="0" marR="0">
                        <a:lnSpc>
                          <a:spcPct val="115000"/>
                        </a:lnSpc>
                        <a:spcBef>
                          <a:spcPts val="0"/>
                        </a:spcBef>
                        <a:spcAft>
                          <a:spcPts val="0"/>
                        </a:spcAft>
                      </a:pPr>
                      <a:r>
                        <a:rPr lang="en-US" sz="1600" dirty="0">
                          <a:effectLst/>
                        </a:rPr>
                        <a:t>Perdisco Online Homework system.  </a:t>
                      </a:r>
                      <a:r>
                        <a:rPr lang="en-US" sz="1600" u="sng" dirty="0">
                          <a:effectLst/>
                          <a:hlinkClick r:id="rId2"/>
                        </a:rPr>
                        <a:t>www.perdisco.com</a:t>
                      </a:r>
                      <a:endParaRPr lang="en-US" sz="1600" dirty="0">
                        <a:effectLst/>
                      </a:endParaRPr>
                    </a:p>
                    <a:p>
                      <a:pPr marL="0" marR="0">
                        <a:lnSpc>
                          <a:spcPct val="115000"/>
                        </a:lnSpc>
                        <a:spcBef>
                          <a:spcPts val="0"/>
                        </a:spcBef>
                        <a:spcAft>
                          <a:spcPts val="0"/>
                        </a:spcAft>
                      </a:pPr>
                      <a:r>
                        <a:rPr lang="en-US" sz="1600" dirty="0">
                          <a:effectLst/>
                        </a:rPr>
                        <a:t> </a:t>
                      </a:r>
                      <a:r>
                        <a:rPr lang="en-US" sz="1600" dirty="0" smtClean="0">
                          <a:effectLst/>
                        </a:rPr>
                        <a:t>StatsPortal </a:t>
                      </a:r>
                      <a:r>
                        <a:rPr lang="en-US" sz="1600" dirty="0">
                          <a:effectLst/>
                        </a:rPr>
                        <a:t>Learning Curve for additional practice.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hMerge="1">
                  <a:txBody>
                    <a:bodyPr/>
                    <a:lstStyle/>
                    <a:p>
                      <a:endParaRPr lang="en-US"/>
                    </a:p>
                  </a:txBody>
                  <a:tcPr/>
                </a:tc>
                <a:tc hMerge="1">
                  <a:txBody>
                    <a:bodyPr/>
                    <a:lstStyle/>
                    <a:p>
                      <a:endParaRPr lang="en-US"/>
                    </a:p>
                  </a:txBody>
                  <a:tcPr/>
                </a:tc>
              </a:tr>
              <a:tr h="370936">
                <a:tc>
                  <a:txBody>
                    <a:bodyPr/>
                    <a:lstStyle/>
                    <a:p>
                      <a:pPr marL="0" marR="0">
                        <a:lnSpc>
                          <a:spcPct val="115000"/>
                        </a:lnSpc>
                        <a:spcBef>
                          <a:spcPts val="0"/>
                        </a:spcBef>
                        <a:spcAft>
                          <a:spcPts val="0"/>
                        </a:spcAft>
                      </a:pPr>
                      <a:r>
                        <a:rPr lang="en-US" sz="1600">
                          <a:effectLst/>
                        </a:rPr>
                        <a:t>Online Discussion Board</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gridSpan="3">
                  <a:txBody>
                    <a:bodyPr/>
                    <a:lstStyle/>
                    <a:p>
                      <a:pPr marL="0" marR="0">
                        <a:lnSpc>
                          <a:spcPct val="115000"/>
                        </a:lnSpc>
                        <a:spcBef>
                          <a:spcPts val="0"/>
                        </a:spcBef>
                        <a:spcAft>
                          <a:spcPts val="0"/>
                        </a:spcAft>
                      </a:pPr>
                      <a:r>
                        <a:rPr lang="en-US" sz="1600">
                          <a:effectLst/>
                        </a:rPr>
                        <a:t>Online statistical literacy discussion project.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hMerge="1">
                  <a:txBody>
                    <a:bodyPr/>
                    <a:lstStyle/>
                    <a:p>
                      <a:endParaRPr lang="en-US"/>
                    </a:p>
                  </a:txBody>
                  <a:tcPr/>
                </a:tc>
                <a:tc hMerge="1">
                  <a:txBody>
                    <a:bodyPr/>
                    <a:lstStyle/>
                    <a:p>
                      <a:endParaRPr lang="en-US"/>
                    </a:p>
                  </a:txBody>
                  <a:tcPr/>
                </a:tc>
              </a:tr>
              <a:tr h="538091">
                <a:tc>
                  <a:txBody>
                    <a:bodyPr/>
                    <a:lstStyle/>
                    <a:p>
                      <a:pPr marL="0" marR="0">
                        <a:lnSpc>
                          <a:spcPct val="115000"/>
                        </a:lnSpc>
                        <a:spcBef>
                          <a:spcPts val="0"/>
                        </a:spcBef>
                        <a:spcAft>
                          <a:spcPts val="0"/>
                        </a:spcAft>
                      </a:pPr>
                      <a:r>
                        <a:rPr lang="en-US" sz="1600">
                          <a:effectLst/>
                        </a:rPr>
                        <a:t>Exams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gridSpan="3">
                  <a:txBody>
                    <a:bodyPr/>
                    <a:lstStyle/>
                    <a:p>
                      <a:pPr marL="0" marR="0">
                        <a:lnSpc>
                          <a:spcPct val="115000"/>
                        </a:lnSpc>
                        <a:spcBef>
                          <a:spcPts val="0"/>
                        </a:spcBef>
                        <a:spcAft>
                          <a:spcPts val="0"/>
                        </a:spcAft>
                      </a:pPr>
                      <a:r>
                        <a:rPr lang="en-US" sz="1600">
                          <a:effectLst/>
                        </a:rPr>
                        <a:t>Two midterms and one final – all sections took the same exams together in a large lecture hall on the university campus.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hMerge="1">
                  <a:txBody>
                    <a:bodyPr/>
                    <a:lstStyle/>
                    <a:p>
                      <a:endParaRPr lang="en-US"/>
                    </a:p>
                  </a:txBody>
                  <a:tcPr/>
                </a:tc>
                <a:tc hMerge="1">
                  <a:txBody>
                    <a:bodyPr/>
                    <a:lstStyle/>
                    <a:p>
                      <a:endParaRPr lang="en-US"/>
                    </a:p>
                  </a:txBody>
                  <a:tcPr/>
                </a:tc>
              </a:tr>
              <a:tr h="302203">
                <a:tc>
                  <a:txBody>
                    <a:bodyPr/>
                    <a:lstStyle/>
                    <a:p>
                      <a:pPr marL="0" marR="0">
                        <a:lnSpc>
                          <a:spcPct val="115000"/>
                        </a:lnSpc>
                        <a:spcBef>
                          <a:spcPts val="0"/>
                        </a:spcBef>
                        <a:spcAft>
                          <a:spcPts val="0"/>
                        </a:spcAft>
                      </a:pPr>
                      <a:r>
                        <a:rPr lang="en-US" sz="1600">
                          <a:effectLst/>
                        </a:rPr>
                        <a:t>Quizzes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Given weekly in recitations.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No quizzes.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Given weekly in class.</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r h="808515">
                <a:tc>
                  <a:txBody>
                    <a:bodyPr/>
                    <a:lstStyle/>
                    <a:p>
                      <a:pPr marL="0" marR="0">
                        <a:lnSpc>
                          <a:spcPct val="115000"/>
                        </a:lnSpc>
                        <a:spcBef>
                          <a:spcPts val="0"/>
                        </a:spcBef>
                        <a:spcAft>
                          <a:spcPts val="0"/>
                        </a:spcAft>
                      </a:pPr>
                      <a:r>
                        <a:rPr lang="en-US" sz="1600">
                          <a:effectLst/>
                        </a:rPr>
                        <a:t>Class Participation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Classroom response system (i&gt;Clicker) questions in lecture. (</a:t>
                      </a:r>
                      <a:r>
                        <a:rPr lang="en-US" sz="1600" u="sng">
                          <a:effectLst/>
                          <a:hlinkClick r:id="rId3"/>
                        </a:rPr>
                        <a:t>http://www1.iclicker.com/</a:t>
                      </a:r>
                      <a:r>
                        <a:rPr lang="en-US" sz="1600">
                          <a:effectLst/>
                        </a:rPr>
                        <a: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a:effectLst/>
                        </a:rPr>
                        <a:t>Check-in free-response surveys on the course website about how the course is going.</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c>
                  <a:txBody>
                    <a:bodyPr/>
                    <a:lstStyle/>
                    <a:p>
                      <a:pPr marL="0" marR="0">
                        <a:lnSpc>
                          <a:spcPct val="115000"/>
                        </a:lnSpc>
                        <a:spcBef>
                          <a:spcPts val="0"/>
                        </a:spcBef>
                        <a:spcAft>
                          <a:spcPts val="0"/>
                        </a:spcAft>
                      </a:pPr>
                      <a:r>
                        <a:rPr lang="en-US" sz="1600" dirty="0">
                          <a:effectLst/>
                        </a:rPr>
                        <a:t>Participation in group activities during class.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341" marR="44341" marT="0" marB="0"/>
                </a:tc>
              </a:tr>
            </a:tbl>
          </a:graphicData>
        </a:graphic>
      </p:graphicFrame>
    </p:spTree>
    <p:extLst>
      <p:ext uri="{BB962C8B-B14F-4D97-AF65-F5344CB8AC3E}">
        <p14:creationId xmlns:p14="http://schemas.microsoft.com/office/powerpoint/2010/main" val="4216432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were the students?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students selected their own sections, but the students in the sections were similar demographically, with similar pre-semester college GPA.  Overall:</a:t>
            </a:r>
          </a:p>
          <a:p>
            <a:r>
              <a:rPr lang="en-US" dirty="0" smtClean="0"/>
              <a:t>Approximately 68% are freshmen or sophomores.  </a:t>
            </a:r>
          </a:p>
          <a:p>
            <a:r>
              <a:rPr lang="en-US" dirty="0" smtClean="0"/>
              <a:t>Average age is 20 years old.</a:t>
            </a:r>
          </a:p>
          <a:p>
            <a:r>
              <a:rPr lang="en-US" dirty="0" smtClean="0"/>
              <a:t>64.5% are female.</a:t>
            </a:r>
          </a:p>
          <a:p>
            <a:r>
              <a:rPr lang="en-US" dirty="0" smtClean="0"/>
              <a:t>73.6% are Caucasian.</a:t>
            </a:r>
          </a:p>
          <a:p>
            <a:r>
              <a:rPr lang="en-US" dirty="0" smtClean="0"/>
              <a:t>12.6% are international students.  </a:t>
            </a:r>
          </a:p>
          <a:p>
            <a:r>
              <a:rPr lang="en-US" dirty="0" smtClean="0"/>
              <a:t>Most students are from liberal arts (52.6%) or nursing (31.1%). </a:t>
            </a:r>
          </a:p>
        </p:txBody>
      </p:sp>
    </p:spTree>
    <p:extLst>
      <p:ext uri="{BB962C8B-B14F-4D97-AF65-F5344CB8AC3E}">
        <p14:creationId xmlns:p14="http://schemas.microsoft.com/office/powerpoint/2010/main" val="151664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the students choose sections based on their learning styles?</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3600" b="1" dirty="0" smtClean="0">
                <a:solidFill>
                  <a:srgbClr val="FF0000"/>
                </a:solidFill>
              </a:rPr>
              <a:t>Probably not.</a:t>
            </a:r>
          </a:p>
          <a:p>
            <a:pPr marL="0" indent="0">
              <a:buNone/>
            </a:pPr>
            <a:endParaRPr lang="en-US" dirty="0"/>
          </a:p>
          <a:p>
            <a:r>
              <a:rPr lang="en-US" dirty="0" smtClean="0"/>
              <a:t>Registration dates for courses at this university are based on seniority. </a:t>
            </a:r>
          </a:p>
          <a:p>
            <a:r>
              <a:rPr lang="en-US" dirty="0" smtClean="0"/>
              <a:t>The online section was the first to reach capacity (not much room for freshmen). </a:t>
            </a:r>
          </a:p>
          <a:p>
            <a:r>
              <a:rPr lang="en-US" dirty="0" smtClean="0"/>
              <a:t>The traditional lecture classes were held twice weekly, early in the morning, which might have made the online and flipped (late morning, once weekly) sections look more attractive. </a:t>
            </a:r>
          </a:p>
          <a:p>
            <a:r>
              <a:rPr lang="en-US" dirty="0" smtClean="0"/>
              <a:t>Many students and even their advisors lacked clarity on the flipped class designation during registration.  Flipped classes were fairly new to this university in the Spring 2013 semester, and the registrar often changed the course catalog designation for this type of listing.  </a:t>
            </a:r>
            <a:endParaRPr lang="en-US" dirty="0"/>
          </a:p>
        </p:txBody>
      </p:sp>
    </p:spTree>
    <p:extLst>
      <p:ext uri="{BB962C8B-B14F-4D97-AF65-F5344CB8AC3E}">
        <p14:creationId xmlns:p14="http://schemas.microsoft.com/office/powerpoint/2010/main" val="359305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type of section</a:t>
            </a:r>
            <a:endParaRPr lang="en-US" dirty="0"/>
          </a:p>
        </p:txBody>
      </p:sp>
      <p:sp>
        <p:nvSpPr>
          <p:cNvPr id="3" name="Content Placeholder 2"/>
          <p:cNvSpPr>
            <a:spLocks noGrp="1"/>
          </p:cNvSpPr>
          <p:nvPr>
            <p:ph idx="1"/>
          </p:nvPr>
        </p:nvSpPr>
        <p:spPr>
          <a:xfrm>
            <a:off x="838200" y="1423359"/>
            <a:ext cx="10515600" cy="5132716"/>
          </a:xfrm>
        </p:spPr>
        <p:txBody>
          <a:bodyPr>
            <a:normAutofit fontScale="77500" lnSpcReduction="20000"/>
          </a:bodyPr>
          <a:lstStyle/>
          <a:p>
            <a:r>
              <a:rPr lang="en-US" b="1" i="1" dirty="0" smtClean="0"/>
              <a:t>Web-augmented </a:t>
            </a:r>
            <a:r>
              <a:rPr lang="en-US" b="1" i="1" dirty="0"/>
              <a:t>traditional </a:t>
            </a:r>
            <a:r>
              <a:rPr lang="en-US" b="1" i="1" dirty="0" smtClean="0"/>
              <a:t>course:  </a:t>
            </a:r>
            <a:r>
              <a:rPr lang="en-US" dirty="0" smtClean="0"/>
              <a:t>“</a:t>
            </a:r>
            <a:r>
              <a:rPr lang="en-US" dirty="0"/>
              <a:t>uses web-based technology to facilitate what is essentially a face-to-face course.  Uses course management system (CMS) or web pages to post the syllabus and assignments, for example” (Allen, et al. 2007, p. 5).  </a:t>
            </a:r>
            <a:endParaRPr lang="en-US" dirty="0" smtClean="0"/>
          </a:p>
          <a:p>
            <a:pPr lvl="1"/>
            <a:r>
              <a:rPr lang="en-US" dirty="0" smtClean="0"/>
              <a:t>But how many people DON’T use the internet somehow with their traditional courses?  Aren’t we all teaching web-augmented traditional instead of “traditional.”? </a:t>
            </a:r>
            <a:r>
              <a:rPr lang="en-US" b="1" dirty="0"/>
              <a:t> </a:t>
            </a:r>
            <a:endParaRPr lang="en-US" b="1" dirty="0" smtClean="0"/>
          </a:p>
          <a:p>
            <a:pPr marL="457200" lvl="1" indent="0">
              <a:buNone/>
            </a:pPr>
            <a:endParaRPr lang="en-US" dirty="0"/>
          </a:p>
          <a:p>
            <a:r>
              <a:rPr lang="en-US" b="1" i="1" dirty="0" smtClean="0"/>
              <a:t>Fully </a:t>
            </a:r>
            <a:r>
              <a:rPr lang="en-US" b="1" i="1" dirty="0"/>
              <a:t>online</a:t>
            </a:r>
            <a:r>
              <a:rPr lang="en-US" b="1" dirty="0"/>
              <a:t> </a:t>
            </a:r>
            <a:r>
              <a:rPr lang="en-US" b="1" i="1" dirty="0" smtClean="0"/>
              <a:t>course:</a:t>
            </a:r>
            <a:r>
              <a:rPr lang="en-US" b="1" dirty="0" smtClean="0"/>
              <a:t> </a:t>
            </a:r>
            <a:r>
              <a:rPr lang="en-US" dirty="0"/>
              <a:t>“most or all of the content is delivered online.  Typically have no face-to-face meetings” (Allen et al. 2007, p. 5). </a:t>
            </a:r>
            <a:endParaRPr lang="en-US" dirty="0" smtClean="0"/>
          </a:p>
          <a:p>
            <a:pPr lvl="1"/>
            <a:r>
              <a:rPr lang="en-US" dirty="0" smtClean="0"/>
              <a:t>In the literature, several articles comparing traditional to online courses lumped flipped and online courses together as “online.”  </a:t>
            </a:r>
          </a:p>
          <a:p>
            <a:pPr marL="457200" lvl="1" indent="0">
              <a:buNone/>
            </a:pPr>
            <a:endParaRPr lang="en-US" dirty="0"/>
          </a:p>
          <a:p>
            <a:r>
              <a:rPr lang="en-US" b="1" i="1" dirty="0" smtClean="0"/>
              <a:t>Flipped classes: </a:t>
            </a:r>
            <a:r>
              <a:rPr lang="en-US" b="1" dirty="0" smtClean="0"/>
              <a:t> </a:t>
            </a:r>
            <a:r>
              <a:rPr lang="en-US" dirty="0"/>
              <a:t>“are those in which students receive content from technology (i.e., technology-transmitted) and apply knowledge with help from an instructor (i.e. instructor-mediated)” (</a:t>
            </a:r>
            <a:r>
              <a:rPr lang="en-US" dirty="0" err="1"/>
              <a:t>Margulieux</a:t>
            </a:r>
            <a:r>
              <a:rPr lang="en-US" dirty="0"/>
              <a:t>, </a:t>
            </a:r>
            <a:r>
              <a:rPr lang="en-US" dirty="0" err="1"/>
              <a:t>Bujak</a:t>
            </a:r>
            <a:r>
              <a:rPr lang="en-US" dirty="0"/>
              <a:t>, McCracken, and </a:t>
            </a:r>
            <a:r>
              <a:rPr lang="en-US" dirty="0" err="1"/>
              <a:t>Majerich</a:t>
            </a:r>
            <a:r>
              <a:rPr lang="en-US" dirty="0"/>
              <a:t> 2014, p. 8).  </a:t>
            </a:r>
            <a:endParaRPr lang="en-US" dirty="0" smtClean="0"/>
          </a:p>
          <a:p>
            <a:pPr lvl="1"/>
            <a:r>
              <a:rPr lang="en-US" dirty="0" smtClean="0"/>
              <a:t>The </a:t>
            </a:r>
            <a:r>
              <a:rPr lang="en-US" dirty="0"/>
              <a:t>course design literature uses the terms blended, flipped, hybrid, and inverted interchangeably, but definitions are beginning to be formalized.  </a:t>
            </a:r>
            <a:endParaRPr lang="en-US" dirty="0" smtClean="0"/>
          </a:p>
          <a:p>
            <a:pPr lvl="1"/>
            <a:r>
              <a:rPr lang="en-US" dirty="0" smtClean="0"/>
              <a:t>Blended </a:t>
            </a:r>
            <a:r>
              <a:rPr lang="en-US" dirty="0"/>
              <a:t>is becoming the generalized term for all of these methods.  </a:t>
            </a:r>
            <a:endParaRPr lang="en-US" dirty="0" smtClean="0"/>
          </a:p>
          <a:p>
            <a:pPr lvl="1"/>
            <a:r>
              <a:rPr lang="en-US" dirty="0" smtClean="0"/>
              <a:t>Flipped </a:t>
            </a:r>
            <a:r>
              <a:rPr lang="en-US" dirty="0"/>
              <a:t>(synonymous with inverted) is becoming a more specialized term which defines the method of </a:t>
            </a:r>
            <a:r>
              <a:rPr lang="en-US" dirty="0" smtClean="0"/>
              <a:t>online lecture </a:t>
            </a:r>
            <a:r>
              <a:rPr lang="en-US" dirty="0"/>
              <a:t>delivery and </a:t>
            </a:r>
            <a:r>
              <a:rPr lang="en-US" dirty="0" smtClean="0"/>
              <a:t>in-class application </a:t>
            </a:r>
            <a:r>
              <a:rPr lang="en-US" dirty="0"/>
              <a:t>of students’ knowledge (</a:t>
            </a:r>
            <a:r>
              <a:rPr lang="en-US" dirty="0" err="1"/>
              <a:t>Strayer</a:t>
            </a:r>
            <a:r>
              <a:rPr lang="en-US" dirty="0"/>
              <a:t> 2012; </a:t>
            </a:r>
            <a:r>
              <a:rPr lang="en-US" dirty="0" err="1"/>
              <a:t>Margulieux</a:t>
            </a:r>
            <a:r>
              <a:rPr lang="en-US" dirty="0"/>
              <a:t> et al. 2014). </a:t>
            </a:r>
          </a:p>
        </p:txBody>
      </p:sp>
    </p:spTree>
    <p:extLst>
      <p:ext uri="{BB962C8B-B14F-4D97-AF65-F5344CB8AC3E}">
        <p14:creationId xmlns:p14="http://schemas.microsoft.com/office/powerpoint/2010/main" val="2092133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research questions</a:t>
            </a:r>
            <a:endParaRPr lang="en-US" dirty="0"/>
          </a:p>
        </p:txBody>
      </p:sp>
      <p:sp>
        <p:nvSpPr>
          <p:cNvPr id="3" name="Content Placeholder 2"/>
          <p:cNvSpPr>
            <a:spLocks noGrp="1"/>
          </p:cNvSpPr>
          <p:nvPr>
            <p:ph idx="1"/>
          </p:nvPr>
        </p:nvSpPr>
        <p:spPr/>
        <p:txBody>
          <a:bodyPr/>
          <a:lstStyle/>
          <a:p>
            <a:r>
              <a:rPr lang="en-US" dirty="0"/>
              <a:t>Does student performance tend to vary across sections? </a:t>
            </a:r>
          </a:p>
          <a:p>
            <a:r>
              <a:rPr lang="en-US" dirty="0"/>
              <a:t>Do changes in statistical reasoning tend to vary across sections?  </a:t>
            </a:r>
          </a:p>
          <a:p>
            <a:pPr lvl="0"/>
            <a:r>
              <a:rPr lang="en-US" dirty="0" smtClean="0"/>
              <a:t>Do </a:t>
            </a:r>
            <a:r>
              <a:rPr lang="en-US" dirty="0"/>
              <a:t>changes in attitudes toward statistics tend to vary across sections?</a:t>
            </a:r>
          </a:p>
          <a:p>
            <a:pPr lvl="0"/>
            <a:r>
              <a:rPr lang="en-US" dirty="0" smtClean="0"/>
              <a:t>Do </a:t>
            </a:r>
            <a:r>
              <a:rPr lang="en-US" dirty="0"/>
              <a:t>student perceptions of the course and instructor tend to vary across sections?</a:t>
            </a:r>
          </a:p>
          <a:p>
            <a:pPr marL="0" indent="0">
              <a:buNone/>
            </a:pPr>
            <a:endParaRPr lang="en-US" dirty="0"/>
          </a:p>
        </p:txBody>
      </p:sp>
    </p:spTree>
    <p:extLst>
      <p:ext uri="{BB962C8B-B14F-4D97-AF65-F5344CB8AC3E}">
        <p14:creationId xmlns:p14="http://schemas.microsoft.com/office/powerpoint/2010/main" val="574850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8793</TotalTime>
  <Words>2532</Words>
  <Application>Microsoft Office PowerPoint</Application>
  <PresentationFormat>Widescreen</PresentationFormat>
  <Paragraphs>328</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Times New Roman</vt:lpstr>
      <vt:lpstr>Wingdings</vt:lpstr>
      <vt:lpstr>Office Theme</vt:lpstr>
      <vt:lpstr>A comparison of student attitudes, statistical reasoning, performance, and perceptions for web-augmented traditional, fully online, and flipped sections of a statistical literacy class</vt:lpstr>
      <vt:lpstr>Thanks to co-authors</vt:lpstr>
      <vt:lpstr>PowerPoint Presentation</vt:lpstr>
      <vt:lpstr>Overview</vt:lpstr>
      <vt:lpstr>PowerPoint Presentation</vt:lpstr>
      <vt:lpstr>Who were the students?</vt:lpstr>
      <vt:lpstr>Did the students choose sections based on their learning styles?</vt:lpstr>
      <vt:lpstr>Defining the type of section</vt:lpstr>
      <vt:lpstr>Our research questions</vt:lpstr>
      <vt:lpstr>How do you measure performance?  </vt:lpstr>
      <vt:lpstr>Results for performance</vt:lpstr>
      <vt:lpstr>Performance results</vt:lpstr>
      <vt:lpstr>Comments on performance results</vt:lpstr>
      <vt:lpstr>How do you measure statistical reasoning?  </vt:lpstr>
      <vt:lpstr>Assessments can be found on ARTIST website</vt:lpstr>
      <vt:lpstr>How the SRA was used in this study</vt:lpstr>
      <vt:lpstr>Results for statistical reasoning</vt:lpstr>
      <vt:lpstr>How do you measure attitudes toward statistics?  </vt:lpstr>
      <vt:lpstr>SATS-36</vt:lpstr>
      <vt:lpstr>Results for attitudes toward statistics</vt:lpstr>
      <vt:lpstr>How do you measure student’s perceptions of the course and instructor?</vt:lpstr>
      <vt:lpstr>Results for student’s perceptions of the course and instructor</vt:lpstr>
      <vt:lpstr>Does section type or amount of interaction make the difference?</vt:lpstr>
      <vt:lpstr>Was the traditional section really “traditional”?</vt:lpstr>
      <vt:lpstr>Why offer multiple formats?</vt:lpstr>
      <vt:lpstr>Questions?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comparison of student attitudes, statistical reasoning, performance, and perceptions for web-augmented traditional, fully online, and flipped sections of a statistical literacy class</dc:title>
  <dc:creator>Ellen Gundlach</dc:creator>
  <cp:lastModifiedBy>Ellen Gundlach</cp:lastModifiedBy>
  <cp:revision>26</cp:revision>
  <dcterms:created xsi:type="dcterms:W3CDTF">2015-08-11T11:46:55Z</dcterms:created>
  <dcterms:modified xsi:type="dcterms:W3CDTF">2015-08-17T15:00:34Z</dcterms:modified>
</cp:coreProperties>
</file>