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010" r:id="rId2"/>
    <p:sldId id="1076" r:id="rId3"/>
    <p:sldId id="1090" r:id="rId4"/>
    <p:sldId id="1075" r:id="rId5"/>
    <p:sldId id="1077" r:id="rId6"/>
    <p:sldId id="1061" r:id="rId7"/>
    <p:sldId id="1043" r:id="rId8"/>
    <p:sldId id="1046" r:id="rId9"/>
    <p:sldId id="1073" r:id="rId10"/>
    <p:sldId id="1064" r:id="rId11"/>
    <p:sldId id="1070" r:id="rId12"/>
    <p:sldId id="1071" r:id="rId13"/>
    <p:sldId id="1078" r:id="rId14"/>
    <p:sldId id="1079" r:id="rId15"/>
    <p:sldId id="1080" r:id="rId16"/>
    <p:sldId id="1081" r:id="rId17"/>
    <p:sldId id="1082" r:id="rId18"/>
    <p:sldId id="1058" r:id="rId19"/>
    <p:sldId id="1085" r:id="rId20"/>
    <p:sldId id="1091" r:id="rId21"/>
    <p:sldId id="1092" r:id="rId22"/>
    <p:sldId id="1093" r:id="rId23"/>
    <p:sldId id="1094" r:id="rId24"/>
    <p:sldId id="1095" r:id="rId25"/>
    <p:sldId id="1068" r:id="rId26"/>
    <p:sldId id="1057" r:id="rId27"/>
    <p:sldId id="1059" r:id="rId28"/>
  </p:sldIdLst>
  <p:sldSz cx="9144000" cy="6858000" type="screen4x3"/>
  <p:notesSz cx="6797675" cy="99266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1500" kern="1200">
        <a:solidFill>
          <a:schemeClr val="tx1"/>
        </a:solidFill>
        <a:latin typeface="바탕체" pitchFamily="17" charset="-127"/>
        <a:ea typeface="바탕체" pitchFamily="17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1500" kern="1200">
        <a:solidFill>
          <a:schemeClr val="tx1"/>
        </a:solidFill>
        <a:latin typeface="바탕체" pitchFamily="17" charset="-127"/>
        <a:ea typeface="바탕체" pitchFamily="17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1500" kern="1200">
        <a:solidFill>
          <a:schemeClr val="tx1"/>
        </a:solidFill>
        <a:latin typeface="바탕체" pitchFamily="17" charset="-127"/>
        <a:ea typeface="바탕체" pitchFamily="17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1500" kern="1200">
        <a:solidFill>
          <a:schemeClr val="tx1"/>
        </a:solidFill>
        <a:latin typeface="바탕체" pitchFamily="17" charset="-127"/>
        <a:ea typeface="바탕체" pitchFamily="17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1500" kern="1200">
        <a:solidFill>
          <a:schemeClr val="tx1"/>
        </a:solidFill>
        <a:latin typeface="바탕체" pitchFamily="17" charset="-127"/>
        <a:ea typeface="바탕체" pitchFamily="17" charset="-127"/>
        <a:cs typeface="+mn-cs"/>
      </a:defRPr>
    </a:lvl5pPr>
    <a:lvl6pPr marL="2286000" algn="l" defTabSz="914400" rtl="0" eaLnBrk="1" latinLnBrk="1" hangingPunct="1">
      <a:defRPr kumimoji="1" sz="1500" kern="1200">
        <a:solidFill>
          <a:schemeClr val="tx1"/>
        </a:solidFill>
        <a:latin typeface="바탕체" pitchFamily="17" charset="-127"/>
        <a:ea typeface="바탕체" pitchFamily="17" charset="-127"/>
        <a:cs typeface="+mn-cs"/>
      </a:defRPr>
    </a:lvl6pPr>
    <a:lvl7pPr marL="2743200" algn="l" defTabSz="914400" rtl="0" eaLnBrk="1" latinLnBrk="1" hangingPunct="1">
      <a:defRPr kumimoji="1" sz="1500" kern="1200">
        <a:solidFill>
          <a:schemeClr val="tx1"/>
        </a:solidFill>
        <a:latin typeface="바탕체" pitchFamily="17" charset="-127"/>
        <a:ea typeface="바탕체" pitchFamily="17" charset="-127"/>
        <a:cs typeface="+mn-cs"/>
      </a:defRPr>
    </a:lvl7pPr>
    <a:lvl8pPr marL="3200400" algn="l" defTabSz="914400" rtl="0" eaLnBrk="1" latinLnBrk="1" hangingPunct="1">
      <a:defRPr kumimoji="1" sz="1500" kern="1200">
        <a:solidFill>
          <a:schemeClr val="tx1"/>
        </a:solidFill>
        <a:latin typeface="바탕체" pitchFamily="17" charset="-127"/>
        <a:ea typeface="바탕체" pitchFamily="17" charset="-127"/>
        <a:cs typeface="+mn-cs"/>
      </a:defRPr>
    </a:lvl8pPr>
    <a:lvl9pPr marL="3657600" algn="l" defTabSz="914400" rtl="0" eaLnBrk="1" latinLnBrk="1" hangingPunct="1">
      <a:defRPr kumimoji="1" sz="1500" kern="1200">
        <a:solidFill>
          <a:schemeClr val="tx1"/>
        </a:solidFill>
        <a:latin typeface="바탕체" pitchFamily="17" charset="-127"/>
        <a:ea typeface="바탕체" pitchFamily="17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3333CC"/>
    <a:srgbClr val="A50021"/>
    <a:srgbClr val="000066"/>
    <a:srgbClr val="FFCCFF"/>
    <a:srgbClr val="FFFFCC"/>
    <a:srgbClr val="DDF4FF"/>
    <a:srgbClr val="FFE9FF"/>
    <a:srgbClr val="FFF3FF"/>
    <a:srgbClr val="E9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9511" autoAdjust="0"/>
  </p:normalViewPr>
  <p:slideViewPr>
    <p:cSldViewPr>
      <p:cViewPr varScale="1">
        <p:scale>
          <a:sx n="82" d="100"/>
          <a:sy n="82" d="100"/>
        </p:scale>
        <p:origin x="7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705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0021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511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9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724400"/>
            <a:ext cx="4970462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5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447213"/>
            <a:ext cx="295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1pPr>
          </a:lstStyle>
          <a:p>
            <a:pPr>
              <a:defRPr/>
            </a:pPr>
            <a:fld id="{CC51EE3A-F800-43AD-90C5-B649A332F5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29889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Documents and Settings\강주영\바탕 화면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9525"/>
            <a:ext cx="9153526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2" descr="C:\Documents and Settings\강주영\바탕 화면\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9800" y="228600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542925" y="114300"/>
            <a:ext cx="273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KNOU</a:t>
            </a:r>
            <a:endParaRPr lang="en-US" altLang="ko-KR" sz="1400" b="1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923928" y="6553200"/>
            <a:ext cx="125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ko-KR" altLang="en-US" sz="1400" b="1" dirty="0">
                <a:solidFill>
                  <a:srgbClr val="DDDDDD"/>
                </a:solidFill>
                <a:latin typeface="돋움체" pitchFamily="49" charset="-127"/>
                <a:ea typeface="돋움체" pitchFamily="49" charset="-127"/>
              </a:rPr>
              <a:t>정보통계학과</a:t>
            </a: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7524750" y="0"/>
            <a:ext cx="161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rgbClr val="DDDDDD"/>
                </a:solidFill>
                <a:latin typeface="돋움체" pitchFamily="49" charset="-127"/>
                <a:ea typeface="돋움체" pitchFamily="49" charset="-127"/>
              </a:rPr>
              <a:t>생활과 통계</a:t>
            </a:r>
          </a:p>
          <a:p>
            <a:pPr>
              <a:defRPr/>
            </a:pPr>
            <a:r>
              <a:rPr lang="en-US" altLang="ko-KR" sz="1400" dirty="0" smtClean="0">
                <a:solidFill>
                  <a:srgbClr val="DDDDDD"/>
                </a:solidFill>
                <a:latin typeface="Verdana" pitchFamily="34" charset="0"/>
              </a:rPr>
              <a:t>2017</a:t>
            </a:r>
            <a:endParaRPr lang="en-US" altLang="ko-KR" sz="1400" dirty="0">
              <a:solidFill>
                <a:srgbClr val="DDDDD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80200" y="914400"/>
            <a:ext cx="2159000" cy="4724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98438" y="914400"/>
            <a:ext cx="6329362" cy="4724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CAC04-DD5E-4006-B3FF-AD6336FF0AFA}" type="datetime1">
              <a:rPr lang="en-US" smtClean="0"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D1EC6B-26DD-445F-9D27-61932703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14600" y="914400"/>
            <a:ext cx="3086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53100" y="914400"/>
            <a:ext cx="3086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6" descr="E:\working\기타\ppt디자인\0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535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438" y="1524000"/>
            <a:ext cx="23923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600" y="914400"/>
            <a:ext cx="6324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2667000" y="1143000"/>
            <a:ext cx="0" cy="4724400"/>
          </a:xfrm>
          <a:prstGeom prst="line">
            <a:avLst/>
          </a:prstGeom>
          <a:noFill/>
          <a:ln w="57150" cap="rnd">
            <a:solidFill>
              <a:srgbClr val="99CC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28600" y="6553200"/>
            <a:ext cx="8610600" cy="254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212725" y="2863850"/>
            <a:ext cx="2362200" cy="0"/>
          </a:xfrm>
          <a:prstGeom prst="line">
            <a:avLst/>
          </a:prstGeom>
          <a:noFill/>
          <a:ln w="57150" cap="rnd">
            <a:solidFill>
              <a:srgbClr val="99CC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8382000" y="1524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auto">
          <a:xfrm>
            <a:off x="7524750" y="0"/>
            <a:ext cx="161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400" b="1" dirty="0">
                <a:solidFill>
                  <a:srgbClr val="DDDDDD"/>
                </a:solidFill>
                <a:latin typeface="돋움체" pitchFamily="49" charset="-127"/>
                <a:ea typeface="돋움체" pitchFamily="49" charset="-127"/>
              </a:rPr>
              <a:t>생활과 통계</a:t>
            </a:r>
          </a:p>
          <a:p>
            <a:pPr>
              <a:defRPr/>
            </a:pPr>
            <a:r>
              <a:rPr lang="en-US" altLang="ko-KR" sz="1400" dirty="0" smtClean="0">
                <a:solidFill>
                  <a:srgbClr val="DDDDDD"/>
                </a:solidFill>
                <a:latin typeface="Verdana" pitchFamily="34" charset="0"/>
              </a:rPr>
              <a:t>2017</a:t>
            </a:r>
            <a:endParaRPr lang="en-US" altLang="ko-KR" sz="1400" dirty="0">
              <a:solidFill>
                <a:srgbClr val="DDDDDD"/>
              </a:solidFill>
              <a:latin typeface="Verdana" pitchFamily="34" charset="0"/>
            </a:endParaRPr>
          </a:p>
        </p:txBody>
      </p:sp>
      <p:graphicFrame>
        <p:nvGraphicFramePr>
          <p:cNvPr id="1026" name="Object 49"/>
          <p:cNvGraphicFramePr>
            <a:graphicFrameLocks noChangeAspect="1"/>
          </p:cNvGraphicFramePr>
          <p:nvPr/>
        </p:nvGraphicFramePr>
        <p:xfrm>
          <a:off x="10515600" y="6172200"/>
          <a:ext cx="1676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비트맵 이미지" r:id="rId17" imgW="1005927" imgH="236140" progId="PBrush">
                  <p:embed/>
                </p:oleObj>
              </mc:Choice>
              <mc:Fallback>
                <p:oleObj name="비트맵 이미지" r:id="rId17" imgW="1005927" imgH="236140" progId="PBrus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5600" y="6172200"/>
                        <a:ext cx="1676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4" name="Text Box 50"/>
          <p:cNvSpPr txBox="1">
            <a:spLocks noChangeArrowheads="1"/>
          </p:cNvSpPr>
          <p:nvPr/>
        </p:nvSpPr>
        <p:spPr bwMode="auto">
          <a:xfrm>
            <a:off x="9684568" y="5373216"/>
            <a:ext cx="125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ko-KR" altLang="en-US" sz="1400" b="1" dirty="0">
                <a:solidFill>
                  <a:srgbClr val="DDDDDD"/>
                </a:solidFill>
                <a:latin typeface="Verdana" pitchFamily="34" charset="0"/>
                <a:ea typeface="돋움체" pitchFamily="49" charset="-127"/>
              </a:rPr>
              <a:t>원격영상강의</a:t>
            </a:r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3995936" y="6553200"/>
            <a:ext cx="125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ko-KR" altLang="en-US" sz="1400" b="1" dirty="0">
                <a:solidFill>
                  <a:srgbClr val="DDDDDD"/>
                </a:solidFill>
                <a:latin typeface="돋움체" pitchFamily="49" charset="-127"/>
                <a:ea typeface="돋움체" pitchFamily="49" charset="-127"/>
              </a:rPr>
              <a:t>정보통계학과</a:t>
            </a:r>
          </a:p>
        </p:txBody>
      </p:sp>
      <p:sp>
        <p:nvSpPr>
          <p:cNvPr id="16" name="Text Box 29"/>
          <p:cNvSpPr txBox="1">
            <a:spLocks noChangeArrowheads="1"/>
          </p:cNvSpPr>
          <p:nvPr userDrawn="1"/>
        </p:nvSpPr>
        <p:spPr bwMode="auto">
          <a:xfrm>
            <a:off x="542925" y="114300"/>
            <a:ext cx="273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ko-KR" sz="1400" b="1" dirty="0" smtClean="0">
                <a:solidFill>
                  <a:schemeClr val="bg1"/>
                </a:solidFill>
                <a:latin typeface="돋움" pitchFamily="50" charset="-127"/>
                <a:ea typeface="돋움" pitchFamily="50" charset="-127"/>
              </a:rPr>
              <a:t>KNOU</a:t>
            </a:r>
            <a:endParaRPr lang="en-US" altLang="ko-KR" sz="1400" b="1" dirty="0">
              <a:solidFill>
                <a:schemeClr val="bg1"/>
              </a:solidFill>
              <a:latin typeface="돋움" pitchFamily="50" charset="-127"/>
              <a:ea typeface="돋움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iming>
    <p:tnLst>
      <p:par>
        <p:cTn id="1" dur="indefinite" restart="never" nodeType="tmRoot"/>
      </p:par>
    </p:tnLst>
  </p:timing>
  <p:txStyles>
    <p:titleStyle>
      <a:lvl1pPr marL="381000" indent="-381000" algn="ctr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rgbClr val="006699"/>
          </a:solidFill>
          <a:latin typeface="+mj-lt"/>
          <a:ea typeface="+mj-ea"/>
          <a:cs typeface="+mj-cs"/>
        </a:defRPr>
      </a:lvl1pPr>
      <a:lvl2pPr marL="381000" indent="-381000" algn="ctr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rgbClr val="006699"/>
          </a:solidFill>
          <a:latin typeface="바탕체" pitchFamily="17" charset="-127"/>
          <a:ea typeface="바탕체" pitchFamily="17" charset="-127"/>
        </a:defRPr>
      </a:lvl2pPr>
      <a:lvl3pPr marL="381000" indent="-381000" algn="ctr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rgbClr val="006699"/>
          </a:solidFill>
          <a:latin typeface="바탕체" pitchFamily="17" charset="-127"/>
          <a:ea typeface="바탕체" pitchFamily="17" charset="-127"/>
        </a:defRPr>
      </a:lvl3pPr>
      <a:lvl4pPr marL="381000" indent="-381000" algn="ctr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rgbClr val="006699"/>
          </a:solidFill>
          <a:latin typeface="바탕체" pitchFamily="17" charset="-127"/>
          <a:ea typeface="바탕체" pitchFamily="17" charset="-127"/>
        </a:defRPr>
      </a:lvl4pPr>
      <a:lvl5pPr marL="381000" indent="-381000" algn="ctr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rgbClr val="006699"/>
          </a:solidFill>
          <a:latin typeface="바탕체" pitchFamily="17" charset="-127"/>
          <a:ea typeface="바탕체" pitchFamily="17" charset="-127"/>
        </a:defRPr>
      </a:lvl5pPr>
      <a:lvl6pPr marL="838200" indent="-381000" algn="ctr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rgbClr val="006699"/>
          </a:solidFill>
          <a:latin typeface="바탕체" pitchFamily="17" charset="-127"/>
          <a:ea typeface="바탕체" pitchFamily="17" charset="-127"/>
        </a:defRPr>
      </a:lvl6pPr>
      <a:lvl7pPr marL="1295400" indent="-381000" algn="ctr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rgbClr val="006699"/>
          </a:solidFill>
          <a:latin typeface="바탕체" pitchFamily="17" charset="-127"/>
          <a:ea typeface="바탕체" pitchFamily="17" charset="-127"/>
        </a:defRPr>
      </a:lvl7pPr>
      <a:lvl8pPr marL="1752600" indent="-381000" algn="ctr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rgbClr val="006699"/>
          </a:solidFill>
          <a:latin typeface="바탕체" pitchFamily="17" charset="-127"/>
          <a:ea typeface="바탕체" pitchFamily="17" charset="-127"/>
        </a:defRPr>
      </a:lvl8pPr>
      <a:lvl9pPr marL="2209800" indent="-381000" algn="ctr" rtl="0" eaLnBrk="1" fontAlgn="base" latinLnBrk="1" hangingPunct="1">
        <a:spcBef>
          <a:spcPct val="0"/>
        </a:spcBef>
        <a:spcAft>
          <a:spcPct val="0"/>
        </a:spcAft>
        <a:defRPr kumimoji="1" sz="2800" b="1">
          <a:solidFill>
            <a:srgbClr val="006699"/>
          </a:solidFill>
          <a:latin typeface="바탕체" pitchFamily="17" charset="-127"/>
          <a:ea typeface="바탕체" pitchFamily="17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m"/>
        <a:defRPr kumimoji="1"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v"/>
        <a:defRPr kumimoji="1" sz="23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9999FF"/>
        </a:buClr>
        <a:buFont typeface="Wingdings" pitchFamily="2" charset="2"/>
        <a:buChar char="Ø"/>
        <a:defRPr kumimoji="1" sz="19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15616" y="4722793"/>
            <a:ext cx="7200800" cy="85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ko-KR" sz="2400" dirty="0" smtClean="0">
                <a:solidFill>
                  <a:srgbClr val="003366"/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Jung </a:t>
            </a:r>
            <a:r>
              <a:rPr lang="en-US" altLang="ko-KR" sz="2400" dirty="0" err="1" smtClean="0">
                <a:solidFill>
                  <a:srgbClr val="003366"/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Jin</a:t>
            </a:r>
            <a:r>
              <a:rPr lang="en-US" altLang="ko-KR" sz="2400" dirty="0" smtClean="0">
                <a:solidFill>
                  <a:srgbClr val="003366"/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 Lee, </a:t>
            </a:r>
            <a:r>
              <a:rPr lang="en-US" altLang="ko-KR" sz="2400" dirty="0" err="1" smtClean="0">
                <a:solidFill>
                  <a:srgbClr val="003366"/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Soongsil</a:t>
            </a:r>
            <a:r>
              <a:rPr lang="en-US" altLang="ko-KR" sz="2400" dirty="0" smtClean="0">
                <a:solidFill>
                  <a:srgbClr val="003366"/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 University, Korea</a:t>
            </a:r>
          </a:p>
          <a:p>
            <a:pPr algn="ctr" eaLnBrk="1" latin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ko-KR" sz="2400" dirty="0" smtClean="0">
                <a:solidFill>
                  <a:srgbClr val="003366"/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jjlee@ssu.ac.kr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11560" y="1485358"/>
            <a:ext cx="8136904" cy="2246769"/>
          </a:xfrm>
          <a:prstGeom prst="rect">
            <a:avLst/>
          </a:prstGeom>
          <a:solidFill>
            <a:srgbClr val="D5E0ED"/>
          </a:solidFill>
          <a:ln w="9525">
            <a:solidFill>
              <a:srgbClr val="00006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latinLnBrk="1" hangingPunct="1"/>
            <a:endParaRPr lang="en-US" altLang="ko-KR" dirty="0">
              <a:solidFill>
                <a:srgbClr val="000066"/>
              </a:solidFill>
              <a:latin typeface="휴먼옛체" pitchFamily="18" charset="-127"/>
              <a:ea typeface="휴먼옛체" pitchFamily="18" charset="-127"/>
            </a:endParaRPr>
          </a:p>
          <a:p>
            <a:r>
              <a:rPr lang="en-US" altLang="ko-KR" sz="3600" dirty="0" smtClean="0">
                <a:solidFill>
                  <a:srgbClr val="000066"/>
                </a:solidFill>
                <a:latin typeface="Calibri" panose="020F0502020204030204" pitchFamily="34" charset="0"/>
                <a:ea typeface="휴먼옛체" pitchFamily="18" charset="-127"/>
                <a:cs typeface="Calibri" panose="020F0502020204030204" pitchFamily="34" charset="0"/>
              </a:rPr>
              <a:t>Mobile Teaching Statistics by Using </a:t>
            </a:r>
          </a:p>
          <a:p>
            <a:r>
              <a:rPr lang="en-US" altLang="ko-KR" sz="3600" dirty="0" smtClean="0">
                <a:solidFill>
                  <a:srgbClr val="000066"/>
                </a:solidFill>
                <a:latin typeface="Calibri" panose="020F0502020204030204" pitchFamily="34" charset="0"/>
                <a:ea typeface="휴먼옛체" pitchFamily="18" charset="-127"/>
                <a:cs typeface="Calibri" panose="020F0502020204030204" pitchFamily="34" charset="0"/>
              </a:rPr>
              <a:t>Web-based Dynamic Graphical Stat Software </a:t>
            </a:r>
            <a:r>
              <a:rPr lang="en-US" altLang="ko-KR" sz="3200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휴먼옛체" pitchFamily="18" charset="-127"/>
                <a:cs typeface="Calibri" panose="020F0502020204030204" pitchFamily="34" charset="0"/>
              </a:rPr>
              <a:t>eStat</a:t>
            </a:r>
            <a:r>
              <a:rPr lang="en-US" altLang="ko-KR" sz="3200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휴먼옛체" pitchFamily="18" charset="-127"/>
                <a:cs typeface="Calibri" panose="020F0502020204030204" pitchFamily="34" charset="0"/>
              </a:rPr>
              <a:t>, www.estat.me</a:t>
            </a:r>
            <a:endParaRPr lang="en-US" altLang="ko-KR" sz="3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ea typeface="휴먼옛체" pitchFamily="18" charset="-127"/>
              <a:cs typeface="Calibri" panose="020F0502020204030204" pitchFamily="34" charset="0"/>
            </a:endParaRPr>
          </a:p>
          <a:p>
            <a:endParaRPr lang="en-US" altLang="ko-KR" b="0" dirty="0" smtClean="0">
              <a:latin typeface="Calibri" panose="020F0502020204030204" pitchFamily="34" charset="0"/>
              <a:ea typeface="휴먼옛체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2043" y="2024554"/>
            <a:ext cx="8424936" cy="427809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ko-KR" sz="1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lvl="0" indent="-342900"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HTML5, CSS3, JavaScript</a:t>
            </a:r>
          </a:p>
          <a:p>
            <a:pPr marL="342900" lvl="0" indent="-342900"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D3.js for dynamic graphs</a:t>
            </a:r>
          </a:p>
          <a:p>
            <a:pPr marL="342900" lvl="0" indent="-342900"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err="1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Handson</a:t>
            </a: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table sheet</a:t>
            </a:r>
          </a:p>
          <a:p>
            <a:pPr marL="342900" lvl="0" indent="-342900"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Statistical distribution library</a:t>
            </a:r>
          </a:p>
          <a:p>
            <a:pPr algn="l" eaLnBrk="1" hangingPunct="1">
              <a:spcBef>
                <a:spcPts val="0"/>
              </a:spcBef>
              <a:buClr>
                <a:schemeClr val="accent2"/>
              </a:buClr>
            </a:pP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- include nonparametric distributions</a:t>
            </a:r>
          </a:p>
          <a:p>
            <a:pPr marL="342900" indent="-342900" algn="l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Professors in statistics, statistical computing   </a:t>
            </a:r>
          </a:p>
          <a:p>
            <a:pPr algn="l" eaLnBrk="1" hangingPunct="1">
              <a:spcBef>
                <a:spcPts val="0"/>
              </a:spcBef>
              <a:buClr>
                <a:schemeClr val="accent2"/>
              </a:buClr>
            </a:pPr>
            <a:r>
              <a:rPr lang="en-US" altLang="ko-KR" sz="2400" b="1" dirty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Professors in mathematics education</a:t>
            </a:r>
          </a:p>
          <a:p>
            <a:pPr algn="l" eaLnBrk="1" hangingPunct="1">
              <a:spcBef>
                <a:spcPts val="0"/>
              </a:spcBef>
              <a:buClr>
                <a:schemeClr val="accent2"/>
              </a:buClr>
            </a:pPr>
            <a:r>
              <a:rPr lang="en-US" altLang="ko-KR" sz="2400" b="1" dirty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Elementary, middle, high school teachers</a:t>
            </a:r>
          </a:p>
          <a:p>
            <a:pPr algn="l" eaLnBrk="1" hangingPunct="1">
              <a:spcBef>
                <a:spcPts val="0"/>
              </a:spcBef>
              <a:buClr>
                <a:schemeClr val="accent2"/>
              </a:buClr>
            </a:pPr>
            <a:endParaRPr lang="en-US" altLang="ko-KR" sz="1000" dirty="0" smtClean="0">
              <a:latin typeface="Arial Black" panose="020B0A04020102020204" pitchFamily="34" charset="0"/>
              <a:ea typeface="HY견고딕" panose="02030600000101010101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5536" y="1245221"/>
            <a:ext cx="5040560" cy="415518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ko-K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◎ 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Technology &amp; Manpower for </a:t>
            </a:r>
            <a:r>
              <a:rPr lang="en-US" altLang="ko-KR" sz="24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endParaRPr lang="en-US" altLang="ko-K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휴먼옛체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7205" y="404664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>
                <a:solidFill>
                  <a:srgbClr val="000066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System Overview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07" y="1114413"/>
            <a:ext cx="8388118" cy="5723661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92261" y="1395404"/>
            <a:ext cx="3331867" cy="338554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ko-KR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Easy UI - Icon only design</a:t>
            </a:r>
            <a:endParaRPr kumimoji="1" lang="en-US" altLang="ko-KR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3282265"/>
            <a:ext cx="1967096" cy="5847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Easy UI – mouse clicking only</a:t>
            </a:r>
            <a:endParaRPr kumimoji="1" lang="en-US" altLang="ko-KR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85308" y="5661248"/>
            <a:ext cx="1844458" cy="338554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Dynamic graph</a:t>
            </a:r>
            <a:endParaRPr kumimoji="1" lang="en-US" altLang="ko-KR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9512" y="2039025"/>
            <a:ext cx="1224136" cy="338554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236296" y="2230125"/>
            <a:ext cx="1224136" cy="5847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 Selection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236296" y="1180394"/>
            <a:ext cx="1224136" cy="5847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 Selection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164560" y="4416206"/>
            <a:ext cx="1683804" cy="338554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 Window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77205" y="404664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>
                <a:solidFill>
                  <a:srgbClr val="000066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System  Overview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3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7205" y="404664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>
                <a:solidFill>
                  <a:srgbClr val="000066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System  Overview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7367165" cy="567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4900" y="1747555"/>
            <a:ext cx="8424936" cy="150810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Support csv and </a:t>
            </a:r>
            <a:r>
              <a:rPr lang="en-US" altLang="ko-KR" sz="2400" b="1" dirty="0" err="1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json</a:t>
            </a: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format</a:t>
            </a:r>
          </a:p>
          <a:p>
            <a:pPr marL="342900" lvl="0" indent="-342900" algn="l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Support summary and raw data for data processing</a:t>
            </a:r>
          </a:p>
          <a:p>
            <a:pPr marL="342900" lvl="0" indent="-342900" algn="l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Dynamic graph</a:t>
            </a:r>
          </a:p>
          <a:p>
            <a:pPr algn="l" eaLnBrk="1" hangingPunct="1">
              <a:spcBef>
                <a:spcPts val="0"/>
              </a:spcBef>
              <a:buClr>
                <a:schemeClr val="accent2"/>
              </a:buClr>
            </a:pPr>
            <a:endParaRPr lang="en-US" altLang="ko-KR" sz="1000" dirty="0" smtClean="0">
              <a:latin typeface="Arial Black" panose="020B0A04020102020204" pitchFamily="34" charset="0"/>
              <a:ea typeface="HY견고딕" panose="02030600000101010101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5537" y="1245221"/>
            <a:ext cx="4392487" cy="415518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ko-K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◎ 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Data and Dynamic Graph </a:t>
            </a:r>
            <a:endParaRPr lang="en-US" altLang="ko-K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휴먼옛체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7205" y="404664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>
                <a:solidFill>
                  <a:srgbClr val="000066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System Overview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9" y="3356993"/>
            <a:ext cx="2840557" cy="184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74" y="3385819"/>
            <a:ext cx="3289894" cy="284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83260"/>
            <a:ext cx="2274095" cy="33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4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5537" y="1245221"/>
            <a:ext cx="7200799" cy="415518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ko-K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◎ 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Graphical Result of Statistical Analysis - ANOVA </a:t>
            </a:r>
            <a:endParaRPr lang="en-US" altLang="ko-K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휴먼옛체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7205" y="404664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System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84" y="1784457"/>
            <a:ext cx="1645135" cy="315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12708"/>
            <a:ext cx="3098477" cy="313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12708"/>
            <a:ext cx="3184256" cy="31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02" y="5043787"/>
            <a:ext cx="5146512" cy="177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9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5537" y="1245221"/>
            <a:ext cx="8136903" cy="415518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ko-K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◎ 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All tables of statistical distributions are on smart-phone</a:t>
            </a:r>
            <a:endParaRPr lang="en-US" altLang="ko-K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휴먼옛체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7205" y="404664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System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4" y="1785838"/>
            <a:ext cx="2520280" cy="28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9" y="4734476"/>
            <a:ext cx="3740859" cy="202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1118"/>
            <a:ext cx="3168352" cy="27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82" y="4647974"/>
            <a:ext cx="1384734" cy="213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4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5537" y="1245221"/>
            <a:ext cx="6768751" cy="415518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ko-K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◎ 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Modules for Home Work Assignment - </a:t>
            </a:r>
            <a:r>
              <a:rPr lang="en-US" altLang="ko-K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eStatU</a:t>
            </a:r>
            <a:endParaRPr lang="en-US" altLang="ko-K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휴먼옛체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7205" y="404664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System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3"/>
            <a:ext cx="552723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305831" cy="322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5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5537" y="1245221"/>
            <a:ext cx="4104455" cy="415518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ko-K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◎ </a:t>
            </a:r>
            <a:r>
              <a:rPr lang="ko-KR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Simulation Experiments</a:t>
            </a:r>
            <a:endParaRPr lang="en-US" altLang="ko-K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휴먼옛체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7205" y="404664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System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9768"/>
            <a:ext cx="2682627" cy="359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78" y="1939497"/>
            <a:ext cx="2664296" cy="364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59768"/>
            <a:ext cx="2547303" cy="36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5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7" y="674279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3. </a:t>
            </a:r>
            <a:r>
              <a:rPr lang="en-US" altLang="ko-KR" sz="24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Demonstration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03933" y="1551856"/>
            <a:ext cx="8424649" cy="163121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4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www.estat.me</a:t>
            </a:r>
          </a:p>
          <a:p>
            <a:pPr lvl="0" algn="l"/>
            <a:r>
              <a:rPr lang="en-US" altLang="ko-K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( Work 100% with Google Chrome)</a:t>
            </a:r>
            <a:r>
              <a:rPr lang="en-US" altLang="ko-KR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44209" y="3722550"/>
            <a:ext cx="8344098" cy="12926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eStatU</a:t>
            </a:r>
            <a:r>
              <a:rPr lang="en-US" altLang="ko-KR" sz="2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 only </a:t>
            </a:r>
            <a:r>
              <a:rPr lang="en-US" altLang="ko-K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for mobile</a:t>
            </a:r>
          </a:p>
          <a:p>
            <a:pPr lvl="0" algn="l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3333CC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     </a:t>
            </a:r>
            <a:r>
              <a:rPr lang="en-US" altLang="ko-KR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www.estat.me/estat/eStatU/</a:t>
            </a:r>
            <a:endParaRPr lang="en-US" altLang="ko-KR" sz="3200" b="1" dirty="0">
              <a:solidFill>
                <a:srgbClr val="00B050"/>
              </a:solidFill>
              <a:latin typeface="Times New Roman" panose="02020603050405020304" pitchFamily="18" charset="0"/>
              <a:ea typeface="굴림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7" y="443446"/>
            <a:ext cx="4824535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Mobile Teaching</a:t>
            </a:r>
            <a:endParaRPr lang="en-US" altLang="ko-KR" sz="2400" b="1" dirty="0"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436096" y="543693"/>
            <a:ext cx="2880320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- Data Visualization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130101" y="1018208"/>
            <a:ext cx="1928664" cy="338554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eStat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practice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321990"/>
            <a:ext cx="6686550" cy="481012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276872"/>
            <a:ext cx="1333500" cy="353377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733" y="1369612"/>
            <a:ext cx="1993399" cy="178430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733" y="3185739"/>
            <a:ext cx="1938050" cy="198228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145" y="4969554"/>
            <a:ext cx="1907638" cy="1888446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925" y="5733256"/>
            <a:ext cx="1996455" cy="106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7542213" cy="688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6503988" y="381000"/>
            <a:ext cx="2640012" cy="6859588"/>
            <a:chOff x="115088253" y="105439464"/>
            <a:chExt cx="2640747" cy="6860337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15088253" y="105439464"/>
              <a:ext cx="2640747" cy="6860337"/>
            </a:xfrm>
            <a:custGeom>
              <a:avLst/>
              <a:gdLst>
                <a:gd name="T0" fmla="*/ 0 w 1376"/>
                <a:gd name="T1" fmla="*/ 0 h 3365"/>
                <a:gd name="T2" fmla="*/ 1376 w 1376"/>
                <a:gd name="T3" fmla="*/ 0 h 3365"/>
                <a:gd name="T4" fmla="*/ 1376 w 1376"/>
                <a:gd name="T5" fmla="*/ 3365 h 3365"/>
                <a:gd name="T6" fmla="*/ 1363 w 1376"/>
                <a:gd name="T7" fmla="*/ 3134 h 3365"/>
                <a:gd name="T8" fmla="*/ 1351 w 1376"/>
                <a:gd name="T9" fmla="*/ 2914 h 3365"/>
                <a:gd name="T10" fmla="*/ 1338 w 1376"/>
                <a:gd name="T11" fmla="*/ 2706 h 3365"/>
                <a:gd name="T12" fmla="*/ 1325 w 1376"/>
                <a:gd name="T13" fmla="*/ 2507 h 3365"/>
                <a:gd name="T14" fmla="*/ 1310 w 1376"/>
                <a:gd name="T15" fmla="*/ 2320 h 3365"/>
                <a:gd name="T16" fmla="*/ 1295 w 1376"/>
                <a:gd name="T17" fmla="*/ 2141 h 3365"/>
                <a:gd name="T18" fmla="*/ 1277 w 1376"/>
                <a:gd name="T19" fmla="*/ 1973 h 3365"/>
                <a:gd name="T20" fmla="*/ 1260 w 1376"/>
                <a:gd name="T21" fmla="*/ 1813 h 3365"/>
                <a:gd name="T22" fmla="*/ 1240 w 1376"/>
                <a:gd name="T23" fmla="*/ 1663 h 3365"/>
                <a:gd name="T24" fmla="*/ 1218 w 1376"/>
                <a:gd name="T25" fmla="*/ 1523 h 3365"/>
                <a:gd name="T26" fmla="*/ 1195 w 1376"/>
                <a:gd name="T27" fmla="*/ 1389 h 3365"/>
                <a:gd name="T28" fmla="*/ 1169 w 1376"/>
                <a:gd name="T29" fmla="*/ 1265 h 3365"/>
                <a:gd name="T30" fmla="*/ 1142 w 1376"/>
                <a:gd name="T31" fmla="*/ 1149 h 3365"/>
                <a:gd name="T32" fmla="*/ 1112 w 1376"/>
                <a:gd name="T33" fmla="*/ 1039 h 3365"/>
                <a:gd name="T34" fmla="*/ 1080 w 1376"/>
                <a:gd name="T35" fmla="*/ 937 h 3365"/>
                <a:gd name="T36" fmla="*/ 1046 w 1376"/>
                <a:gd name="T37" fmla="*/ 842 h 3365"/>
                <a:gd name="T38" fmla="*/ 1008 w 1376"/>
                <a:gd name="T39" fmla="*/ 753 h 3365"/>
                <a:gd name="T40" fmla="*/ 967 w 1376"/>
                <a:gd name="T41" fmla="*/ 671 h 3365"/>
                <a:gd name="T42" fmla="*/ 924 w 1376"/>
                <a:gd name="T43" fmla="*/ 595 h 3365"/>
                <a:gd name="T44" fmla="*/ 877 w 1376"/>
                <a:gd name="T45" fmla="*/ 524 h 3365"/>
                <a:gd name="T46" fmla="*/ 826 w 1376"/>
                <a:gd name="T47" fmla="*/ 458 h 3365"/>
                <a:gd name="T48" fmla="*/ 772 w 1376"/>
                <a:gd name="T49" fmla="*/ 398 h 3365"/>
                <a:gd name="T50" fmla="*/ 714 w 1376"/>
                <a:gd name="T51" fmla="*/ 342 h 3365"/>
                <a:gd name="T52" fmla="*/ 653 w 1376"/>
                <a:gd name="T53" fmla="*/ 291 h 3365"/>
                <a:gd name="T54" fmla="*/ 587 w 1376"/>
                <a:gd name="T55" fmla="*/ 243 h 3365"/>
                <a:gd name="T56" fmla="*/ 517 w 1376"/>
                <a:gd name="T57" fmla="*/ 199 h 3365"/>
                <a:gd name="T58" fmla="*/ 443 w 1376"/>
                <a:gd name="T59" fmla="*/ 159 h 3365"/>
                <a:gd name="T60" fmla="*/ 364 w 1376"/>
                <a:gd name="T61" fmla="*/ 123 h 3365"/>
                <a:gd name="T62" fmla="*/ 280 w 1376"/>
                <a:gd name="T63" fmla="*/ 89 h 3365"/>
                <a:gd name="T64" fmla="*/ 192 w 1376"/>
                <a:gd name="T65" fmla="*/ 57 h 3365"/>
                <a:gd name="T66" fmla="*/ 98 w 1376"/>
                <a:gd name="T67" fmla="*/ 27 h 3365"/>
                <a:gd name="T68" fmla="*/ 0 w 1376"/>
                <a:gd name="T69" fmla="*/ 0 h 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6" h="3365">
                  <a:moveTo>
                    <a:pt x="0" y="0"/>
                  </a:moveTo>
                  <a:lnTo>
                    <a:pt x="1376" y="0"/>
                  </a:lnTo>
                  <a:lnTo>
                    <a:pt x="1376" y="3365"/>
                  </a:lnTo>
                  <a:lnTo>
                    <a:pt x="1363" y="3134"/>
                  </a:lnTo>
                  <a:lnTo>
                    <a:pt x="1351" y="2914"/>
                  </a:lnTo>
                  <a:lnTo>
                    <a:pt x="1338" y="2706"/>
                  </a:lnTo>
                  <a:lnTo>
                    <a:pt x="1325" y="2507"/>
                  </a:lnTo>
                  <a:lnTo>
                    <a:pt x="1310" y="2320"/>
                  </a:lnTo>
                  <a:lnTo>
                    <a:pt x="1295" y="2141"/>
                  </a:lnTo>
                  <a:lnTo>
                    <a:pt x="1277" y="1973"/>
                  </a:lnTo>
                  <a:lnTo>
                    <a:pt x="1260" y="1813"/>
                  </a:lnTo>
                  <a:lnTo>
                    <a:pt x="1240" y="1663"/>
                  </a:lnTo>
                  <a:lnTo>
                    <a:pt x="1218" y="1523"/>
                  </a:lnTo>
                  <a:lnTo>
                    <a:pt x="1195" y="1389"/>
                  </a:lnTo>
                  <a:lnTo>
                    <a:pt x="1169" y="1265"/>
                  </a:lnTo>
                  <a:lnTo>
                    <a:pt x="1142" y="1149"/>
                  </a:lnTo>
                  <a:lnTo>
                    <a:pt x="1112" y="1039"/>
                  </a:lnTo>
                  <a:lnTo>
                    <a:pt x="1080" y="937"/>
                  </a:lnTo>
                  <a:lnTo>
                    <a:pt x="1046" y="842"/>
                  </a:lnTo>
                  <a:lnTo>
                    <a:pt x="1008" y="753"/>
                  </a:lnTo>
                  <a:lnTo>
                    <a:pt x="967" y="671"/>
                  </a:lnTo>
                  <a:lnTo>
                    <a:pt x="924" y="595"/>
                  </a:lnTo>
                  <a:lnTo>
                    <a:pt x="877" y="524"/>
                  </a:lnTo>
                  <a:lnTo>
                    <a:pt x="826" y="458"/>
                  </a:lnTo>
                  <a:lnTo>
                    <a:pt x="772" y="398"/>
                  </a:lnTo>
                  <a:lnTo>
                    <a:pt x="714" y="342"/>
                  </a:lnTo>
                  <a:lnTo>
                    <a:pt x="653" y="291"/>
                  </a:lnTo>
                  <a:lnTo>
                    <a:pt x="587" y="243"/>
                  </a:lnTo>
                  <a:lnTo>
                    <a:pt x="517" y="199"/>
                  </a:lnTo>
                  <a:lnTo>
                    <a:pt x="443" y="159"/>
                  </a:lnTo>
                  <a:lnTo>
                    <a:pt x="364" y="123"/>
                  </a:lnTo>
                  <a:lnTo>
                    <a:pt x="280" y="89"/>
                  </a:lnTo>
                  <a:lnTo>
                    <a:pt x="192" y="57"/>
                  </a:lnTo>
                  <a:lnTo>
                    <a:pt x="98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15890354" y="105440405"/>
              <a:ext cx="1837682" cy="4970205"/>
            </a:xfrm>
            <a:custGeom>
              <a:avLst/>
              <a:gdLst>
                <a:gd name="T0" fmla="*/ 0 w 1376"/>
                <a:gd name="T1" fmla="*/ 0 h 3365"/>
                <a:gd name="T2" fmla="*/ 1376 w 1376"/>
                <a:gd name="T3" fmla="*/ 0 h 3365"/>
                <a:gd name="T4" fmla="*/ 1376 w 1376"/>
                <a:gd name="T5" fmla="*/ 3365 h 3365"/>
                <a:gd name="T6" fmla="*/ 1363 w 1376"/>
                <a:gd name="T7" fmla="*/ 3134 h 3365"/>
                <a:gd name="T8" fmla="*/ 1351 w 1376"/>
                <a:gd name="T9" fmla="*/ 2914 h 3365"/>
                <a:gd name="T10" fmla="*/ 1338 w 1376"/>
                <a:gd name="T11" fmla="*/ 2706 h 3365"/>
                <a:gd name="T12" fmla="*/ 1325 w 1376"/>
                <a:gd name="T13" fmla="*/ 2507 h 3365"/>
                <a:gd name="T14" fmla="*/ 1310 w 1376"/>
                <a:gd name="T15" fmla="*/ 2320 h 3365"/>
                <a:gd name="T16" fmla="*/ 1295 w 1376"/>
                <a:gd name="T17" fmla="*/ 2141 h 3365"/>
                <a:gd name="T18" fmla="*/ 1277 w 1376"/>
                <a:gd name="T19" fmla="*/ 1973 h 3365"/>
                <a:gd name="T20" fmla="*/ 1260 w 1376"/>
                <a:gd name="T21" fmla="*/ 1813 h 3365"/>
                <a:gd name="T22" fmla="*/ 1240 w 1376"/>
                <a:gd name="T23" fmla="*/ 1663 h 3365"/>
                <a:gd name="T24" fmla="*/ 1218 w 1376"/>
                <a:gd name="T25" fmla="*/ 1523 h 3365"/>
                <a:gd name="T26" fmla="*/ 1195 w 1376"/>
                <a:gd name="T27" fmla="*/ 1389 h 3365"/>
                <a:gd name="T28" fmla="*/ 1169 w 1376"/>
                <a:gd name="T29" fmla="*/ 1265 h 3365"/>
                <a:gd name="T30" fmla="*/ 1142 w 1376"/>
                <a:gd name="T31" fmla="*/ 1149 h 3365"/>
                <a:gd name="T32" fmla="*/ 1112 w 1376"/>
                <a:gd name="T33" fmla="*/ 1039 h 3365"/>
                <a:gd name="T34" fmla="*/ 1080 w 1376"/>
                <a:gd name="T35" fmla="*/ 937 h 3365"/>
                <a:gd name="T36" fmla="*/ 1046 w 1376"/>
                <a:gd name="T37" fmla="*/ 842 h 3365"/>
                <a:gd name="T38" fmla="*/ 1008 w 1376"/>
                <a:gd name="T39" fmla="*/ 753 h 3365"/>
                <a:gd name="T40" fmla="*/ 967 w 1376"/>
                <a:gd name="T41" fmla="*/ 671 h 3365"/>
                <a:gd name="T42" fmla="*/ 924 w 1376"/>
                <a:gd name="T43" fmla="*/ 595 h 3365"/>
                <a:gd name="T44" fmla="*/ 877 w 1376"/>
                <a:gd name="T45" fmla="*/ 524 h 3365"/>
                <a:gd name="T46" fmla="*/ 826 w 1376"/>
                <a:gd name="T47" fmla="*/ 458 h 3365"/>
                <a:gd name="T48" fmla="*/ 772 w 1376"/>
                <a:gd name="T49" fmla="*/ 398 h 3365"/>
                <a:gd name="T50" fmla="*/ 714 w 1376"/>
                <a:gd name="T51" fmla="*/ 342 h 3365"/>
                <a:gd name="T52" fmla="*/ 653 w 1376"/>
                <a:gd name="T53" fmla="*/ 291 h 3365"/>
                <a:gd name="T54" fmla="*/ 587 w 1376"/>
                <a:gd name="T55" fmla="*/ 243 h 3365"/>
                <a:gd name="T56" fmla="*/ 517 w 1376"/>
                <a:gd name="T57" fmla="*/ 199 h 3365"/>
                <a:gd name="T58" fmla="*/ 443 w 1376"/>
                <a:gd name="T59" fmla="*/ 159 h 3365"/>
                <a:gd name="T60" fmla="*/ 364 w 1376"/>
                <a:gd name="T61" fmla="*/ 123 h 3365"/>
                <a:gd name="T62" fmla="*/ 280 w 1376"/>
                <a:gd name="T63" fmla="*/ 89 h 3365"/>
                <a:gd name="T64" fmla="*/ 192 w 1376"/>
                <a:gd name="T65" fmla="*/ 57 h 3365"/>
                <a:gd name="T66" fmla="*/ 98 w 1376"/>
                <a:gd name="T67" fmla="*/ 27 h 3365"/>
                <a:gd name="T68" fmla="*/ 0 w 1376"/>
                <a:gd name="T69" fmla="*/ 0 h 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6" h="3365">
                  <a:moveTo>
                    <a:pt x="0" y="0"/>
                  </a:moveTo>
                  <a:lnTo>
                    <a:pt x="1376" y="0"/>
                  </a:lnTo>
                  <a:lnTo>
                    <a:pt x="1376" y="3365"/>
                  </a:lnTo>
                  <a:lnTo>
                    <a:pt x="1363" y="3134"/>
                  </a:lnTo>
                  <a:lnTo>
                    <a:pt x="1351" y="2914"/>
                  </a:lnTo>
                  <a:lnTo>
                    <a:pt x="1338" y="2706"/>
                  </a:lnTo>
                  <a:lnTo>
                    <a:pt x="1325" y="2507"/>
                  </a:lnTo>
                  <a:lnTo>
                    <a:pt x="1310" y="2320"/>
                  </a:lnTo>
                  <a:lnTo>
                    <a:pt x="1295" y="2141"/>
                  </a:lnTo>
                  <a:lnTo>
                    <a:pt x="1277" y="1973"/>
                  </a:lnTo>
                  <a:lnTo>
                    <a:pt x="1260" y="1813"/>
                  </a:lnTo>
                  <a:lnTo>
                    <a:pt x="1240" y="1663"/>
                  </a:lnTo>
                  <a:lnTo>
                    <a:pt x="1218" y="1523"/>
                  </a:lnTo>
                  <a:lnTo>
                    <a:pt x="1195" y="1389"/>
                  </a:lnTo>
                  <a:lnTo>
                    <a:pt x="1169" y="1265"/>
                  </a:lnTo>
                  <a:lnTo>
                    <a:pt x="1142" y="1149"/>
                  </a:lnTo>
                  <a:lnTo>
                    <a:pt x="1112" y="1039"/>
                  </a:lnTo>
                  <a:lnTo>
                    <a:pt x="1080" y="937"/>
                  </a:lnTo>
                  <a:lnTo>
                    <a:pt x="1046" y="842"/>
                  </a:lnTo>
                  <a:lnTo>
                    <a:pt x="1008" y="753"/>
                  </a:lnTo>
                  <a:lnTo>
                    <a:pt x="967" y="671"/>
                  </a:lnTo>
                  <a:lnTo>
                    <a:pt x="924" y="595"/>
                  </a:lnTo>
                  <a:lnTo>
                    <a:pt x="877" y="524"/>
                  </a:lnTo>
                  <a:lnTo>
                    <a:pt x="826" y="458"/>
                  </a:lnTo>
                  <a:lnTo>
                    <a:pt x="772" y="398"/>
                  </a:lnTo>
                  <a:lnTo>
                    <a:pt x="714" y="342"/>
                  </a:lnTo>
                  <a:lnTo>
                    <a:pt x="653" y="291"/>
                  </a:lnTo>
                  <a:lnTo>
                    <a:pt x="587" y="243"/>
                  </a:lnTo>
                  <a:lnTo>
                    <a:pt x="517" y="199"/>
                  </a:lnTo>
                  <a:lnTo>
                    <a:pt x="443" y="159"/>
                  </a:lnTo>
                  <a:lnTo>
                    <a:pt x="364" y="123"/>
                  </a:lnTo>
                  <a:lnTo>
                    <a:pt x="280" y="89"/>
                  </a:lnTo>
                  <a:lnTo>
                    <a:pt x="192" y="57"/>
                  </a:lnTo>
                  <a:lnTo>
                    <a:pt x="98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6FC6">
                <a:alpha val="850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317"/>
            <a:ext cx="9200383" cy="688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362172" y="3639573"/>
            <a:ext cx="7283152" cy="241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l" latinLnBrk="0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- B.S. ,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M.S.  Computer &amp; Statistics, Seoul National U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- Ph.D.  O.R.,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 Case Western Reserve U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latin typeface="Times New Roman" pitchFamily="18" charset="0"/>
              <a:cs typeface="Arial" pitchFamily="34" charset="0"/>
            </a:endParaRPr>
          </a:p>
          <a:p>
            <a:pPr lvl="0" algn="l" latinLnBrk="0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- President, Korean Statistical Society, 2014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dirty="0" smtClean="0"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- Chairman, IASC-ARS, 2015-2017 </a:t>
            </a:r>
          </a:p>
          <a:p>
            <a:pPr algn="l" latinLnBrk="0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- Professor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of Mississippi State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U, 1987-90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1839" y="2841959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Jung </a:t>
            </a:r>
            <a:r>
              <a:rPr lang="en-US" sz="2000" b="1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Jin</a:t>
            </a:r>
            <a:r>
              <a:rPr lang="en-US" sz="20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Lee,  Prof of </a:t>
            </a:r>
            <a:r>
              <a:rPr lang="en-US" sz="2000" b="1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Soongsil</a:t>
            </a:r>
            <a:r>
              <a:rPr lang="en-US" sz="20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U,  Seoul,  Korea</a:t>
            </a:r>
            <a:endParaRPr lang="en-US" sz="2000" b="1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1EC6B-26DD-445F-9D27-61932703DE11}" type="slidenum">
              <a:rPr lang="en-US" smtClean="0"/>
              <a:t>2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7083576" descr="EMB0000312c29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883661"/>
            <a:ext cx="1438303" cy="19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25735"/>
            <a:ext cx="316835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7" y="443446"/>
            <a:ext cx="4824535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Mobile Teaching</a:t>
            </a:r>
            <a:endParaRPr lang="en-US" altLang="ko-KR" sz="2400" b="1" dirty="0"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436096" y="543693"/>
            <a:ext cx="3384376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- Normal Distribution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106315" y="1018208"/>
            <a:ext cx="1928664" cy="338554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eStat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practice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87484"/>
            <a:ext cx="5657850" cy="519384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953" y="1389575"/>
            <a:ext cx="2680114" cy="31267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954" y="4653136"/>
            <a:ext cx="2967477" cy="194956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987" y="1852266"/>
            <a:ext cx="914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7" y="443446"/>
            <a:ext cx="4824535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Mobile Teaching</a:t>
            </a:r>
            <a:endParaRPr lang="en-US" altLang="ko-KR" sz="2400" b="1" dirty="0"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436096" y="543693"/>
            <a:ext cx="3384376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- Two group t-test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36224" y="1073753"/>
            <a:ext cx="1928664" cy="338554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eStat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practice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187485"/>
            <a:ext cx="5553075" cy="41529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604" y="3429000"/>
            <a:ext cx="857250" cy="11811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627" y="1528391"/>
            <a:ext cx="3046116" cy="189011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245" y="3579188"/>
            <a:ext cx="3026700" cy="199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7" y="443446"/>
            <a:ext cx="4824535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Mobile Teaching</a:t>
            </a:r>
            <a:endParaRPr lang="en-US" altLang="ko-KR" sz="2400" b="1" dirty="0"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436096" y="543693"/>
            <a:ext cx="3384376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- ANOVA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36224" y="1073753"/>
            <a:ext cx="1928664" cy="338554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eStat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practice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72" y="1231650"/>
            <a:ext cx="5467350" cy="30384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495020"/>
            <a:ext cx="1008112" cy="276803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1916833"/>
            <a:ext cx="1910866" cy="215526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15" y="4405290"/>
            <a:ext cx="2330822" cy="216433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387" y="4958819"/>
            <a:ext cx="3495675" cy="105727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513" y="4479044"/>
            <a:ext cx="2165145" cy="228337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032" y="1916833"/>
            <a:ext cx="9429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7" y="443446"/>
            <a:ext cx="4176463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Mobile Teaching</a:t>
            </a:r>
            <a:endParaRPr lang="en-US" altLang="ko-KR" sz="2400" b="1" dirty="0"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88024" y="543693"/>
            <a:ext cx="4032448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- </a:t>
            </a:r>
            <a:r>
              <a:rPr lang="en-US" altLang="ko-KR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Kruskal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 Wallis ANOVA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36224" y="1073753"/>
            <a:ext cx="1928664" cy="338554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eStat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practice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00" y="1243030"/>
            <a:ext cx="5467350" cy="18573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148" y="1881205"/>
            <a:ext cx="904875" cy="12192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1542652"/>
            <a:ext cx="1057275" cy="206951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45" y="3323925"/>
            <a:ext cx="2743200" cy="25908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538" y="3338062"/>
            <a:ext cx="2743200" cy="25527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7431" y="3742517"/>
            <a:ext cx="3081457" cy="253277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200" y="6021288"/>
            <a:ext cx="5240411" cy="6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7" y="443446"/>
            <a:ext cx="4824535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Mobile Teaching</a:t>
            </a:r>
            <a:endParaRPr lang="en-US" altLang="ko-KR" sz="2400" b="1" dirty="0"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436096" y="543693"/>
            <a:ext cx="3384376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- Regression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36224" y="1073753"/>
            <a:ext cx="1928664" cy="338554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eStat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practice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412307"/>
            <a:ext cx="5381625" cy="14954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556792"/>
            <a:ext cx="1152127" cy="277519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898" y="1717107"/>
            <a:ext cx="866775" cy="11906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8" y="3068960"/>
            <a:ext cx="2638418" cy="25202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04" y="3074713"/>
            <a:ext cx="2723401" cy="251452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7" y="5877272"/>
            <a:ext cx="3829991" cy="72008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2700" y="5699149"/>
            <a:ext cx="42005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7056784" cy="34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5537" y="404664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5. Conclusion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4295" y="1102027"/>
            <a:ext cx="8430269" cy="209288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is an integrated statistical software for teaching as well as data processing to all level of students.</a:t>
            </a:r>
          </a:p>
          <a:p>
            <a:pPr marL="360000" indent="-360000" algn="l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is </a:t>
            </a: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the recommended SW by Japanese Inter-organizational Network for Statistics Education(JINSE)</a:t>
            </a:r>
          </a:p>
          <a:p>
            <a:pPr indent="-342900" algn="l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Recent users of </a:t>
            </a:r>
            <a:r>
              <a:rPr lang="en-US" altLang="ko-KR" sz="24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with 10 translated languages</a:t>
            </a:r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537" y="1562368"/>
            <a:ext cx="8568951" cy="369947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lvl="0" indent="-342900" algn="l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To continue this freeware</a:t>
            </a:r>
            <a:r>
              <a:rPr lang="en-US" altLang="ko-KR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project,</a:t>
            </a:r>
          </a:p>
          <a:p>
            <a:pPr lvl="0" algn="l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   =&gt;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collaboration among statistician, mathematics</a:t>
            </a:r>
          </a:p>
          <a:p>
            <a:pPr lvl="0" algn="l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      education, computer scientist, school teachers</a:t>
            </a:r>
          </a:p>
          <a:p>
            <a:pPr lvl="0" algn="l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 =&gt;  international collaboration to share experience, </a:t>
            </a:r>
          </a:p>
          <a:p>
            <a:pPr lvl="0" algn="l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      idea, and technology</a:t>
            </a:r>
          </a:p>
          <a:p>
            <a:pPr lvl="0" algn="l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 =&gt; establish a </a:t>
            </a:r>
            <a:r>
              <a:rPr lang="en-US" altLang="ko-KR" sz="2400" b="1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non-profit organization</a:t>
            </a:r>
            <a:endParaRPr lang="en-US" altLang="ko-KR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lvl="0" algn="l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</a:pPr>
            <a:endParaRPr lang="en-US" altLang="ko-KR" sz="2400" dirty="0" smtClean="0">
              <a:solidFill>
                <a:srgbClr val="0070C0"/>
              </a:solidFill>
              <a:latin typeface="Arial Black" panose="020B0A04020102020204" pitchFamily="34" charset="0"/>
              <a:ea typeface="HY견고딕" panose="0203060000010101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7" y="404664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5. Conclusion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5373216"/>
            <a:ext cx="8077200" cy="1219200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ko-KR" sz="7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굴림" pitchFamily="50" charset="-127"/>
              </a:rPr>
              <a:t>Thank you !!!</a:t>
            </a:r>
            <a:endParaRPr lang="en-US" altLang="ko-KR" sz="1600" dirty="0" smtClean="0">
              <a:ea typeface="굴림" pitchFamily="50" charset="-127"/>
            </a:endParaRPr>
          </a:p>
        </p:txBody>
      </p:sp>
      <p:graphicFrame>
        <p:nvGraphicFramePr>
          <p:cNvPr id="3584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684578"/>
              </p:ext>
            </p:extLst>
          </p:nvPr>
        </p:nvGraphicFramePr>
        <p:xfrm>
          <a:off x="2843808" y="1196752"/>
          <a:ext cx="4189413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Clip" r:id="rId3" imgW="7833665" imgH="7839151" progId="MS_ClipArt_Gallery.2">
                  <p:embed/>
                </p:oleObj>
              </mc:Choice>
              <mc:Fallback>
                <p:oleObj name="Clip" r:id="rId3" imgW="7833665" imgH="7839151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196752"/>
                        <a:ext cx="4189413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40403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67" y="1925800"/>
            <a:ext cx="4419600" cy="2419350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69613" y="1398678"/>
            <a:ext cx="4943617" cy="46166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Book + </a:t>
            </a:r>
            <a:r>
              <a:rPr lang="en-US" altLang="ko-KR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eLecture</a:t>
            </a:r>
            <a:r>
              <a:rPr lang="en-US" altLang="ko-KR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 +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Practice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350" y="1852848"/>
            <a:ext cx="3096344" cy="1924530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61350" y="4006596"/>
            <a:ext cx="2640596" cy="338554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 for lecture movie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95368" y="5949280"/>
            <a:ext cx="1669359" cy="338554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QR for </a:t>
            </a:r>
            <a:r>
              <a:rPr kumimoji="1" lang="en-US" altLang="ko-KR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eStat</a:t>
            </a:r>
            <a:endParaRPr kumimoji="1" lang="en-US" altLang="ko-KR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865" y="4491602"/>
            <a:ext cx="2009775" cy="19240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909" y="4535210"/>
            <a:ext cx="2000250" cy="1866900"/>
          </a:xfrm>
          <a:prstGeom prst="rect">
            <a:avLst/>
          </a:prstGeom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924767" y="6471944"/>
            <a:ext cx="1928664" cy="338554"/>
          </a:xfrm>
          <a:prstGeom prst="rect">
            <a:avLst/>
          </a:prstGeom>
          <a:solidFill>
            <a:srgbClr val="FFFF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eStat</a:t>
            </a:r>
            <a:r>
              <a:rPr kumimoji="1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practice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67" y="4435310"/>
            <a:ext cx="942975" cy="1343025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3994" y="4465748"/>
            <a:ext cx="2061699" cy="192868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0449" y="3154525"/>
            <a:ext cx="904875" cy="1190625"/>
          </a:xfrm>
          <a:prstGeom prst="rect">
            <a:avLst/>
          </a:prstGeom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95537" y="674279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Example of mobile teaching statistics by using </a:t>
            </a:r>
            <a:r>
              <a:rPr lang="en-US" altLang="ko-KR" sz="24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endParaRPr lang="en-US" altLang="ko-KR" sz="2400" b="1" dirty="0"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692" name="Rectangle 1028"/>
          <p:cNvSpPr>
            <a:spLocks noChangeArrowheads="1"/>
          </p:cNvSpPr>
          <p:nvPr/>
        </p:nvSpPr>
        <p:spPr bwMode="auto">
          <a:xfrm>
            <a:off x="1043608" y="1252272"/>
            <a:ext cx="6696744" cy="4536603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1"/>
          <a:lstStyle>
            <a:lvl1pPr marL="514350" indent="-51435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marL="0" indent="0" algn="l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0066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1. </a:t>
            </a:r>
            <a:r>
              <a:rPr lang="en-US" altLang="ko-KR" sz="320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32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dirty="0" smtClean="0">
                <a:solidFill>
                  <a:srgbClr val="000066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Project Background</a:t>
            </a:r>
            <a:endParaRPr lang="en-US" altLang="ko-KR" sz="3200" dirty="0">
              <a:solidFill>
                <a:srgbClr val="000066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0066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2. </a:t>
            </a:r>
            <a:r>
              <a:rPr lang="en-US" altLang="ko-KR" sz="3200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dirty="0" smtClean="0">
                <a:solidFill>
                  <a:srgbClr val="000066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System Overview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0066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3. </a:t>
            </a:r>
            <a:r>
              <a:rPr lang="en-US" altLang="ko-KR" sz="3200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32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dirty="0" smtClean="0">
                <a:solidFill>
                  <a:srgbClr val="000066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Demonstration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0066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4. </a:t>
            </a:r>
            <a:r>
              <a:rPr lang="en-US" altLang="ko-KR" sz="3200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3200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Mobile Teaching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ko-KR" sz="3200" dirty="0" smtClean="0">
                <a:solidFill>
                  <a:srgbClr val="000066"/>
                </a:solidFill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5. Conclusion</a:t>
            </a:r>
            <a:endParaRPr lang="en-US" altLang="ko-KR" sz="3200" dirty="0">
              <a:solidFill>
                <a:srgbClr val="000066"/>
              </a:solidFill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58738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58738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8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69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7" y="404664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1. </a:t>
            </a:r>
            <a:r>
              <a:rPr lang="en-US" altLang="ko-KR" sz="24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Project Background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5536" y="1534599"/>
            <a:ext cx="8640959" cy="443095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>
              <a:lnSpc>
                <a:spcPts val="1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ko-KR" sz="2000" dirty="0" smtClean="0">
              <a:latin typeface="Arial Black" panose="020B0A04020102020204" pitchFamily="34" charset="0"/>
              <a:ea typeface="휴먼고딕" panose="02010504000101010101" pitchFamily="2" charset="-127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Times New Roman" panose="02020603050405020304" pitchFamily="18" charset="0"/>
                <a:ea typeface="휴먼고딕" panose="02010504000101010101" pitchFamily="2" charset="-127"/>
                <a:cs typeface="Times New Roman" panose="02020603050405020304" pitchFamily="18" charset="0"/>
              </a:rPr>
              <a:t>Rapid Advance in Information Technology</a:t>
            </a:r>
          </a:p>
          <a:p>
            <a:pPr lvl="0" algn="l">
              <a:spcBef>
                <a:spcPts val="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휴먼고딕" panose="02010504000101010101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고딕" panose="02010504000101010101" pitchFamily="2" charset="-127"/>
                <a:cs typeface="Times New Roman" panose="02020603050405020304" pitchFamily="18" charset="0"/>
              </a:rPr>
              <a:t>    =&gt; Big Data are generated</a:t>
            </a:r>
          </a:p>
          <a:p>
            <a:pPr lvl="0" algn="l">
              <a:spcBef>
                <a:spcPts val="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휴먼고딕" panose="02010504000101010101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휴먼고딕" panose="02010504000101010101" pitchFamily="2" charset="-127"/>
                <a:cs typeface="Times New Roman" panose="02020603050405020304" pitchFamily="18" charset="0"/>
              </a:rPr>
              <a:t>    =&gt; Statistics is more important</a:t>
            </a:r>
            <a:r>
              <a:rPr lang="ko-KR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than any other era</a:t>
            </a:r>
          </a:p>
          <a:p>
            <a:pPr lvl="0" algn="l">
              <a:spcBef>
                <a:spcPts val="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=&gt; Data analysis by </a:t>
            </a: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u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sing a statistical packages is essential </a:t>
            </a:r>
          </a:p>
          <a:p>
            <a:pPr marL="360000" indent="-360000" algn="l" eaLnBrk="1" hangingPunct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Statistics education by using SAS, SPSS, MINITAB, R become popular </a:t>
            </a:r>
          </a:p>
          <a:p>
            <a:pPr algn="l" eaLnBrk="1" hangingPunct="1">
              <a:spcBef>
                <a:spcPts val="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=&gt; Statistical packages are good for data processing</a:t>
            </a:r>
          </a:p>
          <a:p>
            <a:pPr algn="l" eaLnBrk="1" hangingPunct="1">
              <a:spcBef>
                <a:spcPts val="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        not enough for teaching statistics</a:t>
            </a:r>
          </a:p>
          <a:p>
            <a:pPr algn="l" eaLnBrk="1" hangingPunct="1">
              <a:spcBef>
                <a:spcPts val="0"/>
              </a:spcBef>
              <a:buClr>
                <a:schemeClr val="accent2"/>
              </a:buClr>
            </a:pP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 =&gt; Teaching SAS or R is not easy for non-statistics major</a:t>
            </a:r>
          </a:p>
          <a:p>
            <a:pPr algn="l" eaLnBrk="1" hangingPunct="1">
              <a:spcBef>
                <a:spcPts val="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      and elementary/middle school students</a:t>
            </a:r>
          </a:p>
          <a:p>
            <a:pPr algn="l" eaLnBrk="1" hangingPunct="1">
              <a:spcBef>
                <a:spcPts val="0"/>
              </a:spcBef>
              <a:buClr>
                <a:schemeClr val="accent2"/>
              </a:buClr>
            </a:pPr>
            <a:endParaRPr lang="en-US" altLang="ko-KR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7544" y="990164"/>
            <a:ext cx="8441442" cy="456330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>
              <a:lnSpc>
                <a:spcPts val="1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ko-KR" sz="2000" dirty="0" smtClean="0">
              <a:latin typeface="Arial Black" panose="020B0A04020102020204" pitchFamily="34" charset="0"/>
              <a:ea typeface="휴먼고딕" panose="02010504000101010101" pitchFamily="2" charset="-127"/>
              <a:cs typeface="Arial" panose="020B0604020202020204" pitchFamily="34" charset="0"/>
            </a:endParaRPr>
          </a:p>
          <a:p>
            <a:pPr marL="342900" indent="-342900" algn="l" eaLnBrk="1" hangingPunct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Teaching statistics for 4</a:t>
            </a:r>
            <a:r>
              <a:rPr lang="en-US" altLang="ko-KR" sz="2400" b="1" baseline="30000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th</a:t>
            </a: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– 9</a:t>
            </a:r>
            <a:r>
              <a:rPr lang="en-US" altLang="ko-KR" sz="2400" b="1" baseline="30000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th</a:t>
            </a:r>
            <a:r>
              <a:rPr lang="en-US" altLang="ko-KR" sz="2400" b="1" dirty="0" smtClean="0"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students  </a:t>
            </a:r>
            <a:endParaRPr lang="en-US" altLang="ko-KR" sz="2400" b="1" dirty="0"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60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=&gt;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Royal Statistical Society has initiated the project </a:t>
            </a:r>
          </a:p>
          <a:p>
            <a:pPr algn="l" eaLnBrk="1" hangingPunct="1">
              <a:spcBef>
                <a:spcPts val="600"/>
              </a:spcBef>
              <a:buClr>
                <a:schemeClr val="accent2"/>
              </a:buClr>
            </a:pP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       </a:t>
            </a:r>
            <a:r>
              <a:rPr lang="en-US" altLang="ko-KR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census@school</a:t>
            </a:r>
            <a:endParaRPr lang="en-US" altLang="ko-KR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60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=&gt; </a:t>
            </a:r>
            <a:r>
              <a:rPr lang="en-US" altLang="ko-KR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TinkerPlots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SW for children</a:t>
            </a:r>
          </a:p>
          <a:p>
            <a:pPr algn="l" eaLnBrk="1" hangingPunct="1">
              <a:spcBef>
                <a:spcPts val="60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      good PC software for creative thinking</a:t>
            </a:r>
          </a:p>
          <a:p>
            <a:pPr algn="l" eaLnBrk="1" hangingPunct="1">
              <a:spcBef>
                <a:spcPts val="60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      not enough to teach data processing and statistics</a:t>
            </a:r>
          </a:p>
          <a:p>
            <a:pPr algn="l" eaLnBrk="1" hangingPunct="1">
              <a:spcBef>
                <a:spcPts val="60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      not a free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software</a:t>
            </a:r>
          </a:p>
          <a:p>
            <a:pPr algn="l" eaLnBrk="1" hangingPunct="1">
              <a:spcBef>
                <a:spcPts val="60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      not much connection with existing stat packages</a:t>
            </a:r>
            <a:endParaRPr lang="en-US" altLang="ko-KR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</a:t>
            </a:r>
            <a:endParaRPr lang="en-US" altLang="ko-KR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0"/>
              </a:spcBef>
              <a:buClr>
                <a:srgbClr val="FF0000"/>
              </a:buClr>
            </a:pPr>
            <a:endParaRPr lang="en-US" altLang="ko-KR" sz="2400" b="1" dirty="0">
              <a:solidFill>
                <a:srgbClr val="FF0000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7" y="404664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1. </a:t>
            </a:r>
            <a:r>
              <a:rPr lang="en-US" altLang="ko-KR" sz="2400" b="1" i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Project Background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3711" y="2060848"/>
            <a:ext cx="8424936" cy="378872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Web/Mobile based software</a:t>
            </a:r>
            <a:r>
              <a:rPr lang="ko-KR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endParaRPr lang="en-US" altLang="ko-KR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l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Easy User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Interface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for all levels of students</a:t>
            </a:r>
            <a:endParaRPr lang="en-US" altLang="ko-KR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lvl="0" algn="l">
              <a:lnSpc>
                <a:spcPct val="80000"/>
              </a:lnSpc>
              <a:spcBef>
                <a:spcPts val="600"/>
              </a:spcBef>
              <a:buClr>
                <a:schemeClr val="accent2"/>
              </a:buClr>
            </a:pP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   -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mouse clicking only</a:t>
            </a:r>
            <a:endParaRPr lang="en-US" altLang="ko-KR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Dynamic graphs to amuse students</a:t>
            </a:r>
          </a:p>
          <a:p>
            <a:pPr marL="342900" lvl="0" indent="-342900" algn="l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Data </a:t>
            </a:r>
            <a:r>
              <a:rPr lang="en-US" altLang="ko-K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processing for raw and summary data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Educational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design of statistical outputs  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Capability </a:t>
            </a: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for eLearning system</a:t>
            </a:r>
          </a:p>
          <a:p>
            <a:pPr marL="342900" indent="-342900" algn="l" eaLnBrk="1" hangingPunct="1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Multilingual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2750" y="1196752"/>
            <a:ext cx="8159690" cy="415518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◎ </a:t>
            </a:r>
            <a:r>
              <a:rPr lang="en-US" altLang="ko-KR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Project started in 2012,  supported partially by KNSO 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7205" y="404664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System Overview 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59" y="2211294"/>
            <a:ext cx="2209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70" y="2799861"/>
            <a:ext cx="4029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141" y="3666559"/>
            <a:ext cx="2743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60" y="2201769"/>
            <a:ext cx="523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507" y="3717032"/>
            <a:ext cx="476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13066" y="2269780"/>
            <a:ext cx="3171196" cy="55399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Elementary School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5236" y="3744699"/>
            <a:ext cx="3171196" cy="4986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ko-K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Middle School</a:t>
            </a:r>
            <a:endParaRPr kumimoji="1" lang="en-US" altLang="ko-K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굴림" pitchFamily="50" charset="-127"/>
              <a:cs typeface="Times New Roman" panose="02020603050405020304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64700" y="5040843"/>
            <a:ext cx="3171196" cy="4986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en-US" altLang="ko-K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High School</a:t>
            </a:r>
            <a:endParaRPr kumimoji="1" lang="en-US" altLang="ko-K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굴림" pitchFamily="50" charset="-127"/>
              <a:cs typeface="Times New Roman" panose="02020603050405020304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358235" y="5043954"/>
            <a:ext cx="4478744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Binomial, Normal, Sampling Distribution, Law of Large Number, Confidence Interval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ea typeface="굴림" pitchFamily="50" charset="-127"/>
              <a:cs typeface="Times New Roman" panose="02020603050405020304" pitchFamily="18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95536" y="1245221"/>
            <a:ext cx="3096344" cy="415518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◎ 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modules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77205" y="404664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System Overview 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5537" y="1892915"/>
            <a:ext cx="3171196" cy="55399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University Level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06997" y="2576692"/>
            <a:ext cx="3948979" cy="5238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600" b="1" dirty="0" err="1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Ch</a:t>
            </a:r>
            <a:r>
              <a:rPr lang="en-US" altLang="ko-KR" sz="1600" b="1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1. Introduction to Statistics </a:t>
            </a:r>
            <a:endParaRPr lang="ko-KR" altLang="en-US" sz="1600" b="1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6644" y="3238172"/>
            <a:ext cx="3959332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600" b="1" dirty="0" err="1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Ch</a:t>
            </a:r>
            <a:r>
              <a:rPr lang="en-US" altLang="ko-KR" sz="1600" b="1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2. </a:t>
            </a:r>
            <a:r>
              <a:rPr lang="en-US" altLang="ko-KR" sz="16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Visualization for </a:t>
            </a:r>
            <a:r>
              <a:rPr lang="en-US" altLang="ko-KR" sz="1600" b="1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Categorical </a:t>
            </a:r>
            <a:r>
              <a:rPr lang="en-US" altLang="ko-KR" sz="16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Data</a:t>
            </a:r>
            <a:endParaRPr lang="ko-KR" altLang="en-US" sz="1600" b="1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5536" y="3876669"/>
            <a:ext cx="396044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600" b="1" dirty="0" err="1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Ch</a:t>
            </a:r>
            <a:r>
              <a:rPr lang="en-US" altLang="ko-KR" sz="1600" b="1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3. Visualization for Continuous Data</a:t>
            </a:r>
            <a:endParaRPr lang="ko-KR" altLang="en-US" sz="1600" b="1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5156" y="5167006"/>
            <a:ext cx="396082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600" b="1" dirty="0" err="1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Ch</a:t>
            </a:r>
            <a:r>
              <a:rPr lang="en-US" altLang="ko-KR" sz="1600" b="1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5. Probability Distribution Models </a:t>
            </a:r>
            <a:endParaRPr lang="ko-KR" altLang="en-US" sz="1600" b="1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156" y="4509120"/>
            <a:ext cx="3960820" cy="5893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600" b="1" dirty="0" err="1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Ch</a:t>
            </a:r>
            <a:r>
              <a:rPr lang="en-US" altLang="ko-KR" sz="1600" b="1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4. Data Summary Tables/ Measures</a:t>
            </a:r>
            <a:endParaRPr lang="ko-KR" altLang="en-US" sz="1600" b="1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84023" y="5805264"/>
            <a:ext cx="3971953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600" b="1" dirty="0" err="1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Ch</a:t>
            </a:r>
            <a:r>
              <a:rPr lang="en-US" altLang="ko-KR" sz="1600" b="1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6. Sampling Distributions &amp; Estimation </a:t>
            </a:r>
            <a:endParaRPr lang="ko-KR" altLang="en-US" sz="1600" b="1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427984" y="2576691"/>
            <a:ext cx="4411118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600" b="1" dirty="0" err="1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Ch</a:t>
            </a:r>
            <a:r>
              <a:rPr lang="en-US" altLang="ko-KR" sz="1600" b="1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7. </a:t>
            </a:r>
            <a:r>
              <a:rPr lang="en-US" altLang="ko-KR" sz="16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Hypothesis Testing </a:t>
            </a:r>
            <a:r>
              <a:rPr lang="en-US" altLang="ko-KR" sz="1600" b="1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- Single Population</a:t>
            </a:r>
            <a:endParaRPr lang="ko-KR" altLang="en-US" sz="1600" b="1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427984" y="3229970"/>
            <a:ext cx="4421156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600" b="1" dirty="0" err="1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Ch</a:t>
            </a:r>
            <a:r>
              <a:rPr lang="en-US" altLang="ko-KR" sz="1600" b="1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8. </a:t>
            </a:r>
            <a:r>
              <a:rPr lang="en-US" altLang="ko-KR" sz="16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Hypothesis Testing </a:t>
            </a:r>
            <a:r>
              <a:rPr lang="en-US" altLang="ko-KR" sz="1600" b="1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-  Two Populations</a:t>
            </a:r>
            <a:endParaRPr lang="ko-KR" altLang="en-US" sz="1600" b="1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427983" y="3894013"/>
            <a:ext cx="4390663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600" b="1" dirty="0" err="1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Ch</a:t>
            </a:r>
            <a:r>
              <a:rPr lang="en-US" altLang="ko-KR" sz="1600" b="1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9. </a:t>
            </a:r>
            <a:r>
              <a:rPr lang="en-US" altLang="ko-KR" sz="1600" b="1" dirty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Hypothesis Testing </a:t>
            </a:r>
            <a:r>
              <a:rPr lang="en-US" altLang="ko-KR" sz="1600" b="1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-  ANOVA</a:t>
            </a:r>
            <a:endParaRPr lang="ko-KR" altLang="en-US" sz="1600" b="1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462057" y="5203105"/>
            <a:ext cx="4339068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600" b="1" dirty="0" err="1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Ch</a:t>
            </a:r>
            <a:r>
              <a:rPr lang="en-US" altLang="ko-KR" sz="1600" b="1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11. Hypothesis Testing  - Categorical Data</a:t>
            </a:r>
            <a:endParaRPr lang="ko-KR" altLang="en-US" sz="1600" b="1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462057" y="5805264"/>
            <a:ext cx="4320737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600" b="1" dirty="0" err="1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Ch</a:t>
            </a:r>
            <a:r>
              <a:rPr lang="en-US" altLang="ko-KR" sz="1600" b="1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12. Correlation &amp; Regression Analysis</a:t>
            </a:r>
            <a:endParaRPr lang="ko-KR" altLang="en-US" sz="1600" b="1" dirty="0">
              <a:solidFill>
                <a:schemeClr val="tx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452148" y="4541863"/>
            <a:ext cx="4348977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600" b="1" dirty="0" err="1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Ch</a:t>
            </a:r>
            <a:r>
              <a:rPr lang="en-US" altLang="ko-KR" sz="1600" b="1" dirty="0" smtClean="0">
                <a:solidFill>
                  <a:schemeClr val="tx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10. Hypothesis Testing - Nonparametric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77205" y="404664"/>
            <a:ext cx="8441442" cy="576064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en-US" altLang="ko-KR" sz="24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System Overview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95536" y="1245221"/>
            <a:ext cx="3096344" cy="415518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◎ </a:t>
            </a:r>
            <a:r>
              <a:rPr lang="en-US" altLang="ko-KR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eStat</a:t>
            </a:r>
            <a:r>
              <a:rPr lang="en-US" altLang="ko-K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휴먼옛체" pitchFamily="18" charset="-127"/>
                <a:cs typeface="Times New Roman" panose="02020603050405020304" pitchFamily="18" charset="0"/>
              </a:rPr>
              <a:t>modules</a:t>
            </a:r>
            <a:endParaRPr lang="en-US" altLang="ko-KR" sz="2400" b="1" dirty="0">
              <a:solidFill>
                <a:srgbClr val="003366"/>
              </a:solidFill>
              <a:latin typeface="Times New Roman" panose="02020603050405020304" pitchFamily="18" charset="0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생활과통계영상강의2010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바탕체"/>
        <a:ea typeface="바탕체"/>
        <a:cs typeface=""/>
      </a:majorFont>
      <a:minorFont>
        <a:latin typeface="바탕체"/>
        <a:ea typeface="바탕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바탕체" pitchFamily="17" charset="-127"/>
            <a:ea typeface="바탕체" pitchFamily="17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바탕체" pitchFamily="17" charset="-127"/>
            <a:ea typeface="바탕체" pitchFamily="17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생활과통계영상강의2010</Template>
  <TotalTime>4262</TotalTime>
  <Words>764</Words>
  <Application>Microsoft Office PowerPoint</Application>
  <PresentationFormat>화면 슬라이드 쇼(4:3)</PresentationFormat>
  <Paragraphs>144</Paragraphs>
  <Slides>27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46" baseType="lpstr">
      <vt:lpstr>Arial Unicode MS</vt:lpstr>
      <vt:lpstr>HY견고딕</vt:lpstr>
      <vt:lpstr>굴림</vt:lpstr>
      <vt:lpstr>돋움</vt:lpstr>
      <vt:lpstr>돋움체</vt:lpstr>
      <vt:lpstr>맑은 고딕</vt:lpstr>
      <vt:lpstr>바탕체</vt:lpstr>
      <vt:lpstr>휴먼고딕</vt:lpstr>
      <vt:lpstr>휴먼모음T</vt:lpstr>
      <vt:lpstr>휴먼옛체</vt:lpstr>
      <vt:lpstr>Arial</vt:lpstr>
      <vt:lpstr>Arial Black</vt:lpstr>
      <vt:lpstr>Calibri</vt:lpstr>
      <vt:lpstr>Times New Roman</vt:lpstr>
      <vt:lpstr>Verdana</vt:lpstr>
      <vt:lpstr>Wingdings</vt:lpstr>
      <vt:lpstr>생활과통계영상강의2010</vt:lpstr>
      <vt:lpstr>비트맵 이미지</vt:lpstr>
      <vt:lpstr>Clip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enduser</dc:creator>
  <cp:lastModifiedBy>Windows 사용자</cp:lastModifiedBy>
  <cp:revision>353</cp:revision>
  <dcterms:created xsi:type="dcterms:W3CDTF">2011-08-28T19:04:06Z</dcterms:created>
  <dcterms:modified xsi:type="dcterms:W3CDTF">2019-04-05T11:07:34Z</dcterms:modified>
</cp:coreProperties>
</file>