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0"/>
  </p:notesMasterIdLst>
  <p:sldIdLst>
    <p:sldId id="256" r:id="rId2"/>
    <p:sldId id="257" r:id="rId3"/>
    <p:sldId id="258" r:id="rId4"/>
    <p:sldId id="278" r:id="rId5"/>
    <p:sldId id="259" r:id="rId6"/>
    <p:sldId id="260" r:id="rId7"/>
    <p:sldId id="274" r:id="rId8"/>
    <p:sldId id="276" r:id="rId9"/>
    <p:sldId id="268" r:id="rId10"/>
    <p:sldId id="261" r:id="rId11"/>
    <p:sldId id="262" r:id="rId12"/>
    <p:sldId id="275" r:id="rId13"/>
    <p:sldId id="280" r:id="rId14"/>
    <p:sldId id="279" r:id="rId15"/>
    <p:sldId id="277" r:id="rId16"/>
    <p:sldId id="264" r:id="rId17"/>
    <p:sldId id="263" r:id="rId18"/>
    <p:sldId id="266" r:id="rId19"/>
    <p:sldId id="267" r:id="rId20"/>
    <p:sldId id="285" r:id="rId21"/>
    <p:sldId id="270" r:id="rId22"/>
    <p:sldId id="271" r:id="rId23"/>
    <p:sldId id="281" r:id="rId24"/>
    <p:sldId id="282" r:id="rId25"/>
    <p:sldId id="283" r:id="rId26"/>
    <p:sldId id="284" r:id="rId27"/>
    <p:sldId id="272" r:id="rId28"/>
    <p:sldId id="273" r:id="rId2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443" autoAdjust="0"/>
    <p:restoredTop sz="94660"/>
  </p:normalViewPr>
  <p:slideViewPr>
    <p:cSldViewPr snapToGrid="0">
      <p:cViewPr varScale="1">
        <p:scale>
          <a:sx n="104" d="100"/>
          <a:sy n="104" d="100"/>
        </p:scale>
        <p:origin x="138" y="28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4B272C6-5E32-4017-8240-8482E3ACB133}" type="datetimeFigureOut">
              <a:rPr lang="en-US" smtClean="0"/>
              <a:t>12/12/2016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2FBF8D6-EBF0-4B41-875B-7780823503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95232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FBF8D6-EBF0-4B41-875B-7780823503A8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50505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CAF809-5B84-4DCB-A05A-8FE193C7C883}" type="datetime1">
              <a:rPr lang="en-US" smtClean="0"/>
              <a:t>12/12/2016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9425DC-2D8F-4C1C-8CAA-62BD2D4005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71005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EAF8E-32B4-4866-9EE6-6911505D7B9D}" type="datetime1">
              <a:rPr lang="en-US" smtClean="0"/>
              <a:t>12/12/2016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9425DC-2D8F-4C1C-8CAA-62BD2D4005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68864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26E28A-6AD3-40ED-B2CE-442C912A30DF}" type="datetime1">
              <a:rPr lang="en-US" smtClean="0"/>
              <a:t>12/12/2016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9425DC-2D8F-4C1C-8CAA-62BD2D4005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03209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E4CB3F-B0CD-46B2-B624-1F4A4A2F2616}" type="datetime1">
              <a:rPr lang="en-US" smtClean="0"/>
              <a:t>12/12/2016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9425DC-2D8F-4C1C-8CAA-62BD2D4005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55212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75DF36-2D38-4610-A658-AFA58AC6C6FD}" type="datetime1">
              <a:rPr lang="en-US" smtClean="0"/>
              <a:t>12/12/2016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9425DC-2D8F-4C1C-8CAA-62BD2D4005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9079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EEA679-548B-42D9-AE95-1709D35E64C7}" type="datetime1">
              <a:rPr lang="en-US" smtClean="0"/>
              <a:t>12/12/2016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9425DC-2D8F-4C1C-8CAA-62BD2D4005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79339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5D2A94-CEB6-4E18-8D3E-B688EE2BDA02}" type="datetime1">
              <a:rPr lang="en-US" smtClean="0"/>
              <a:t>12/12/2016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9425DC-2D8F-4C1C-8CAA-62BD2D4005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28005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C95B37-1EC7-4BC5-9A96-D333F97A187C}" type="datetime1">
              <a:rPr lang="en-US" smtClean="0"/>
              <a:t>12/12/2016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9425DC-2D8F-4C1C-8CAA-62BD2D4005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00182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10872A-B43C-4021-B6CE-8EAA4479C891}" type="datetime1">
              <a:rPr lang="en-US" smtClean="0"/>
              <a:t>12/12/2016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9425DC-2D8F-4C1C-8CAA-62BD2D4005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36209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BA9C27-44AA-4516-B2C1-300DD16C4CFE}" type="datetime1">
              <a:rPr lang="en-US" smtClean="0"/>
              <a:t>12/12/2016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9425DC-2D8F-4C1C-8CAA-62BD2D4005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20962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515AAC-0114-4F68-957C-A96821DF4F83}" type="datetime1">
              <a:rPr lang="en-US" smtClean="0"/>
              <a:t>12/12/2016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9425DC-2D8F-4C1C-8CAA-62BD2D4005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60706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5E0751-2AFB-46FF-8806-C14278757057}" type="datetime1">
              <a:rPr lang="en-US" smtClean="0"/>
              <a:t>12/12/2016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9425DC-2D8F-4C1C-8CAA-62BD2D4005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51729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bjs.gov/latestreleases.cfm" TargetMode="Externa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hyperlink" Target="http://www.thecurrent.org/playlist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://tabsoft.co/1UmY2UQ" TargetMode="External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://tabsoft.co/1UmY2UQ" TargetMode="External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hyperlink" Target="http://tabsoft.co/1UmY2UQ" TargetMode="Externa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hyperlink" Target="http://tabsoft.co/1UmY2UQ" TargetMode="Externa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mmviz.blogspot.co.uk/2015/03/visualizing-shelter-problem.html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://bl.ocks.org/nbremer/raw/75c76f4be60fce435aba/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crowdgrader.org/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5339" y="2008771"/>
            <a:ext cx="9144000" cy="1714143"/>
          </a:xfrm>
        </p:spPr>
        <p:txBody>
          <a:bodyPr>
            <a:normAutofit/>
          </a:bodyPr>
          <a:lstStyle/>
          <a:p>
            <a:r>
              <a:rPr lang="en-US" sz="4400" dirty="0" smtClean="0"/>
              <a:t>A </a:t>
            </a:r>
            <a:r>
              <a:rPr lang="en-US" sz="4400" dirty="0"/>
              <a:t>data visualization course for undergraduate data science </a:t>
            </a:r>
            <a:r>
              <a:rPr lang="en-US" sz="4400" dirty="0" smtClean="0"/>
              <a:t>students</a:t>
            </a:r>
            <a:endParaRPr lang="en-US" sz="44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5339" y="4072024"/>
            <a:ext cx="9144000" cy="1655762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Silas Bergen</a:t>
            </a:r>
          </a:p>
          <a:p>
            <a:r>
              <a:rPr lang="en-US" dirty="0" smtClean="0"/>
              <a:t>Winona State University; Winona, MN, USA</a:t>
            </a:r>
          </a:p>
          <a:p>
            <a:r>
              <a:rPr lang="en-US" dirty="0" smtClean="0"/>
              <a:t>CAUSE Webinar</a:t>
            </a:r>
          </a:p>
          <a:p>
            <a:r>
              <a:rPr lang="en-US" dirty="0" smtClean="0"/>
              <a:t>December 12, 2016</a:t>
            </a:r>
          </a:p>
        </p:txBody>
      </p:sp>
      <p:pic>
        <p:nvPicPr>
          <p:cNvPr id="4" name="Picture 2" descr="http://catalog.winona.edu/mime/media/10/29/Wordmark_FlamingW_Colo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6168" y="261767"/>
            <a:ext cx="1959664" cy="13978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9425DC-2D8F-4C1C-8CAA-62BD2D40058B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6317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6" y="195944"/>
            <a:ext cx="11269824" cy="1056206"/>
          </a:xfrm>
        </p:spPr>
        <p:txBody>
          <a:bodyPr/>
          <a:lstStyle/>
          <a:p>
            <a:r>
              <a:rPr lang="en-US" dirty="0" smtClean="0"/>
              <a:t>2. Visualization design: Design task example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3225" y="2080727"/>
            <a:ext cx="11448661" cy="448802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 smtClean="0"/>
              <a:t>Using the American Community Survey </a:t>
            </a:r>
            <a:r>
              <a:rPr lang="en-US" sz="2400" dirty="0"/>
              <a:t>data, create 3 visualizations that </a:t>
            </a:r>
            <a:r>
              <a:rPr lang="en-US" sz="2400" dirty="0" smtClean="0"/>
              <a:t>address the </a:t>
            </a:r>
            <a:r>
              <a:rPr lang="en-US" sz="2400" dirty="0"/>
              <a:t>following question: how does inequity in median income comparing </a:t>
            </a:r>
            <a:r>
              <a:rPr lang="en-US" sz="2400" u="sng" dirty="0"/>
              <a:t>employed</a:t>
            </a:r>
            <a:r>
              <a:rPr lang="en-US" sz="2400" dirty="0"/>
              <a:t> men to </a:t>
            </a:r>
            <a:r>
              <a:rPr lang="en-US" sz="2400" u="sng" dirty="0"/>
              <a:t>employed</a:t>
            </a:r>
            <a:r>
              <a:rPr lang="en-US" sz="2400" dirty="0"/>
              <a:t> women vary across the country?  The 3 visualizations should be:</a:t>
            </a:r>
          </a:p>
          <a:p>
            <a:pPr marL="0" indent="0">
              <a:buNone/>
            </a:pPr>
            <a:endParaRPr lang="en-US" sz="2400" dirty="0"/>
          </a:p>
          <a:p>
            <a:pPr marL="457200" lvl="0" indent="-457200">
              <a:buFont typeface="+mj-lt"/>
              <a:buAutoNum type="arabicPeriod"/>
            </a:pPr>
            <a:r>
              <a:rPr lang="en-US" sz="2400" dirty="0"/>
              <a:t>A map with median income inequality encoded by color.</a:t>
            </a:r>
          </a:p>
          <a:p>
            <a:pPr marL="457200" lvl="0" indent="-457200">
              <a:buFont typeface="+mj-lt"/>
              <a:buAutoNum type="arabicPeriod"/>
            </a:pPr>
            <a:r>
              <a:rPr lang="en-US" sz="2400" dirty="0"/>
              <a:t>A map with median income inequality encoded by size.</a:t>
            </a:r>
          </a:p>
          <a:p>
            <a:pPr marL="457200" lvl="0" indent="-457200">
              <a:buFont typeface="+mj-lt"/>
              <a:buAutoNum type="arabicPeriod"/>
            </a:pPr>
            <a:r>
              <a:rPr lang="en-US" sz="2400" dirty="0"/>
              <a:t>A third visualization which is </a:t>
            </a:r>
            <a:r>
              <a:rPr lang="en-US" sz="2400" b="1" dirty="0"/>
              <a:t>not a map</a:t>
            </a:r>
            <a:r>
              <a:rPr lang="en-US" sz="2400" dirty="0"/>
              <a:t> of your own design.  </a:t>
            </a:r>
            <a:endParaRPr lang="en-US" dirty="0"/>
          </a:p>
          <a:p>
            <a:endParaRPr lang="en-US" dirty="0" smtClean="0"/>
          </a:p>
          <a:p>
            <a:pPr lvl="1">
              <a:buFont typeface="Wingdings" panose="05000000000000000000" pitchFamily="2" charset="2"/>
              <a:buChar char="q"/>
            </a:pPr>
            <a:endParaRPr lang="en-US" dirty="0"/>
          </a:p>
          <a:p>
            <a:pPr>
              <a:buFont typeface="Wingdings" panose="05000000000000000000" pitchFamily="2" charset="2"/>
              <a:buChar char="q"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9425DC-2D8F-4C1C-8CAA-62BD2D40058B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2937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6" y="195944"/>
            <a:ext cx="11269824" cy="1056206"/>
          </a:xfrm>
        </p:spPr>
        <p:txBody>
          <a:bodyPr/>
          <a:lstStyle/>
          <a:p>
            <a:r>
              <a:rPr lang="en-US" dirty="0" smtClean="0"/>
              <a:t>2. Visualization design: Design task example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1479" y="1059552"/>
            <a:ext cx="4415712" cy="310059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6989" y="3967552"/>
            <a:ext cx="4204692" cy="289044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71284" y="1434290"/>
            <a:ext cx="6468358" cy="5066524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9425DC-2D8F-4C1C-8CAA-62BD2D40058B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13156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6" y="195944"/>
            <a:ext cx="11269824" cy="1056206"/>
          </a:xfrm>
        </p:spPr>
        <p:txBody>
          <a:bodyPr/>
          <a:lstStyle/>
          <a:p>
            <a:r>
              <a:rPr lang="en-US" dirty="0" smtClean="0"/>
              <a:t>2. Visualization design: Design task example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3225" y="1394691"/>
            <a:ext cx="11448661" cy="5174062"/>
          </a:xfrm>
        </p:spPr>
        <p:txBody>
          <a:bodyPr>
            <a:normAutofit/>
          </a:bodyPr>
          <a:lstStyle/>
          <a:p>
            <a:pPr marL="0" lvl="0" indent="0">
              <a:buNone/>
            </a:pPr>
            <a:endParaRPr lang="en-US" sz="2400" dirty="0" smtClean="0"/>
          </a:p>
          <a:p>
            <a:pPr marL="0" lvl="0" indent="0">
              <a:buNone/>
            </a:pPr>
            <a:r>
              <a:rPr lang="en-US" sz="2400" dirty="0" smtClean="0"/>
              <a:t>Teen pregnancy rates (TPRs) using CDC data</a:t>
            </a:r>
          </a:p>
          <a:p>
            <a:pPr marL="0" lvl="0" indent="0">
              <a:buNone/>
            </a:pPr>
            <a:endParaRPr lang="en-US" sz="2400" dirty="0"/>
          </a:p>
          <a:p>
            <a:pPr marL="457200" lvl="0" indent="-457200">
              <a:buFont typeface="+mj-lt"/>
              <a:buAutoNum type="arabicPeriod"/>
            </a:pPr>
            <a:r>
              <a:rPr lang="en-US" sz="2400" dirty="0" smtClean="0"/>
              <a:t>How </a:t>
            </a:r>
            <a:r>
              <a:rPr lang="en-US" sz="2400" dirty="0"/>
              <a:t>have TPRs changed over time, both on the state-by-state level and overall?</a:t>
            </a:r>
          </a:p>
          <a:p>
            <a:pPr marL="457200" lvl="0" indent="-457200">
              <a:buFont typeface="+mj-lt"/>
              <a:buAutoNum type="arabicPeriod"/>
            </a:pPr>
            <a:r>
              <a:rPr lang="en-US" sz="2400" dirty="0"/>
              <a:t>Are there racial gaps in the TPRs?  How have any gaps changed over time?</a:t>
            </a:r>
          </a:p>
          <a:p>
            <a:pPr marL="457200" lvl="0" indent="-457200">
              <a:buFont typeface="+mj-lt"/>
              <a:buAutoNum type="arabicPeriod"/>
            </a:pPr>
            <a:r>
              <a:rPr lang="en-US" sz="2400" dirty="0"/>
              <a:t>Which states have the best TPRs, and which states have the worst?</a:t>
            </a:r>
          </a:p>
          <a:p>
            <a:pPr marL="457200" lvl="0" indent="-457200">
              <a:buFont typeface="+mj-lt"/>
              <a:buAutoNum type="arabicPeriod"/>
            </a:pPr>
            <a:r>
              <a:rPr lang="en-US" sz="2400" dirty="0"/>
              <a:t>(Related to Q3): Which states have improved the most from 2003 to 2014</a:t>
            </a:r>
            <a:r>
              <a:rPr lang="en-US" sz="2400" dirty="0" smtClean="0"/>
              <a:t>?</a:t>
            </a:r>
          </a:p>
          <a:p>
            <a:pPr marL="457200" lvl="0" indent="-457200">
              <a:buFont typeface="+mj-lt"/>
              <a:buAutoNum type="arabicPeriod"/>
            </a:pPr>
            <a:endParaRPr lang="en-US" sz="2400" dirty="0"/>
          </a:p>
          <a:p>
            <a:endParaRPr lang="en-US" dirty="0" smtClean="0"/>
          </a:p>
          <a:p>
            <a:pPr lvl="1">
              <a:buFont typeface="Wingdings" panose="05000000000000000000" pitchFamily="2" charset="2"/>
              <a:buChar char="q"/>
            </a:pPr>
            <a:endParaRPr lang="en-US" dirty="0"/>
          </a:p>
          <a:p>
            <a:pPr>
              <a:buFont typeface="Wingdings" panose="05000000000000000000" pitchFamily="2" charset="2"/>
              <a:buChar char="q"/>
            </a:pPr>
            <a:endParaRPr lang="en-US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23508" y="1849818"/>
            <a:ext cx="4714875" cy="590550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9425DC-2D8F-4C1C-8CAA-62BD2D40058B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94198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6" y="195944"/>
            <a:ext cx="11269824" cy="1056206"/>
          </a:xfrm>
        </p:spPr>
        <p:txBody>
          <a:bodyPr/>
          <a:lstStyle/>
          <a:p>
            <a:r>
              <a:rPr lang="en-US" dirty="0" smtClean="0"/>
              <a:t>2. Visualization design: Design task example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3225" y="1394691"/>
            <a:ext cx="11448661" cy="5174062"/>
          </a:xfrm>
        </p:spPr>
        <p:txBody>
          <a:bodyPr>
            <a:normAutofit/>
          </a:bodyPr>
          <a:lstStyle/>
          <a:p>
            <a:pPr marL="0" lvl="0" indent="0">
              <a:buNone/>
            </a:pPr>
            <a:r>
              <a:rPr lang="en-US" sz="2400" dirty="0" smtClean="0"/>
              <a:t>Aggregation challenge:</a:t>
            </a:r>
            <a:endParaRPr lang="en-US" sz="2400" dirty="0"/>
          </a:p>
          <a:p>
            <a:endParaRPr lang="en-US" dirty="0" smtClean="0"/>
          </a:p>
          <a:p>
            <a:pPr lvl="1">
              <a:buFont typeface="Wingdings" panose="05000000000000000000" pitchFamily="2" charset="2"/>
              <a:buChar char="q"/>
            </a:pPr>
            <a:endParaRPr lang="en-US" dirty="0"/>
          </a:p>
          <a:p>
            <a:pPr>
              <a:buFont typeface="Wingdings" panose="05000000000000000000" pitchFamily="2" charset="2"/>
              <a:buChar char="q"/>
            </a:pPr>
            <a:endParaRPr lang="en-US" dirty="0" smtClean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63159" y="2408816"/>
            <a:ext cx="5511458" cy="4058371"/>
          </a:xfrm>
          <a:prstGeom prst="rect">
            <a:avLst/>
          </a:prstGeom>
        </p:spPr>
      </p:pic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9425DC-2D8F-4C1C-8CAA-62BD2D40058B}" type="slidenum">
              <a:rPr lang="en-US" smtClean="0"/>
              <a:t>13</a:t>
            </a:fld>
            <a:endParaRPr lang="en-US"/>
          </a:p>
        </p:txBody>
      </p:sp>
      <p:cxnSp>
        <p:nvCxnSpPr>
          <p:cNvPr id="9" name="Straight Arrow Connector 8"/>
          <p:cNvCxnSpPr/>
          <p:nvPr/>
        </p:nvCxnSpPr>
        <p:spPr>
          <a:xfrm>
            <a:off x="7998691" y="1921164"/>
            <a:ext cx="0" cy="341745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6890327" y="1583776"/>
            <a:ext cx="23745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Column of misdirection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52458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6" y="195944"/>
            <a:ext cx="11269824" cy="1056206"/>
          </a:xfrm>
        </p:spPr>
        <p:txBody>
          <a:bodyPr/>
          <a:lstStyle/>
          <a:p>
            <a:r>
              <a:rPr lang="en-US" dirty="0" smtClean="0"/>
              <a:t>2. Visualization design: Design task example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3225" y="2080727"/>
            <a:ext cx="11448661" cy="4488026"/>
          </a:xfrm>
        </p:spPr>
        <p:txBody>
          <a:bodyPr>
            <a:normAutofit/>
          </a:bodyPr>
          <a:lstStyle/>
          <a:p>
            <a:pPr lvl="1">
              <a:buFont typeface="Wingdings" panose="05000000000000000000" pitchFamily="2" charset="2"/>
              <a:buChar char="q"/>
            </a:pPr>
            <a:endParaRPr lang="en-US" dirty="0"/>
          </a:p>
          <a:p>
            <a:pPr>
              <a:buFont typeface="Wingdings" panose="05000000000000000000" pitchFamily="2" charset="2"/>
              <a:buChar char="q"/>
            </a:pPr>
            <a:endParaRPr lang="en-US" dirty="0" smtClean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57150" y="1084746"/>
            <a:ext cx="7723476" cy="5600649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9425DC-2D8F-4C1C-8CAA-62BD2D40058B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4226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en-US" sz="3200" dirty="0" smtClean="0"/>
              <a:t>1 midterm group </a:t>
            </a:r>
            <a:r>
              <a:rPr lang="en-US" sz="3200" dirty="0" smtClean="0"/>
              <a:t>project</a:t>
            </a:r>
          </a:p>
          <a:p>
            <a:pPr lvl="2">
              <a:buFont typeface="Courier New" panose="02070309020205020404" pitchFamily="49" charset="0"/>
              <a:buChar char="o"/>
            </a:pPr>
            <a:r>
              <a:rPr lang="en-US" sz="2800" dirty="0" smtClean="0"/>
              <a:t>Data provided to students</a:t>
            </a:r>
          </a:p>
          <a:p>
            <a:pPr lvl="2"/>
            <a:endParaRPr lang="en-US" sz="2800" dirty="0" smtClean="0"/>
          </a:p>
          <a:p>
            <a:pPr lvl="1"/>
            <a:r>
              <a:rPr lang="en-US" sz="3200" dirty="0" smtClean="0"/>
              <a:t>1 final individual project</a:t>
            </a:r>
            <a:endParaRPr lang="en-US" sz="3200" dirty="0"/>
          </a:p>
          <a:p>
            <a:pPr lvl="2">
              <a:buFont typeface="Courier New" panose="02070309020205020404" pitchFamily="49" charset="0"/>
              <a:buChar char="o"/>
            </a:pPr>
            <a:r>
              <a:rPr lang="en-US" sz="2800" dirty="0" smtClean="0"/>
              <a:t>Data </a:t>
            </a:r>
            <a:r>
              <a:rPr lang="en-US" sz="2800" dirty="0"/>
              <a:t>found by </a:t>
            </a:r>
            <a:r>
              <a:rPr lang="en-US" sz="2800" dirty="0" smtClean="0"/>
              <a:t>students</a:t>
            </a:r>
          </a:p>
          <a:p>
            <a:pPr lvl="2">
              <a:buFont typeface="Courier New" panose="02070309020205020404" pitchFamily="49" charset="0"/>
              <a:buChar char="o"/>
            </a:pPr>
            <a:endParaRPr lang="en-US" sz="2800" dirty="0"/>
          </a:p>
          <a:p>
            <a:pPr lvl="1"/>
            <a:r>
              <a:rPr lang="en-US" sz="3200" dirty="0" smtClean="0"/>
              <a:t>Oral </a:t>
            </a:r>
            <a:r>
              <a:rPr lang="en-US" sz="3200" dirty="0"/>
              <a:t>presentations</a:t>
            </a:r>
          </a:p>
          <a:p>
            <a:endParaRPr lang="en-US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83976" y="195944"/>
            <a:ext cx="11269824" cy="1056206"/>
          </a:xfrm>
        </p:spPr>
        <p:txBody>
          <a:bodyPr/>
          <a:lstStyle/>
          <a:p>
            <a:r>
              <a:rPr lang="en-US" dirty="0" smtClean="0"/>
              <a:t>3. Projects (~5 weeks)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9425DC-2D8F-4C1C-8CAA-62BD2D40058B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95334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6" y="195944"/>
            <a:ext cx="11269824" cy="1056206"/>
          </a:xfrm>
        </p:spPr>
        <p:txBody>
          <a:bodyPr/>
          <a:lstStyle/>
          <a:p>
            <a:r>
              <a:rPr lang="en-US" dirty="0"/>
              <a:t>Group Projects: Examples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3225" y="1334278"/>
            <a:ext cx="11448661" cy="523447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b="1" dirty="0" smtClean="0"/>
              <a:t>Task</a:t>
            </a:r>
            <a:r>
              <a:rPr lang="en-US" sz="2400" b="1" dirty="0"/>
              <a:t>: create a visual report of the “Mortality in Local Jails and State Prisons” BJS report.</a:t>
            </a:r>
            <a:endParaRPr lang="en-US" sz="2400" dirty="0"/>
          </a:p>
          <a:p>
            <a:endParaRPr lang="en-US" dirty="0" smtClean="0"/>
          </a:p>
          <a:p>
            <a:pPr lvl="1">
              <a:buFont typeface="Wingdings" panose="05000000000000000000" pitchFamily="2" charset="2"/>
              <a:buChar char="q"/>
            </a:pPr>
            <a:endParaRPr lang="en-US" dirty="0"/>
          </a:p>
          <a:p>
            <a:pPr>
              <a:buFont typeface="Wingdings" panose="05000000000000000000" pitchFamily="2" charset="2"/>
              <a:buChar char="q"/>
            </a:pPr>
            <a:endParaRPr lang="en-US" dirty="0" smtClean="0"/>
          </a:p>
        </p:txBody>
      </p:sp>
      <p:pic>
        <p:nvPicPr>
          <p:cNvPr id="4" name="Picture 3"/>
          <p:cNvPicPr/>
          <p:nvPr/>
        </p:nvPicPr>
        <p:blipFill>
          <a:blip r:embed="rId2"/>
          <a:stretch>
            <a:fillRect/>
          </a:stretch>
        </p:blipFill>
        <p:spPr>
          <a:xfrm>
            <a:off x="604934" y="2660378"/>
            <a:ext cx="5943600" cy="192913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373967" y="5025132"/>
            <a:ext cx="360310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u="sng" dirty="0" smtClean="0">
                <a:solidFill>
                  <a:srgbClr val="0563C1"/>
                </a:solidFill>
                <a:effectLst/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3"/>
              </a:rPr>
              <a:t>http://www.bjs.gov/latestreleases.cfm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96924" y="2423973"/>
            <a:ext cx="5556671" cy="3267379"/>
          </a:xfrm>
          <a:prstGeom prst="rect">
            <a:avLst/>
          </a:prstGeom>
        </p:spPr>
      </p:pic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9425DC-2D8F-4C1C-8CAA-62BD2D40058B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1485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6" y="195944"/>
            <a:ext cx="11269824" cy="1056206"/>
          </a:xfrm>
        </p:spPr>
        <p:txBody>
          <a:bodyPr/>
          <a:lstStyle/>
          <a:p>
            <a:r>
              <a:rPr lang="en-US" dirty="0" smtClean="0"/>
              <a:t>Group Projects: Examples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99950" y="1252150"/>
            <a:ext cx="7071374" cy="5262418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9425DC-2D8F-4C1C-8CAA-62BD2D40058B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23571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6" y="195944"/>
            <a:ext cx="11269824" cy="1056206"/>
          </a:xfrm>
        </p:spPr>
        <p:txBody>
          <a:bodyPr/>
          <a:lstStyle/>
          <a:p>
            <a:r>
              <a:rPr lang="en-US" dirty="0"/>
              <a:t>Group Projects: Examples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3225" y="1334278"/>
            <a:ext cx="11448661" cy="523447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 smtClean="0"/>
              <a:t>Individual Project #2:</a:t>
            </a:r>
            <a:endParaRPr lang="en-US" sz="2400" dirty="0"/>
          </a:p>
          <a:p>
            <a:pPr marL="0" indent="0">
              <a:buNone/>
            </a:pPr>
            <a:r>
              <a:rPr lang="en-US" sz="2400" b="1" dirty="0" smtClean="0"/>
              <a:t>Visualize </a:t>
            </a:r>
            <a:r>
              <a:rPr lang="en-US" sz="2400" b="1" i="1" dirty="0" smtClean="0"/>
              <a:t>The Current’s </a:t>
            </a:r>
            <a:r>
              <a:rPr lang="en-US" sz="2400" b="1" dirty="0" smtClean="0"/>
              <a:t>2015 YTD playlist (</a:t>
            </a:r>
            <a:r>
              <a:rPr lang="en-US" sz="2400" b="1" dirty="0" smtClean="0">
                <a:hlinkClick r:id="rId2"/>
              </a:rPr>
              <a:t>www.thecurrent.org/playlist/</a:t>
            </a:r>
            <a:r>
              <a:rPr lang="en-US" sz="2400" b="1" dirty="0" smtClean="0"/>
              <a:t>) </a:t>
            </a:r>
            <a:endParaRPr lang="en-US" sz="2400" dirty="0"/>
          </a:p>
          <a:p>
            <a:endParaRPr lang="en-US" dirty="0" smtClean="0"/>
          </a:p>
          <a:p>
            <a:pPr lvl="1">
              <a:buFont typeface="Wingdings" panose="05000000000000000000" pitchFamily="2" charset="2"/>
              <a:buChar char="q"/>
            </a:pPr>
            <a:endParaRPr lang="en-US" dirty="0"/>
          </a:p>
          <a:p>
            <a:pPr>
              <a:buFont typeface="Wingdings" panose="05000000000000000000" pitchFamily="2" charset="2"/>
              <a:buChar char="q"/>
            </a:pPr>
            <a:endParaRPr lang="en-US" dirty="0" smtClean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3346" y="2306563"/>
            <a:ext cx="5883280" cy="4262190"/>
          </a:xfrm>
          <a:prstGeom prst="rect">
            <a:avLst/>
          </a:prstGeom>
        </p:spPr>
      </p:pic>
      <p:pic>
        <p:nvPicPr>
          <p:cNvPr id="9" name="Picture 8"/>
          <p:cNvPicPr/>
          <p:nvPr/>
        </p:nvPicPr>
        <p:blipFill rotWithShape="1">
          <a:blip r:embed="rId4"/>
          <a:srcRect t="33590" b="24871"/>
          <a:stretch/>
        </p:blipFill>
        <p:spPr bwMode="auto">
          <a:xfrm>
            <a:off x="6097555" y="4071587"/>
            <a:ext cx="5943600" cy="154305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9425DC-2D8F-4C1C-8CAA-62BD2D40058B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5990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6" y="195944"/>
            <a:ext cx="11269824" cy="1056206"/>
          </a:xfrm>
        </p:spPr>
        <p:txBody>
          <a:bodyPr/>
          <a:lstStyle/>
          <a:p>
            <a:r>
              <a:rPr lang="en-US" dirty="0"/>
              <a:t>Group Projects: Examples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3225" y="1334278"/>
            <a:ext cx="11448661" cy="5234475"/>
          </a:xfrm>
        </p:spPr>
        <p:txBody>
          <a:bodyPr>
            <a:normAutofit/>
          </a:bodyPr>
          <a:lstStyle/>
          <a:p>
            <a:endParaRPr lang="en-US" dirty="0" smtClean="0"/>
          </a:p>
          <a:p>
            <a:pPr lvl="1">
              <a:buFont typeface="Wingdings" panose="05000000000000000000" pitchFamily="2" charset="2"/>
              <a:buChar char="q"/>
            </a:pPr>
            <a:endParaRPr lang="en-US" dirty="0"/>
          </a:p>
          <a:p>
            <a:pPr>
              <a:buFont typeface="Wingdings" panose="05000000000000000000" pitchFamily="2" charset="2"/>
              <a:buChar char="q"/>
            </a:pPr>
            <a:endParaRPr lang="en-US" dirty="0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9425DC-2D8F-4C1C-8CAA-62BD2D40058B}" type="slidenum">
              <a:rPr lang="en-US" smtClean="0"/>
              <a:t>19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4337" y="1040122"/>
            <a:ext cx="8868632" cy="58178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92884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Context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 smtClean="0"/>
              <a:t>Spring 2015: Winona State launches Data Science major.  Core consists of: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b="1" dirty="0" smtClean="0"/>
              <a:t>Statistics:</a:t>
            </a:r>
          </a:p>
          <a:p>
            <a:pPr lvl="1">
              <a:buFont typeface="Wingdings" panose="05000000000000000000" pitchFamily="2" charset="2"/>
              <a:buChar char="q"/>
            </a:pPr>
            <a:r>
              <a:rPr lang="en-US" dirty="0" smtClean="0"/>
              <a:t>Introductory statistics</a:t>
            </a:r>
          </a:p>
          <a:p>
            <a:pPr lvl="1">
              <a:buFont typeface="Wingdings" panose="05000000000000000000" pitchFamily="2" charset="2"/>
              <a:buChar char="q"/>
            </a:pPr>
            <a:r>
              <a:rPr lang="en-US" dirty="0" smtClean="0"/>
              <a:t>Intermediate statistics</a:t>
            </a:r>
          </a:p>
          <a:p>
            <a:pPr lvl="1">
              <a:buFont typeface="Wingdings" panose="05000000000000000000" pitchFamily="2" charset="2"/>
              <a:buChar char="q"/>
            </a:pPr>
            <a:r>
              <a:rPr lang="en-US" dirty="0" smtClean="0"/>
              <a:t>Regression analysis</a:t>
            </a:r>
          </a:p>
          <a:p>
            <a:pPr lvl="1">
              <a:buFont typeface="Wingdings" panose="05000000000000000000" pitchFamily="2" charset="2"/>
              <a:buChar char="q"/>
            </a:pPr>
            <a:endParaRPr lang="en-US" dirty="0"/>
          </a:p>
          <a:p>
            <a:r>
              <a:rPr lang="en-US" b="1" dirty="0" smtClean="0"/>
              <a:t>Computer science:</a:t>
            </a:r>
          </a:p>
          <a:p>
            <a:pPr lvl="1">
              <a:buFont typeface="Wingdings" panose="05000000000000000000" pitchFamily="2" charset="2"/>
              <a:buChar char="q"/>
            </a:pPr>
            <a:r>
              <a:rPr lang="en-US" dirty="0" smtClean="0"/>
              <a:t>Algorithms and Problem-Solving I and II</a:t>
            </a:r>
          </a:p>
          <a:p>
            <a:pPr lvl="1">
              <a:buFont typeface="Wingdings" panose="05000000000000000000" pitchFamily="2" charset="2"/>
              <a:buChar char="q"/>
            </a:pPr>
            <a:r>
              <a:rPr lang="en-US" dirty="0" smtClean="0"/>
              <a:t>Databases and Management Systems</a:t>
            </a:r>
          </a:p>
          <a:p>
            <a:pPr lvl="1">
              <a:buFont typeface="Wingdings" panose="05000000000000000000" pitchFamily="2" charset="2"/>
              <a:buChar char="q"/>
            </a:pPr>
            <a:endParaRPr lang="en-US" dirty="0"/>
          </a:p>
          <a:p>
            <a:r>
              <a:rPr lang="en-US" b="1" dirty="0" smtClean="0"/>
              <a:t>Data science:</a:t>
            </a:r>
          </a:p>
          <a:p>
            <a:pPr lvl="1">
              <a:buFont typeface="Wingdings" panose="05000000000000000000" pitchFamily="2" charset="2"/>
              <a:buChar char="q"/>
            </a:pPr>
            <a:r>
              <a:rPr lang="en-US" dirty="0" smtClean="0"/>
              <a:t>Introductory Data Science (DSCI 210)</a:t>
            </a:r>
          </a:p>
          <a:p>
            <a:pPr lvl="1">
              <a:buFont typeface="Wingdings" panose="05000000000000000000" pitchFamily="2" charset="2"/>
              <a:buChar char="q"/>
            </a:pPr>
            <a:r>
              <a:rPr lang="en-US" dirty="0" smtClean="0"/>
              <a:t>Data Summary and Visualization (DSCI 310)</a:t>
            </a:r>
          </a:p>
          <a:p>
            <a:pPr lvl="1">
              <a:buFont typeface="Wingdings" panose="05000000000000000000" pitchFamily="2" charset="2"/>
              <a:buChar char="q"/>
            </a:pPr>
            <a:r>
              <a:rPr lang="en-US" dirty="0" smtClean="0"/>
              <a:t>Management of Structured Data (DSCI 325)</a:t>
            </a:r>
          </a:p>
          <a:p>
            <a:pPr lvl="1">
              <a:buFont typeface="Wingdings" panose="05000000000000000000" pitchFamily="2" charset="2"/>
              <a:buChar char="q"/>
            </a:pPr>
            <a:endParaRPr lang="en-US" dirty="0"/>
          </a:p>
          <a:p>
            <a:endParaRPr lang="en-US" dirty="0" smtClean="0"/>
          </a:p>
          <a:p>
            <a:pPr lvl="1">
              <a:buFont typeface="Wingdings" panose="05000000000000000000" pitchFamily="2" charset="2"/>
              <a:buChar char="q"/>
            </a:pPr>
            <a:endParaRPr lang="en-US" dirty="0"/>
          </a:p>
          <a:p>
            <a:pPr>
              <a:buFont typeface="Wingdings" panose="05000000000000000000" pitchFamily="2" charset="2"/>
              <a:buChar char="q"/>
            </a:pPr>
            <a:endParaRPr lang="en-US" dirty="0" smtClean="0"/>
          </a:p>
        </p:txBody>
      </p:sp>
      <p:sp>
        <p:nvSpPr>
          <p:cNvPr id="4" name="Right Brace 3"/>
          <p:cNvSpPr/>
          <p:nvPr/>
        </p:nvSpPr>
        <p:spPr>
          <a:xfrm>
            <a:off x="4049486" y="2827175"/>
            <a:ext cx="111967" cy="690465"/>
          </a:xfrm>
          <a:prstGeom prst="rightBrac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ight Brace 4"/>
          <p:cNvSpPr/>
          <p:nvPr/>
        </p:nvSpPr>
        <p:spPr>
          <a:xfrm>
            <a:off x="5330890" y="4164563"/>
            <a:ext cx="45719" cy="426098"/>
          </a:xfrm>
          <a:prstGeom prst="rightBrac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ight Brace 5"/>
          <p:cNvSpPr/>
          <p:nvPr/>
        </p:nvSpPr>
        <p:spPr>
          <a:xfrm>
            <a:off x="5617215" y="5170763"/>
            <a:ext cx="111967" cy="690465"/>
          </a:xfrm>
          <a:prstGeom prst="rightBrac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4553339" y="2987741"/>
            <a:ext cx="6102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STAT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5790851" y="4192946"/>
            <a:ext cx="4138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CS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6056730" y="5331329"/>
            <a:ext cx="6102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STAT</a:t>
            </a:r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9425DC-2D8F-4C1C-8CAA-62BD2D40058B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59618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/>
      <p:bldP spid="8" grpId="0"/>
      <p:bldP spid="9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Final projects: Examples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9425DC-2D8F-4C1C-8CAA-62BD2D40058B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9502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22763" y="153028"/>
            <a:ext cx="7444509" cy="6167049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4566778" y="6320077"/>
            <a:ext cx="288245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hlinkClick r:id="rId3"/>
              </a:rPr>
              <a:t>http://tabsoft.co/1UmY2UQ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9425DC-2D8F-4C1C-8CAA-62BD2D40058B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7226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601" y="659253"/>
            <a:ext cx="6142182" cy="5018833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4603723" y="6181498"/>
            <a:ext cx="288245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hlinkClick r:id="rId3"/>
              </a:rPr>
              <a:t>http://tabsoft.co/1UmY2UQ</a:t>
            </a:r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94823" y="659253"/>
            <a:ext cx="5897177" cy="4971075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9425DC-2D8F-4C1C-8CAA-62BD2D40058B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7584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9425DC-2D8F-4C1C-8CAA-62BD2D40058B}" type="slidenum">
              <a:rPr lang="en-US" smtClean="0"/>
              <a:t>23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01525" y="877454"/>
            <a:ext cx="7151968" cy="584402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7463" y="-271030"/>
            <a:ext cx="8343900" cy="1581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7316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9425DC-2D8F-4C1C-8CAA-62BD2D40058B}" type="slidenum">
              <a:rPr lang="en-US" smtClean="0"/>
              <a:t>24</a:t>
            </a:fld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59935" y="114757"/>
            <a:ext cx="8283033" cy="65235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64165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603723" y="6181498"/>
            <a:ext cx="288245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hlinkClick r:id="rId2"/>
              </a:rPr>
              <a:t>http://tabsoft.co/1UmY2UQ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9425DC-2D8F-4C1C-8CAA-62BD2D40058B}" type="slidenum">
              <a:rPr lang="en-US" smtClean="0"/>
              <a:t>25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1500" y="198"/>
            <a:ext cx="10782300" cy="68090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31998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603723" y="6181498"/>
            <a:ext cx="288245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hlinkClick r:id="rId2"/>
              </a:rPr>
              <a:t>http://tabsoft.co/1UmY2UQ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9425DC-2D8F-4C1C-8CAA-62BD2D40058B}" type="slidenum">
              <a:rPr lang="en-US" smtClean="0"/>
              <a:t>26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9154" y="0"/>
            <a:ext cx="11886646" cy="68218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274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4464" y="363682"/>
            <a:ext cx="10969336" cy="581328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dirty="0" smtClean="0"/>
              <a:t>Worked well:</a:t>
            </a:r>
          </a:p>
          <a:p>
            <a:pPr lvl="1"/>
            <a:r>
              <a:rPr lang="en-US" sz="3200" dirty="0" smtClean="0"/>
              <a:t>Peer review + editing cycle for all design tasks</a:t>
            </a:r>
          </a:p>
          <a:p>
            <a:pPr lvl="1"/>
            <a:r>
              <a:rPr lang="en-US" sz="3200" dirty="0" smtClean="0"/>
              <a:t>“The best of” for each design task</a:t>
            </a:r>
          </a:p>
          <a:p>
            <a:pPr marL="457200" lvl="1" indent="0">
              <a:buNone/>
            </a:pPr>
            <a:endParaRPr lang="en-US" sz="3600" dirty="0"/>
          </a:p>
          <a:p>
            <a:pPr marL="0" indent="0">
              <a:buNone/>
            </a:pPr>
            <a:r>
              <a:rPr lang="en-US" sz="3600" dirty="0" smtClean="0"/>
              <a:t>Biggest </a:t>
            </a:r>
            <a:r>
              <a:rPr lang="en-US" sz="3600" dirty="0" smtClean="0"/>
              <a:t>challenges:</a:t>
            </a:r>
            <a:endParaRPr lang="en-US" sz="3600" dirty="0" smtClean="0"/>
          </a:p>
          <a:p>
            <a:pPr lvl="1"/>
            <a:r>
              <a:rPr lang="en-US" sz="3200" dirty="0" smtClean="0"/>
              <a:t>Teaching creativity (“Take Art 101” in student evaluations)</a:t>
            </a:r>
          </a:p>
          <a:p>
            <a:pPr lvl="1"/>
            <a:r>
              <a:rPr lang="en-US" sz="3200" dirty="0" smtClean="0"/>
              <a:t>Emphasizing insight over data dumping and the curse of the click</a:t>
            </a:r>
          </a:p>
          <a:p>
            <a:pPr marL="457200" lvl="1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9425DC-2D8F-4C1C-8CAA-62BD2D40058B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9805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1946" y="2379518"/>
            <a:ext cx="10515600" cy="249381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4400" dirty="0" smtClean="0"/>
              <a:t>THANK YOU!</a:t>
            </a:r>
          </a:p>
          <a:p>
            <a:pPr marL="0" indent="0" algn="ctr">
              <a:buNone/>
            </a:pPr>
            <a:endParaRPr lang="en-US" sz="4400" dirty="0"/>
          </a:p>
          <a:p>
            <a:pPr marL="0" indent="0" algn="ctr">
              <a:buNone/>
            </a:pPr>
            <a:r>
              <a:rPr lang="en-US" sz="4400" dirty="0" smtClean="0"/>
              <a:t>sbergen@winona.edu</a:t>
            </a:r>
          </a:p>
          <a:p>
            <a:pPr lvl="1"/>
            <a:endParaRPr lang="en-US" sz="4000" dirty="0" smtClean="0"/>
          </a:p>
          <a:p>
            <a:pPr lvl="1"/>
            <a:endParaRPr lang="en-US" sz="4000" dirty="0" smtClean="0"/>
          </a:p>
          <a:p>
            <a:endParaRPr lang="en-US" sz="4400" dirty="0"/>
          </a:p>
          <a:p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9425DC-2D8F-4C1C-8CAA-62BD2D40058B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41228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Data Science Curriculum: Context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lvl="1">
              <a:buFont typeface="Wingdings" panose="05000000000000000000" pitchFamily="2" charset="2"/>
              <a:buChar char="q"/>
            </a:pPr>
            <a:r>
              <a:rPr lang="en-US" dirty="0" smtClean="0"/>
              <a:t>DSCI 210 (Introduction to Data Science)</a:t>
            </a:r>
          </a:p>
          <a:p>
            <a:pPr lvl="2">
              <a:buFont typeface="Wingdings" panose="05000000000000000000" pitchFamily="2" charset="2"/>
              <a:buChar char="§"/>
            </a:pPr>
            <a:r>
              <a:rPr lang="en-US" dirty="0" smtClean="0"/>
              <a:t>Principles of data aggregation and summarization</a:t>
            </a:r>
          </a:p>
          <a:p>
            <a:pPr lvl="2">
              <a:buFont typeface="Wingdings" panose="05000000000000000000" pitchFamily="2" charset="2"/>
              <a:buChar char="§"/>
            </a:pPr>
            <a:r>
              <a:rPr lang="en-US" dirty="0" smtClean="0"/>
              <a:t>Introduction to data wrangling tools</a:t>
            </a:r>
          </a:p>
          <a:p>
            <a:pPr lvl="2">
              <a:buFont typeface="Wingdings" panose="05000000000000000000" pitchFamily="2" charset="2"/>
              <a:buChar char="§"/>
            </a:pPr>
            <a:r>
              <a:rPr lang="en-US" dirty="0" smtClean="0"/>
              <a:t>Primary tools: Excel, R</a:t>
            </a:r>
          </a:p>
          <a:p>
            <a:pPr lvl="2">
              <a:buFont typeface="Wingdings" panose="05000000000000000000" pitchFamily="2" charset="2"/>
              <a:buChar char="§"/>
            </a:pPr>
            <a:r>
              <a:rPr lang="en-US" dirty="0" smtClean="0"/>
              <a:t>Unstructured data “light” (</a:t>
            </a:r>
            <a:r>
              <a:rPr lang="en-US" dirty="0" err="1" smtClean="0"/>
              <a:t>rvest</a:t>
            </a:r>
            <a:r>
              <a:rPr lang="en-US" dirty="0" smtClean="0"/>
              <a:t> and web-scraping, text analysis)</a:t>
            </a:r>
          </a:p>
          <a:p>
            <a:pPr lvl="2">
              <a:buFont typeface="Wingdings" panose="05000000000000000000" pitchFamily="2" charset="2"/>
              <a:buChar char="§"/>
            </a:pPr>
            <a:r>
              <a:rPr lang="en-US" dirty="0" smtClean="0"/>
              <a:t>Prerequisite for DSCI 310</a:t>
            </a:r>
          </a:p>
          <a:p>
            <a:pPr marL="914400" lvl="2" indent="0">
              <a:buNone/>
            </a:pPr>
            <a:endParaRPr lang="en-US" dirty="0" smtClean="0"/>
          </a:p>
          <a:p>
            <a:pPr lvl="1">
              <a:buFont typeface="Wingdings" panose="05000000000000000000" pitchFamily="2" charset="2"/>
              <a:buChar char="q"/>
            </a:pPr>
            <a:r>
              <a:rPr lang="en-US" dirty="0"/>
              <a:t>DSCI 3</a:t>
            </a:r>
            <a:r>
              <a:rPr lang="en-US" dirty="0" smtClean="0"/>
              <a:t>10 (Data visualization)</a:t>
            </a:r>
            <a:endParaRPr lang="en-US" dirty="0"/>
          </a:p>
          <a:p>
            <a:pPr lvl="1">
              <a:buFont typeface="Wingdings" panose="05000000000000000000" pitchFamily="2" charset="2"/>
              <a:buChar char="q"/>
            </a:pPr>
            <a:endParaRPr lang="en-US" dirty="0"/>
          </a:p>
          <a:p>
            <a:pPr lvl="1">
              <a:buFont typeface="Wingdings" panose="05000000000000000000" pitchFamily="2" charset="2"/>
              <a:buChar char="q"/>
            </a:pPr>
            <a:r>
              <a:rPr lang="en-US" dirty="0"/>
              <a:t>DSCI </a:t>
            </a:r>
            <a:r>
              <a:rPr lang="en-US" dirty="0" smtClean="0"/>
              <a:t>325 (Management of structured data)</a:t>
            </a:r>
            <a:endParaRPr lang="en-US" dirty="0"/>
          </a:p>
          <a:p>
            <a:pPr lvl="2">
              <a:buFont typeface="Wingdings" panose="05000000000000000000" pitchFamily="2" charset="2"/>
              <a:buChar char="§"/>
            </a:pPr>
            <a:r>
              <a:rPr lang="en-US" dirty="0" smtClean="0"/>
              <a:t>“Data Science II”</a:t>
            </a:r>
            <a:endParaRPr lang="en-US" dirty="0"/>
          </a:p>
          <a:p>
            <a:pPr lvl="2">
              <a:buFont typeface="Wingdings" panose="05000000000000000000" pitchFamily="2" charset="2"/>
              <a:buChar char="§"/>
            </a:pPr>
            <a:r>
              <a:rPr lang="en-US" dirty="0" smtClean="0"/>
              <a:t>More advanced data management techniques</a:t>
            </a:r>
            <a:endParaRPr lang="en-US" dirty="0"/>
          </a:p>
          <a:p>
            <a:pPr lvl="2">
              <a:buFont typeface="Wingdings" panose="05000000000000000000" pitchFamily="2" charset="2"/>
              <a:buChar char="§"/>
            </a:pPr>
            <a:r>
              <a:rPr lang="en-US" dirty="0" smtClean="0"/>
              <a:t>Heavy use of </a:t>
            </a:r>
            <a:r>
              <a:rPr lang="en-US" dirty="0" err="1" smtClean="0"/>
              <a:t>dplyr</a:t>
            </a:r>
            <a:r>
              <a:rPr lang="en-US" dirty="0" smtClean="0"/>
              <a:t> and SAS</a:t>
            </a:r>
          </a:p>
          <a:p>
            <a:pPr lvl="2">
              <a:buFont typeface="Wingdings" panose="05000000000000000000" pitchFamily="2" charset="2"/>
              <a:buChar char="§"/>
            </a:pPr>
            <a:endParaRPr lang="en-US" dirty="0" smtClean="0"/>
          </a:p>
          <a:p>
            <a:pPr lvl="1">
              <a:buFont typeface="Wingdings" panose="05000000000000000000" pitchFamily="2" charset="2"/>
              <a:buChar char="q"/>
            </a:pPr>
            <a:endParaRPr lang="en-US" dirty="0"/>
          </a:p>
          <a:p>
            <a:pPr>
              <a:buFont typeface="Wingdings" panose="05000000000000000000" pitchFamily="2" charset="2"/>
              <a:buChar char="q"/>
            </a:pPr>
            <a:endParaRPr lang="en-US" dirty="0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9425DC-2D8F-4C1C-8CAA-62BD2D40058B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1763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DSCI 310: Course Content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9425DC-2D8F-4C1C-8CAA-62BD2D40058B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69818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0982" y="365126"/>
            <a:ext cx="11002818" cy="715530"/>
          </a:xfrm>
        </p:spPr>
        <p:txBody>
          <a:bodyPr>
            <a:normAutofit fontScale="9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dirty="0"/>
              <a:t>Visualization theory and best practices  (~3 weeks)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3965" y="1080656"/>
            <a:ext cx="10945090" cy="3834245"/>
          </a:xfrm>
        </p:spPr>
        <p:txBody>
          <a:bodyPr>
            <a:normAutofit lnSpcReduction="10000"/>
          </a:bodyPr>
          <a:lstStyle/>
          <a:p>
            <a:pPr marL="514350" indent="-514350">
              <a:buFont typeface="+mj-lt"/>
              <a:buAutoNum type="arabicPeriod"/>
            </a:pPr>
            <a:endParaRPr lang="en-US" sz="3200" dirty="0" smtClean="0"/>
          </a:p>
          <a:p>
            <a:pPr marL="0" indent="0">
              <a:buNone/>
            </a:pPr>
            <a:endParaRPr lang="en-US" sz="3200" dirty="0" smtClean="0"/>
          </a:p>
          <a:p>
            <a:pPr lvl="1"/>
            <a:r>
              <a:rPr lang="en-US" sz="2800" dirty="0" smtClean="0"/>
              <a:t>Draws from </a:t>
            </a:r>
            <a:r>
              <a:rPr lang="en-US" sz="2800" dirty="0" err="1" smtClean="0"/>
              <a:t>Tufte</a:t>
            </a:r>
            <a:r>
              <a:rPr lang="en-US" sz="2800" dirty="0" smtClean="0"/>
              <a:t>, Cleveland &amp; McGill, Wickham</a:t>
            </a:r>
          </a:p>
          <a:p>
            <a:pPr lvl="1"/>
            <a:endParaRPr lang="en-US" sz="2800" dirty="0" smtClean="0"/>
          </a:p>
          <a:p>
            <a:pPr lvl="1"/>
            <a:r>
              <a:rPr lang="en-US" sz="2800" dirty="0" smtClean="0"/>
              <a:t>How we perceive information (elementary perceptual tasks)</a:t>
            </a:r>
            <a:endParaRPr lang="en-US" sz="2800" dirty="0" smtClean="0"/>
          </a:p>
          <a:p>
            <a:pPr lvl="1"/>
            <a:endParaRPr lang="en-US" sz="2800" dirty="0" smtClean="0"/>
          </a:p>
          <a:p>
            <a:pPr lvl="1"/>
            <a:r>
              <a:rPr lang="en-US" sz="2800" dirty="0" smtClean="0"/>
              <a:t>Critique-based; no designs</a:t>
            </a:r>
          </a:p>
          <a:p>
            <a:pPr lvl="1"/>
            <a:endParaRPr lang="en-US" sz="2800" dirty="0" smtClean="0"/>
          </a:p>
          <a:p>
            <a:pPr lvl="1"/>
            <a:r>
              <a:rPr lang="en-US" sz="2800" dirty="0" smtClean="0"/>
              <a:t>Assessments: regular visualization critiques</a:t>
            </a:r>
          </a:p>
          <a:p>
            <a:pPr marL="457200" lvl="1" indent="0">
              <a:buNone/>
            </a:pPr>
            <a:endParaRPr lang="en-US" sz="2000" dirty="0"/>
          </a:p>
          <a:p>
            <a:endParaRPr lang="en-US" sz="2400" dirty="0" smtClean="0"/>
          </a:p>
          <a:p>
            <a:pPr lvl="1">
              <a:buFont typeface="Wingdings" panose="05000000000000000000" pitchFamily="2" charset="2"/>
              <a:buChar char="q"/>
            </a:pPr>
            <a:endParaRPr lang="en-US" sz="2000" dirty="0"/>
          </a:p>
          <a:p>
            <a:pPr>
              <a:buFont typeface="Wingdings" panose="05000000000000000000" pitchFamily="2" charset="2"/>
              <a:buChar char="q"/>
            </a:pPr>
            <a:endParaRPr lang="en-US" sz="2400" dirty="0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9425DC-2D8F-4C1C-8CAA-62BD2D40058B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9285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6" y="195944"/>
            <a:ext cx="11269824" cy="1056206"/>
          </a:xfrm>
        </p:spPr>
        <p:txBody>
          <a:bodyPr>
            <a:normAutofit/>
          </a:bodyPr>
          <a:lstStyle/>
          <a:p>
            <a:r>
              <a:rPr lang="en-US" sz="3600" dirty="0" smtClean="0"/>
              <a:t>1. Visualization theory and best practices: Critique example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987005" y="1772817"/>
            <a:ext cx="4204995" cy="4795935"/>
          </a:xfrm>
        </p:spPr>
        <p:txBody>
          <a:bodyPr>
            <a:normAutofit fontScale="62500" lnSpcReduction="20000"/>
          </a:bodyPr>
          <a:lstStyle/>
          <a:p>
            <a:pPr marL="514350" lvl="0" indent="-514350">
              <a:buFont typeface="+mj-lt"/>
              <a:buAutoNum type="arabicPeriod"/>
            </a:pPr>
            <a:r>
              <a:rPr lang="en-US" sz="3600" dirty="0"/>
              <a:t>What are the variables encoded in this </a:t>
            </a:r>
            <a:r>
              <a:rPr lang="en-US" sz="3600" dirty="0" smtClean="0"/>
              <a:t>visualization, </a:t>
            </a:r>
            <a:r>
              <a:rPr lang="en-US" sz="3600" dirty="0"/>
              <a:t>and what are the EPTs used to encode them?</a:t>
            </a:r>
          </a:p>
          <a:p>
            <a:pPr marL="514350" lvl="0" indent="-514350">
              <a:buFont typeface="+mj-lt"/>
              <a:buAutoNum type="arabicPeriod"/>
            </a:pPr>
            <a:r>
              <a:rPr lang="en-US" sz="3600" dirty="0" smtClean="0"/>
              <a:t>Do </a:t>
            </a:r>
            <a:r>
              <a:rPr lang="en-US" sz="3600" dirty="0"/>
              <a:t>you think the bar/area chart in the lower left is effective?  If so, explain why.  If it could be improved, explain how.  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600" dirty="0"/>
              <a:t>How is funding encoded?  There is one relationship I would really be interested to explore, but which this visualization makes very difficult.  Can you think what that might </a:t>
            </a:r>
            <a:r>
              <a:rPr lang="en-US" sz="3600" dirty="0" smtClean="0"/>
              <a:t>be, and how could this relationship be visualized effectively?</a:t>
            </a:r>
          </a:p>
          <a:p>
            <a:pPr lvl="1">
              <a:buFont typeface="Wingdings" panose="05000000000000000000" pitchFamily="2" charset="2"/>
              <a:buChar char="q"/>
            </a:pPr>
            <a:endParaRPr lang="en-US" dirty="0"/>
          </a:p>
          <a:p>
            <a:endParaRPr lang="en-US" dirty="0" smtClean="0"/>
          </a:p>
          <a:p>
            <a:pPr lvl="1">
              <a:buFont typeface="Wingdings" panose="05000000000000000000" pitchFamily="2" charset="2"/>
              <a:buChar char="q"/>
            </a:pPr>
            <a:endParaRPr lang="en-US" dirty="0"/>
          </a:p>
          <a:p>
            <a:pPr>
              <a:buFont typeface="Wingdings" panose="05000000000000000000" pitchFamily="2" charset="2"/>
              <a:buChar char="q"/>
            </a:pPr>
            <a:endParaRPr lang="en-US" dirty="0" smtClean="0"/>
          </a:p>
        </p:txBody>
      </p:sp>
      <p:pic>
        <p:nvPicPr>
          <p:cNvPr id="4" name="Picture 3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1152815"/>
            <a:ext cx="8067871" cy="4897601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698240" y="6286985"/>
            <a:ext cx="777395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u="sng" dirty="0" smtClean="0">
                <a:solidFill>
                  <a:srgbClr val="0563C1"/>
                </a:solidFill>
                <a:effectLst/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3"/>
              </a:rPr>
              <a:t>http://mmviz.blogspot.co.uk/2015/03/visualizing-shelter-problem.html</a:t>
            </a:r>
            <a:r>
              <a:rPr lang="en-US" dirty="0" smtClean="0">
                <a:effectLst/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9425DC-2D8F-4C1C-8CAA-62BD2D40058B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3042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6" y="195944"/>
            <a:ext cx="11269824" cy="1056206"/>
          </a:xfrm>
        </p:spPr>
        <p:txBody>
          <a:bodyPr>
            <a:normAutofit/>
          </a:bodyPr>
          <a:lstStyle/>
          <a:p>
            <a:r>
              <a:rPr lang="en-US" sz="3600" dirty="0" smtClean="0"/>
              <a:t>1. Visualization theory and best practices: Critique example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075055" y="1772817"/>
            <a:ext cx="5116945" cy="4795935"/>
          </a:xfrm>
        </p:spPr>
        <p:txBody>
          <a:bodyPr>
            <a:normAutofit/>
          </a:bodyPr>
          <a:lstStyle/>
          <a:p>
            <a:pPr lvl="0"/>
            <a:r>
              <a:rPr lang="en-US" sz="2400" dirty="0"/>
              <a:t>What are the variables, their types, and the EPTs used to encode them?</a:t>
            </a:r>
          </a:p>
          <a:p>
            <a:pPr lvl="0"/>
            <a:r>
              <a:rPr lang="en-US" sz="2400" dirty="0"/>
              <a:t>List at least 3 insights you can glean from this visualization.</a:t>
            </a:r>
          </a:p>
          <a:p>
            <a:pPr lvl="0"/>
            <a:r>
              <a:rPr lang="en-US" sz="2400" dirty="0"/>
              <a:t>Do you think this chord chart is more beautiful or confusing?  </a:t>
            </a:r>
          </a:p>
          <a:p>
            <a:pPr lvl="0"/>
            <a:r>
              <a:rPr lang="en-US" sz="2400" dirty="0"/>
              <a:t>Does the surrounding text </a:t>
            </a:r>
            <a:r>
              <a:rPr lang="en-US" sz="2400" dirty="0" smtClean="0"/>
              <a:t>help or hinder your ability to </a:t>
            </a:r>
            <a:r>
              <a:rPr lang="en-US" sz="2400" dirty="0"/>
              <a:t>navigate this visualization?</a:t>
            </a:r>
          </a:p>
          <a:p>
            <a:pPr lvl="0"/>
            <a:r>
              <a:rPr lang="en-US" sz="2400" dirty="0"/>
              <a:t>How </a:t>
            </a:r>
            <a:r>
              <a:rPr lang="en-US" sz="2400" dirty="0" smtClean="0"/>
              <a:t>could </a:t>
            </a:r>
            <a:r>
              <a:rPr lang="en-US" sz="2400" dirty="0"/>
              <a:t>you </a:t>
            </a:r>
            <a:r>
              <a:rPr lang="en-US" sz="2400" dirty="0" smtClean="0"/>
              <a:t>visualize </a:t>
            </a:r>
            <a:r>
              <a:rPr lang="en-US" sz="2400" dirty="0"/>
              <a:t>these data with a stacked bar chart? </a:t>
            </a:r>
            <a:r>
              <a:rPr lang="en-US" sz="2400" dirty="0" smtClean="0"/>
              <a:t>Would this be an improvement, or not?</a:t>
            </a:r>
            <a:endParaRPr lang="en-US" dirty="0"/>
          </a:p>
          <a:p>
            <a:endParaRPr lang="en-US" dirty="0" smtClean="0"/>
          </a:p>
          <a:p>
            <a:pPr lvl="1">
              <a:buFont typeface="Wingdings" panose="05000000000000000000" pitchFamily="2" charset="2"/>
              <a:buChar char="q"/>
            </a:pPr>
            <a:endParaRPr lang="en-US" dirty="0"/>
          </a:p>
          <a:p>
            <a:pPr>
              <a:buFont typeface="Wingdings" panose="05000000000000000000" pitchFamily="2" charset="2"/>
              <a:buChar char="q"/>
            </a:pPr>
            <a:endParaRPr lang="en-US" dirty="0" smtClean="0"/>
          </a:p>
        </p:txBody>
      </p:sp>
      <p:sp>
        <p:nvSpPr>
          <p:cNvPr id="5" name="Rectangle 4"/>
          <p:cNvSpPr/>
          <p:nvPr/>
        </p:nvSpPr>
        <p:spPr>
          <a:xfrm>
            <a:off x="698240" y="6286985"/>
            <a:ext cx="777395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u="sng" dirty="0">
                <a:hlinkClick r:id="rId2"/>
              </a:rPr>
              <a:t>http://bl.ocks.org/nbremer/raw/75c76f4be60fce435aba/</a:t>
            </a:r>
            <a:r>
              <a:rPr lang="en-US" dirty="0"/>
              <a:t> </a:t>
            </a:r>
          </a:p>
        </p:txBody>
      </p:sp>
      <p:pic>
        <p:nvPicPr>
          <p:cNvPr id="6" name="Picture 5"/>
          <p:cNvPicPr/>
          <p:nvPr/>
        </p:nvPicPr>
        <p:blipFill>
          <a:blip r:embed="rId3"/>
          <a:stretch>
            <a:fillRect/>
          </a:stretch>
        </p:blipFill>
        <p:spPr>
          <a:xfrm>
            <a:off x="1062182" y="1252151"/>
            <a:ext cx="5181601" cy="4400504"/>
          </a:xfrm>
          <a:prstGeom prst="rect">
            <a:avLst/>
          </a:prstGeom>
        </p:spPr>
      </p:pic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9425DC-2D8F-4C1C-8CAA-62BD2D40058B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8609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715530"/>
          </a:xfrm>
        </p:spPr>
        <p:txBody>
          <a:bodyPr>
            <a:normAutofit/>
          </a:bodyPr>
          <a:lstStyle/>
          <a:p>
            <a:r>
              <a:rPr lang="en-US" dirty="0"/>
              <a:t>2.  Visualization design tasks (~7 weeks)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838200" y="1392382"/>
            <a:ext cx="10515600" cy="4784581"/>
          </a:xfrm>
        </p:spPr>
        <p:txBody>
          <a:bodyPr>
            <a:normAutofit/>
          </a:bodyPr>
          <a:lstStyle/>
          <a:p>
            <a:pPr lvl="1"/>
            <a:r>
              <a:rPr lang="en-US" dirty="0"/>
              <a:t>Data visualization:</a:t>
            </a:r>
          </a:p>
          <a:p>
            <a:pPr lvl="2">
              <a:buFont typeface="Courier New" panose="02070309020205020404" pitchFamily="49" charset="0"/>
              <a:buChar char="o"/>
            </a:pPr>
            <a:r>
              <a:rPr lang="en-US" dirty="0" smtClean="0"/>
              <a:t>Univariate visualizations</a:t>
            </a:r>
          </a:p>
          <a:p>
            <a:pPr lvl="2">
              <a:buFont typeface="Courier New" panose="02070309020205020404" pitchFamily="49" charset="0"/>
              <a:buChar char="o"/>
            </a:pPr>
            <a:r>
              <a:rPr lang="en-US" dirty="0" smtClean="0"/>
              <a:t>Multivariate visualizations</a:t>
            </a:r>
            <a:endParaRPr lang="en-US" dirty="0" smtClean="0"/>
          </a:p>
          <a:p>
            <a:pPr lvl="2">
              <a:buFont typeface="Courier New" panose="02070309020205020404" pitchFamily="49" charset="0"/>
              <a:buChar char="o"/>
            </a:pPr>
            <a:r>
              <a:rPr lang="en-US" dirty="0" smtClean="0"/>
              <a:t>Geographic visualizations</a:t>
            </a:r>
          </a:p>
          <a:p>
            <a:pPr lvl="2">
              <a:buFont typeface="Courier New" panose="02070309020205020404" pitchFamily="49" charset="0"/>
              <a:buChar char="o"/>
            </a:pPr>
            <a:r>
              <a:rPr lang="en-US" dirty="0" smtClean="0"/>
              <a:t>Interactive &amp; Static dashboards</a:t>
            </a:r>
          </a:p>
          <a:p>
            <a:pPr lvl="1"/>
            <a:r>
              <a:rPr lang="en-US" dirty="0" smtClean="0"/>
              <a:t>Tools</a:t>
            </a:r>
            <a:r>
              <a:rPr lang="en-US" dirty="0"/>
              <a:t>: Tableau (primary); </a:t>
            </a:r>
            <a:r>
              <a:rPr lang="en-US" dirty="0" err="1"/>
              <a:t>ggplot</a:t>
            </a:r>
            <a:endParaRPr lang="en-US" dirty="0"/>
          </a:p>
          <a:p>
            <a:pPr lvl="1"/>
            <a:r>
              <a:rPr lang="en-US" dirty="0"/>
              <a:t>Assessments: “Design tasks</a:t>
            </a:r>
            <a:r>
              <a:rPr lang="en-US" dirty="0" smtClean="0"/>
              <a:t>”</a:t>
            </a:r>
          </a:p>
          <a:p>
            <a:pPr lvl="2"/>
            <a:r>
              <a:rPr lang="en-US" dirty="0" smtClean="0"/>
              <a:t>Students provided with data set and set of questions to answer visually</a:t>
            </a:r>
          </a:p>
          <a:p>
            <a:pPr lvl="2"/>
            <a:r>
              <a:rPr lang="en-US" dirty="0" smtClean="0"/>
              <a:t>Students submit draft to peer grading website </a:t>
            </a:r>
            <a:r>
              <a:rPr lang="en-US" dirty="0" smtClean="0">
                <a:hlinkClick r:id="rId2"/>
              </a:rPr>
              <a:t>CrowdGrader.org</a:t>
            </a:r>
            <a:r>
              <a:rPr lang="en-US" dirty="0" smtClean="0"/>
              <a:t> for peer feedback</a:t>
            </a:r>
          </a:p>
          <a:p>
            <a:pPr lvl="3"/>
            <a:r>
              <a:rPr lang="en-US" dirty="0" smtClean="0"/>
              <a:t>Must review 3 peer visualizations according to provided rubric</a:t>
            </a:r>
          </a:p>
          <a:p>
            <a:pPr lvl="3"/>
            <a:r>
              <a:rPr lang="en-US" dirty="0" smtClean="0"/>
              <a:t>Dual-edged benefit: feedback on their own visualization + chance to see peer designs</a:t>
            </a:r>
          </a:p>
          <a:p>
            <a:pPr lvl="2"/>
            <a:r>
              <a:rPr lang="en-US" dirty="0" smtClean="0"/>
              <a:t>Students get time to incorporate feedback; submit final draft to me for grading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9425DC-2D8F-4C1C-8CAA-62BD2D40058B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85555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Aside: Tableau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371600"/>
            <a:ext cx="10515600" cy="5141167"/>
          </a:xfrm>
        </p:spPr>
        <p:txBody>
          <a:bodyPr>
            <a:normAutofit/>
          </a:bodyPr>
          <a:lstStyle/>
          <a:p>
            <a:pPr marL="457200" lvl="1" indent="0">
              <a:buNone/>
            </a:pPr>
            <a:endParaRPr lang="en-US" dirty="0" smtClean="0"/>
          </a:p>
          <a:p>
            <a:pPr marL="457200" lvl="1" indent="0">
              <a:buNone/>
            </a:pPr>
            <a:r>
              <a:rPr lang="en-US" b="1" dirty="0" smtClean="0"/>
              <a:t>PROS</a:t>
            </a:r>
            <a:endParaRPr lang="en-US" b="1" dirty="0"/>
          </a:p>
          <a:p>
            <a:pPr lvl="1"/>
            <a:r>
              <a:rPr lang="en-US" dirty="0" smtClean="0"/>
              <a:t>Point-and-click interface</a:t>
            </a:r>
          </a:p>
          <a:p>
            <a:pPr lvl="1"/>
            <a:r>
              <a:rPr lang="en-US" dirty="0" smtClean="0"/>
              <a:t>Easy interactivity (crosstalk-style</a:t>
            </a:r>
            <a:r>
              <a:rPr lang="en-US" dirty="0" smtClean="0"/>
              <a:t>)</a:t>
            </a:r>
            <a:endParaRPr lang="en-US" dirty="0" smtClean="0"/>
          </a:p>
          <a:p>
            <a:pPr lvl="1"/>
            <a:r>
              <a:rPr lang="en-US" dirty="0" smtClean="0"/>
              <a:t>Tableau Public for online sharing</a:t>
            </a:r>
          </a:p>
          <a:p>
            <a:pPr lvl="1"/>
            <a:r>
              <a:rPr lang="en-US" dirty="0" smtClean="0"/>
              <a:t>Students can “master” by semester’s end</a:t>
            </a:r>
          </a:p>
          <a:p>
            <a:pPr lvl="1"/>
            <a:endParaRPr lang="en-US" dirty="0"/>
          </a:p>
          <a:p>
            <a:pPr marL="457200" lvl="1" indent="0">
              <a:buNone/>
            </a:pPr>
            <a:r>
              <a:rPr lang="en-US" b="1" dirty="0" smtClean="0"/>
              <a:t>CONS</a:t>
            </a:r>
          </a:p>
          <a:p>
            <a:pPr lvl="1"/>
            <a:r>
              <a:rPr lang="en-US" dirty="0" smtClean="0"/>
              <a:t>Easy interactivity</a:t>
            </a:r>
          </a:p>
          <a:p>
            <a:pPr lvl="1"/>
            <a:r>
              <a:rPr lang="en-US" dirty="0" smtClean="0"/>
              <a:t>Only Tableau Public is free, generally</a:t>
            </a:r>
          </a:p>
          <a:p>
            <a:pPr lvl="1"/>
            <a:r>
              <a:rPr lang="en-US" dirty="0" smtClean="0"/>
              <a:t>Minimal data manipulation and analytic capabilities</a:t>
            </a:r>
          </a:p>
          <a:p>
            <a:pPr lvl="1"/>
            <a:r>
              <a:rPr lang="en-US" dirty="0" smtClean="0"/>
              <a:t>Less </a:t>
            </a:r>
            <a:r>
              <a:rPr lang="en-US" dirty="0" smtClean="0"/>
              <a:t>flexibility </a:t>
            </a:r>
            <a:r>
              <a:rPr lang="en-US" dirty="0" smtClean="0"/>
              <a:t>than other options</a:t>
            </a:r>
            <a:endParaRPr lang="en-US" dirty="0"/>
          </a:p>
          <a:p>
            <a:endParaRPr lang="en-US" dirty="0" smtClean="0"/>
          </a:p>
          <a:p>
            <a:pPr lvl="1">
              <a:buFont typeface="Wingdings" panose="05000000000000000000" pitchFamily="2" charset="2"/>
              <a:buChar char="q"/>
            </a:pPr>
            <a:endParaRPr lang="en-US" dirty="0"/>
          </a:p>
          <a:p>
            <a:pPr>
              <a:buFont typeface="Wingdings" panose="05000000000000000000" pitchFamily="2" charset="2"/>
              <a:buChar char="q"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9425DC-2D8F-4C1C-8CAA-62BD2D40058B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28910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1627</TotalTime>
  <Words>901</Words>
  <Application>Microsoft Office PowerPoint</Application>
  <PresentationFormat>Widescreen</PresentationFormat>
  <Paragraphs>188</Paragraphs>
  <Slides>28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6" baseType="lpstr">
      <vt:lpstr>Arial</vt:lpstr>
      <vt:lpstr>Calibri</vt:lpstr>
      <vt:lpstr>Calibri Light</vt:lpstr>
      <vt:lpstr>Courier New</vt:lpstr>
      <vt:lpstr>Garamond</vt:lpstr>
      <vt:lpstr>Times New Roman</vt:lpstr>
      <vt:lpstr>Wingdings</vt:lpstr>
      <vt:lpstr>Office Theme</vt:lpstr>
      <vt:lpstr>A data visualization course for undergraduate data science students</vt:lpstr>
      <vt:lpstr>Context</vt:lpstr>
      <vt:lpstr>Data Science Curriculum: Context</vt:lpstr>
      <vt:lpstr>DSCI 310: Course Content</vt:lpstr>
      <vt:lpstr>Visualization theory and best practices  (~3 weeks)</vt:lpstr>
      <vt:lpstr>1. Visualization theory and best practices: Critique example</vt:lpstr>
      <vt:lpstr>1. Visualization theory and best practices: Critique example</vt:lpstr>
      <vt:lpstr>2.  Visualization design tasks (~7 weeks)</vt:lpstr>
      <vt:lpstr>Aside: Tableau</vt:lpstr>
      <vt:lpstr>2. Visualization design: Design task example</vt:lpstr>
      <vt:lpstr>2. Visualization design: Design task example</vt:lpstr>
      <vt:lpstr>2. Visualization design: Design task example</vt:lpstr>
      <vt:lpstr>2. Visualization design: Design task example</vt:lpstr>
      <vt:lpstr>2. Visualization design: Design task example</vt:lpstr>
      <vt:lpstr>3. Projects (~5 weeks)</vt:lpstr>
      <vt:lpstr>Group Projects: Examples</vt:lpstr>
      <vt:lpstr>Group Projects: Examples</vt:lpstr>
      <vt:lpstr>Group Projects: Examples</vt:lpstr>
      <vt:lpstr>Group Projects: Examples</vt:lpstr>
      <vt:lpstr>Final projects: Examples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Winona State University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 data visualization course for undergraduate data science students</dc:title>
  <dc:creator>Bergen, Silas R</dc:creator>
  <cp:lastModifiedBy>Bergen, Silas R</cp:lastModifiedBy>
  <cp:revision>36</cp:revision>
  <dcterms:created xsi:type="dcterms:W3CDTF">2016-07-25T14:23:26Z</dcterms:created>
  <dcterms:modified xsi:type="dcterms:W3CDTF">2016-12-12T17:07:45Z</dcterms:modified>
</cp:coreProperties>
</file>