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</p:sldMasterIdLst>
  <p:sldIdLst>
    <p:sldId id="256" r:id="rId2"/>
    <p:sldId id="262" r:id="rId3"/>
    <p:sldId id="264" r:id="rId4"/>
    <p:sldId id="257" r:id="rId5"/>
    <p:sldId id="259" r:id="rId6"/>
    <p:sldId id="263" r:id="rId7"/>
    <p:sldId id="258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4C933-7B95-4F4F-9D71-DF8D8A8AD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08F7FF-CC6A-4CFF-9A4A-9FF20517E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B586E-956C-4F45-BE5B-E0038D57B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B43C-C2CD-4AB6-AEC0-13B5BC36466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1E7E3-A8C0-49D6-8E81-F9869E3AC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B5FE0-AF5F-4FF0-989D-4B093B968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6872-D795-4325-A424-6C41BDE5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503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66FD4-F1CC-4563-80F1-75D3C85BB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2D4AA-3A41-491B-AEAE-20D5C5DDE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BB2EC-22AA-41C9-AFA5-854904F19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B43C-C2CD-4AB6-AEC0-13B5BC36466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48FA6-8661-4945-8C23-D1EAB9075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A18A3-7B78-4626-BAE4-6E5D42A7B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6872-D795-4325-A424-6C41BDE5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4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C925E5-FF00-4B97-8E10-A45D55555A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33C65C-3141-419E-BBEA-6FC4E3428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D7278-4132-41E9-8A4B-18DAB84F6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B43C-C2CD-4AB6-AEC0-13B5BC36466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D3609-0447-4A52-8A65-E297E0103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230BE-58BC-49CD-AE5B-63F2295ED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6872-D795-4325-A424-6C41BDE5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72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56A10-3E6E-4244-B982-CE3100B14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D51F1-5487-4423-AD36-CB9B6E9B6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FBD5B-F683-43C5-9DC2-0D34AC9DA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B43C-C2CD-4AB6-AEC0-13B5BC36466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01DC5-5FD8-41DF-AE0B-AC8B09E1C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4D9E1-925F-4040-8823-990C49EEC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6872-D795-4325-A424-6C41BDE5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1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49737-6235-4265-9139-BBCEA8F32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D5FD4-AC78-41A3-94AB-C0D23DD31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7AF11-5B6F-4C62-B94D-B16E70716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B43C-C2CD-4AB6-AEC0-13B5BC36466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A26B7-2169-4597-8F99-873B34071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3FEEC-419E-483F-8AFF-93707D690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6872-D795-4325-A424-6C41BDE5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007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4746C-0CAE-45DA-9AEA-8A54A9913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BA480-F3B9-4CAE-BDCC-2F865C963D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E83A05-CE8F-4185-AA68-88B39757E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4AC34-3ECD-4D58-A7A3-5307CDF4A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B43C-C2CD-4AB6-AEC0-13B5BC36466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865BF-AE0A-4FD5-A5D7-20F119D6C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12D8-8D7B-4D86-A70D-AC9B36591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6872-D795-4325-A424-6C41BDE5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84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4AF1B-31C0-430B-BF56-4CEBD8C16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F95E8-4F94-46CA-A75C-90ACFC666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32D2D-1D50-44D3-83D4-94CC11FC3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23C7EE-9CCD-4527-B348-C7D998A647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93F4FC-0980-438C-BDF2-671CF6087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65EB9D-FF92-4C14-BE9D-9932A5856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B43C-C2CD-4AB6-AEC0-13B5BC36466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C1BC9F-56C7-458A-839E-FDF95048C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49F0AB-8B42-4468-AB76-78189492D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6872-D795-4325-A424-6C41BDE5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9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52438-6743-45DE-8578-4277AE105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C6A50A-D0F7-4C82-9997-BDC4A268E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B43C-C2CD-4AB6-AEC0-13B5BC36466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8C2F30-A950-46B1-8B3F-48E3FA28B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B72CA0-9AEA-4134-BE13-56E1F1E3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6872-D795-4325-A424-6C41BDE5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16F83E-0C84-4F62-995A-EFC812682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B43C-C2CD-4AB6-AEC0-13B5BC36466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6DAF4A-C36E-4CF3-B602-0335ED8A3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B1BBEC-D625-46EC-AA80-B66FECE07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6872-D795-4325-A424-6C41BDE5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807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DDD1D-1E03-4744-8EE9-A5ACDC5AF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26EA0-B7AF-412C-BD50-9E90A025D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4F96C4-3C3F-466F-874D-5DE0422C6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F86968-27B0-47F1-A937-A13E4EA06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B43C-C2CD-4AB6-AEC0-13B5BC36466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1062FD-D0BA-4A98-A696-5F6205091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1AF3D6-6F81-4ED3-ABE1-A54B9F22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6872-D795-4325-A424-6C41BDE5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60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E4793-87FD-48AD-A449-7AA062A57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6426E2-F516-4EF7-B09A-BE58B5C21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88F07D-391E-4FC2-9FA2-2169378809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46B34-438D-4F58-824E-DDB4ABC46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B43C-C2CD-4AB6-AEC0-13B5BC36466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CBA291-CA9B-43F5-8C59-6983CD277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4FEA31-F073-415C-A75A-7EA7B1564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6872-D795-4325-A424-6C41BDE5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7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7C3836-D23D-409B-A71B-20A0DBA81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B0B0D-C9DE-4FE8-B9A4-18B4807F8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994F2-8B3B-45C1-9E07-FBF3F52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9B43C-C2CD-4AB6-AEC0-13B5BC36466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CDC1F-602F-4ECC-A7EC-12E886FDA0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C6505-E3F0-4A7F-910F-BDF5E5460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86872-D795-4325-A424-6C41BDE5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4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 ?><Relationships xmlns="http://schemas.openxmlformats.org/package/2006/relationships"><Relationship Id="rId3" Target="../media/image2.pn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cid:691537F5-E541-4756-A559-7F28C16D566C" TargetMode="Externa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 ?><Relationships xmlns="http://schemas.openxmlformats.org/package/2006/relationships"><Relationship Id="rId3" Target="../media/image2.png" Type="http://schemas.openxmlformats.org/officeDocument/2006/relationships/image"/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david.taylor@classroomstats.com" TargetMode="External"/><Relationship Id="rId2" Type="http://schemas.openxmlformats.org/officeDocument/2006/relationships/hyperlink" Target="http://www.classroomstat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adam.childers@classroomstat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130325"/>
            <a:ext cx="89582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Fun, Flexible, Free Mobile Data Collection and Web-Based Analysis</a:t>
            </a:r>
          </a:p>
          <a:p>
            <a:pPr algn="ctr"/>
            <a:r>
              <a:rPr lang="en-US" sz="2400" dirty="0"/>
              <a:t>David Taylor, Roanoke College</a:t>
            </a:r>
          </a:p>
          <a:p>
            <a:pPr algn="ctr"/>
            <a:r>
              <a:rPr lang="en-US" sz="2400" dirty="0"/>
              <a:t>Adam Childers, Roanoke College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5100" y="5168900"/>
            <a:ext cx="843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While you are waiting (or before the webinar), please use your iPhone or Android device to download our app from the appropriate store!  Go to </a:t>
            </a:r>
            <a:r>
              <a:rPr lang="en-US" sz="2400" b="1" u="sng" dirty="0" err="1"/>
              <a:t>crs.link</a:t>
            </a:r>
            <a:r>
              <a:rPr lang="en-US" sz="2400" b="1" dirty="0"/>
              <a:t> </a:t>
            </a:r>
            <a:r>
              <a:rPr lang="en-US" sz="2400" dirty="0"/>
              <a:t>in your browser and it will direct you to the app store!</a:t>
            </a:r>
          </a:p>
        </p:txBody>
      </p:sp>
      <p:pic>
        <p:nvPicPr>
          <p:cNvPr id="1032" name="5E59CE91-EFAB-4F13-ABE1-92749D106A3C" descr="Image">
            <a:extLst>
              <a:ext uri="{FF2B5EF4-FFF2-40B4-BE49-F238E27FC236}">
                <a16:creationId xmlns:a16="http://schemas.microsoft.com/office/drawing/2014/main" id="{2CD2EB65-E49F-41AF-9F26-8A94D1BFD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077" y="1218173"/>
            <a:ext cx="3068620" cy="5503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8">
            <a:extLst>
              <a:ext uri="{FF2B5EF4-FFF2-40B4-BE49-F238E27FC236}">
                <a16:creationId xmlns:a16="http://schemas.microsoft.com/office/drawing/2014/main" id="{54AA9A82-8AF1-4CAB-B622-36F65AAB0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3569415"/>
            <a:ext cx="1475694" cy="120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94A12DF-038F-458D-929F-08D4F88A1E52}"/>
              </a:ext>
            </a:extLst>
          </p:cNvPr>
          <p:cNvSpPr txBox="1"/>
          <p:nvPr/>
        </p:nvSpPr>
        <p:spPr>
          <a:xfrm>
            <a:off x="2086437" y="3572942"/>
            <a:ext cx="6591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Classroom Stats</a:t>
            </a:r>
          </a:p>
        </p:txBody>
      </p:sp>
    </p:spTree>
    <p:extLst>
      <p:ext uri="{BB962C8B-B14F-4D97-AF65-F5344CB8AC3E}">
        <p14:creationId xmlns:p14="http://schemas.microsoft.com/office/powerpoint/2010/main" val="1396675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8EAB1-D681-4874-A3C3-90C21991C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Classroom Stats?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467B0-1F1E-4E7E-9EAF-B93F13F51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77290"/>
          </a:xfrm>
        </p:spPr>
        <p:txBody>
          <a:bodyPr numCol="2"/>
          <a:lstStyle/>
          <a:p>
            <a:r>
              <a:rPr lang="en-US" dirty="0"/>
              <a:t>Students are invested in data collected from their class.</a:t>
            </a:r>
          </a:p>
          <a:p>
            <a:r>
              <a:rPr lang="en-US" dirty="0"/>
              <a:t>Collecting data for a modest sized class is tedious, for a large class it’s impossible.</a:t>
            </a:r>
          </a:p>
          <a:p>
            <a:r>
              <a:rPr lang="en-US" dirty="0"/>
              <a:t>Spontaneity makes the data more fun (in comparison to demographic data collected at the beginning of the semester).</a:t>
            </a:r>
          </a:p>
          <a:p>
            <a:r>
              <a:rPr lang="en-US" dirty="0"/>
              <a:t>Visualization is key for students to learn understand inference.</a:t>
            </a:r>
          </a:p>
          <a:p>
            <a:r>
              <a:rPr lang="en-US" dirty="0"/>
              <a:t>The perfect companion for any statistics class.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Image result for roanoke college classroom">
            <a:extLst>
              <a:ext uri="{FF2B5EF4-FFF2-40B4-BE49-F238E27FC236}">
                <a16:creationId xmlns:a16="http://schemas.microsoft.com/office/drawing/2014/main" id="{9707B47F-7344-43C7-9570-CC88EC132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449" y="3136333"/>
            <a:ext cx="4354882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56BBB71-84B9-4D3E-A3A4-D2D4BBEFF2A3}"/>
              </a:ext>
            </a:extLst>
          </p:cNvPr>
          <p:cNvCxnSpPr/>
          <p:nvPr/>
        </p:nvCxnSpPr>
        <p:spPr>
          <a:xfrm>
            <a:off x="11553825" y="1027906"/>
            <a:ext cx="0" cy="573484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9DF3508-22E3-4B8F-B6B7-440F4238EAC5}"/>
              </a:ext>
            </a:extLst>
          </p:cNvPr>
          <p:cNvCxnSpPr/>
          <p:nvPr/>
        </p:nvCxnSpPr>
        <p:spPr>
          <a:xfrm>
            <a:off x="11906250" y="1027906"/>
            <a:ext cx="0" cy="573484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>
            <a:extLst>
              <a:ext uri="{FF2B5EF4-FFF2-40B4-BE49-F238E27FC236}">
                <a16:creationId xmlns:a16="http://schemas.microsoft.com/office/drawing/2014/main" id="{6FBDD439-5341-4F95-BEDF-DF6DDC8C8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966" y="0"/>
            <a:ext cx="1475694" cy="120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66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Classroom Stats?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74F2AA0-AB92-4661-9FDA-C8979271D5F0}"/>
              </a:ext>
            </a:extLst>
          </p:cNvPr>
          <p:cNvCxnSpPr/>
          <p:nvPr/>
        </p:nvCxnSpPr>
        <p:spPr>
          <a:xfrm>
            <a:off x="11553825" y="1027906"/>
            <a:ext cx="0" cy="573484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428E83-4413-4D1C-B9A8-FB25E81C2F27}"/>
              </a:ext>
            </a:extLst>
          </p:cNvPr>
          <p:cNvCxnSpPr/>
          <p:nvPr/>
        </p:nvCxnSpPr>
        <p:spPr>
          <a:xfrm>
            <a:off x="11906250" y="1027906"/>
            <a:ext cx="0" cy="573484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8">
            <a:extLst>
              <a:ext uri="{FF2B5EF4-FFF2-40B4-BE49-F238E27FC236}">
                <a16:creationId xmlns:a16="http://schemas.microsoft.com/office/drawing/2014/main" id="{E9FC779F-E5E1-4CC4-856C-DD8D3A95A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6306" y="0"/>
            <a:ext cx="1475694" cy="120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35CD9C2-E181-4EF1-A3A8-37551795D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782806"/>
            <a:ext cx="4414688" cy="282115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33A02FC-BF43-41B8-BE62-BD7727CFBEF0}"/>
              </a:ext>
            </a:extLst>
          </p:cNvPr>
          <p:cNvSpPr txBox="1"/>
          <p:nvPr/>
        </p:nvSpPr>
        <p:spPr>
          <a:xfrm>
            <a:off x="638174" y="1690688"/>
            <a:ext cx="49826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Web-Based Analysis at  www.classroomstats.com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42BAC5D-125A-4F39-8440-3F2C0798309E}"/>
              </a:ext>
            </a:extLst>
          </p:cNvPr>
          <p:cNvSpPr txBox="1"/>
          <p:nvPr/>
        </p:nvSpPr>
        <p:spPr>
          <a:xfrm>
            <a:off x="5973228" y="1690688"/>
            <a:ext cx="49826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Free Mobile App for iOS and Android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2BEE3D-5AD6-4103-816B-BA732AD2F441}"/>
              </a:ext>
            </a:extLst>
          </p:cNvPr>
          <p:cNvSpPr txBox="1"/>
          <p:nvPr/>
        </p:nvSpPr>
        <p:spPr>
          <a:xfrm>
            <a:off x="1982278" y="5741968"/>
            <a:ext cx="36385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Collect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Analyze Data</a:t>
            </a:r>
          </a:p>
        </p:txBody>
      </p:sp>
      <p:pic>
        <p:nvPicPr>
          <p:cNvPr id="23" name="5E59CE91-EFAB-4F13-ABE1-92749D106A3C" descr="Image">
            <a:extLst>
              <a:ext uri="{FF2B5EF4-FFF2-40B4-BE49-F238E27FC236}">
                <a16:creationId xmlns:a16="http://schemas.microsoft.com/office/drawing/2014/main" id="{D939160D-71C2-43E6-8C96-4A5A81388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198" y="2782806"/>
            <a:ext cx="1947540" cy="349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610156E7-5359-47B4-9684-4B2A5E559213}"/>
              </a:ext>
            </a:extLst>
          </p:cNvPr>
          <p:cNvSpPr txBox="1"/>
          <p:nvPr/>
        </p:nvSpPr>
        <p:spPr>
          <a:xfrm>
            <a:off x="8791599" y="3672701"/>
            <a:ext cx="36385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Enter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Play Games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0DE0C61-22E0-4F93-937A-EFF3C615DAA1}"/>
              </a:ext>
            </a:extLst>
          </p:cNvPr>
          <p:cNvCxnSpPr/>
          <p:nvPr/>
        </p:nvCxnSpPr>
        <p:spPr>
          <a:xfrm>
            <a:off x="5791200" y="1781175"/>
            <a:ext cx="0" cy="49149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754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8A31935-DB64-4CEE-87A7-27943225119A}"/>
              </a:ext>
            </a:extLst>
          </p:cNvPr>
          <p:cNvSpPr/>
          <p:nvPr/>
        </p:nvSpPr>
        <p:spPr>
          <a:xfrm>
            <a:off x="7967092" y="2170435"/>
            <a:ext cx="2363620" cy="5562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54B9DBC-BEE5-4BD1-8054-527657EF6ED0}"/>
              </a:ext>
            </a:extLst>
          </p:cNvPr>
          <p:cNvSpPr/>
          <p:nvPr/>
        </p:nvSpPr>
        <p:spPr>
          <a:xfrm>
            <a:off x="4086526" y="2170435"/>
            <a:ext cx="2363620" cy="5562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9847366-E40A-4778-955A-9D560AC158E4}"/>
              </a:ext>
            </a:extLst>
          </p:cNvPr>
          <p:cNvSpPr/>
          <p:nvPr/>
        </p:nvSpPr>
        <p:spPr>
          <a:xfrm>
            <a:off x="356471" y="2186950"/>
            <a:ext cx="2363620" cy="5562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Classroom Stats?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74F2AA0-AB92-4661-9FDA-C8979271D5F0}"/>
              </a:ext>
            </a:extLst>
          </p:cNvPr>
          <p:cNvCxnSpPr/>
          <p:nvPr/>
        </p:nvCxnSpPr>
        <p:spPr>
          <a:xfrm>
            <a:off x="11553825" y="1027906"/>
            <a:ext cx="0" cy="573484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428E83-4413-4D1C-B9A8-FB25E81C2F27}"/>
              </a:ext>
            </a:extLst>
          </p:cNvPr>
          <p:cNvCxnSpPr/>
          <p:nvPr/>
        </p:nvCxnSpPr>
        <p:spPr>
          <a:xfrm>
            <a:off x="11906250" y="1027906"/>
            <a:ext cx="0" cy="573484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8">
            <a:extLst>
              <a:ext uri="{FF2B5EF4-FFF2-40B4-BE49-F238E27FC236}">
                <a16:creationId xmlns:a16="http://schemas.microsoft.com/office/drawing/2014/main" id="{E9FC779F-E5E1-4CC4-856C-DD8D3A95A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6306" y="0"/>
            <a:ext cx="1475694" cy="120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50F61D-95C0-4A6B-A3B9-8CD22601EF2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3076563" cy="2685733"/>
          </a:xfrm>
          <a:prstGeom prst="rect">
            <a:avLst/>
          </a:prstGeom>
        </p:spPr>
      </p:pic>
      <p:pic>
        <p:nvPicPr>
          <p:cNvPr id="12" name="Picture 11" descr="Image">
            <a:extLst>
              <a:ext uri="{FF2B5EF4-FFF2-40B4-BE49-F238E27FC236}">
                <a16:creationId xmlns:a16="http://schemas.microsoft.com/office/drawing/2014/main" id="{FE4A4A77-5FC0-491D-BB69-685CCB6ED81B}"/>
              </a:ext>
            </a:extLst>
          </p:cNvPr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430" y="3428999"/>
            <a:ext cx="3076549" cy="2992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7A2E217-CCAB-4E4D-A90C-D68421BE8CEF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7203108" y="3428999"/>
            <a:ext cx="3891588" cy="299211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785183-8D44-4207-B8F1-A7AB9CF3CE69}"/>
              </a:ext>
            </a:extLst>
          </p:cNvPr>
          <p:cNvSpPr txBox="1"/>
          <p:nvPr/>
        </p:nvSpPr>
        <p:spPr>
          <a:xfrm>
            <a:off x="89209" y="2203465"/>
            <a:ext cx="2853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Create a Room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2C230A-66D6-42BE-8B8B-862DC3DF7801}"/>
              </a:ext>
            </a:extLst>
          </p:cNvPr>
          <p:cNvSpPr txBox="1"/>
          <p:nvPr/>
        </p:nvSpPr>
        <p:spPr>
          <a:xfrm>
            <a:off x="3667430" y="2186950"/>
            <a:ext cx="3076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Collect Data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5D4C93-EB10-47A2-A8C9-35D770BBC5E7}"/>
              </a:ext>
            </a:extLst>
          </p:cNvPr>
          <p:cNvSpPr txBox="1"/>
          <p:nvPr/>
        </p:nvSpPr>
        <p:spPr>
          <a:xfrm>
            <a:off x="8121550" y="2186950"/>
            <a:ext cx="2054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Explore Data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E7433EA-73F5-470A-841C-F1338764D404}"/>
              </a:ext>
            </a:extLst>
          </p:cNvPr>
          <p:cNvCxnSpPr/>
          <p:nvPr/>
        </p:nvCxnSpPr>
        <p:spPr>
          <a:xfrm>
            <a:off x="3056891" y="2448560"/>
            <a:ext cx="69088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66E6DBF-3712-493A-9948-D06C961712C0}"/>
              </a:ext>
            </a:extLst>
          </p:cNvPr>
          <p:cNvCxnSpPr/>
          <p:nvPr/>
        </p:nvCxnSpPr>
        <p:spPr>
          <a:xfrm>
            <a:off x="6857668" y="2448560"/>
            <a:ext cx="69088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052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Classroom Stats?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Games/Tasks Currently Implemented:</a:t>
            </a:r>
          </a:p>
          <a:p>
            <a:pPr lvl="1"/>
            <a:r>
              <a:rPr lang="en-US" dirty="0"/>
              <a:t>Numerical and Categorical Entry</a:t>
            </a:r>
          </a:p>
          <a:p>
            <a:pPr lvl="1"/>
            <a:r>
              <a:rPr lang="en-US" dirty="0"/>
              <a:t>Mastermind</a:t>
            </a:r>
          </a:p>
          <a:p>
            <a:pPr lvl="1"/>
            <a:r>
              <a:rPr lang="en-US" dirty="0"/>
              <a:t>Set</a:t>
            </a:r>
          </a:p>
          <a:p>
            <a:pPr lvl="1"/>
            <a:r>
              <a:rPr lang="en-US" dirty="0"/>
              <a:t>Arithmetic Quiz</a:t>
            </a:r>
          </a:p>
          <a:p>
            <a:r>
              <a:rPr lang="en-US" dirty="0"/>
              <a:t>DEMO! (we have a demo video on the</a:t>
            </a:r>
          </a:p>
          <a:p>
            <a:pPr marL="0" indent="0">
              <a:buNone/>
            </a:pPr>
            <a:r>
              <a:rPr lang="en-US" dirty="0"/>
              <a:t>		www.classroomstats.com)</a:t>
            </a: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8202853-EB51-42E7-A70E-F80D610F6C03}"/>
              </a:ext>
            </a:extLst>
          </p:cNvPr>
          <p:cNvCxnSpPr/>
          <p:nvPr/>
        </p:nvCxnSpPr>
        <p:spPr>
          <a:xfrm>
            <a:off x="11553825" y="1027906"/>
            <a:ext cx="0" cy="573484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D84534A-E5CC-4B99-AB6D-EEB2B2591B11}"/>
              </a:ext>
            </a:extLst>
          </p:cNvPr>
          <p:cNvCxnSpPr/>
          <p:nvPr/>
        </p:nvCxnSpPr>
        <p:spPr>
          <a:xfrm>
            <a:off x="11906250" y="1027906"/>
            <a:ext cx="0" cy="573484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8">
            <a:extLst>
              <a:ext uri="{FF2B5EF4-FFF2-40B4-BE49-F238E27FC236}">
                <a16:creationId xmlns:a16="http://schemas.microsoft.com/office/drawing/2014/main" id="{C2EF9EA5-961F-4749-BB8F-9BB49A1AB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6306" y="0"/>
            <a:ext cx="1475694" cy="120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47328DFC-ED5A-42AB-9110-D780C8FB522D" descr="Image">
            <a:extLst>
              <a:ext uri="{FF2B5EF4-FFF2-40B4-BE49-F238E27FC236}">
                <a16:creationId xmlns:a16="http://schemas.microsoft.com/office/drawing/2014/main" id="{3FA09BE6-2DD6-455D-9D1B-DC605B218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533" y="1810478"/>
            <a:ext cx="2753387" cy="4952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4153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18708-C596-4124-9CB7-450477869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Can You Use Classroom Stats?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B8E01-1B0D-4B08-A94F-8573726CB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Designed to be used throughout an introductory statistics course.</a:t>
            </a:r>
          </a:p>
          <a:p>
            <a:pPr lvl="1"/>
            <a:r>
              <a:rPr lang="en-US" dirty="0"/>
              <a:t>Descriptive statistics (numerical and graphical)</a:t>
            </a:r>
          </a:p>
          <a:p>
            <a:pPr lvl="1"/>
            <a:r>
              <a:rPr lang="en-US" dirty="0"/>
              <a:t>Correlation and regression</a:t>
            </a:r>
          </a:p>
          <a:p>
            <a:pPr lvl="1"/>
            <a:r>
              <a:rPr lang="en-US" dirty="0"/>
              <a:t>1 sample t-tests</a:t>
            </a:r>
          </a:p>
          <a:p>
            <a:pPr lvl="1"/>
            <a:r>
              <a:rPr lang="en-US" dirty="0"/>
              <a:t>Confidence intervals</a:t>
            </a:r>
          </a:p>
          <a:p>
            <a:pPr lvl="1"/>
            <a:r>
              <a:rPr lang="en-US" dirty="0"/>
              <a:t>Matched pairs</a:t>
            </a:r>
          </a:p>
          <a:p>
            <a:pPr lvl="1"/>
            <a:r>
              <a:rPr lang="en-US" dirty="0"/>
              <a:t>2 sample t-tests</a:t>
            </a:r>
          </a:p>
          <a:p>
            <a:pPr lvl="1"/>
            <a:r>
              <a:rPr lang="en-US" dirty="0"/>
              <a:t>Chi-Square (Fisher’s Exact Test)</a:t>
            </a:r>
          </a:p>
          <a:p>
            <a:pPr lvl="1"/>
            <a:r>
              <a:rPr lang="en-US" dirty="0"/>
              <a:t>Chi-Square Goodness of Fit</a:t>
            </a:r>
          </a:p>
          <a:p>
            <a:pPr lvl="1"/>
            <a:r>
              <a:rPr lang="en-US" dirty="0"/>
              <a:t>ANOVA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1254FDB-2C2E-4151-8ABB-842B621B2D94}"/>
              </a:ext>
            </a:extLst>
          </p:cNvPr>
          <p:cNvCxnSpPr/>
          <p:nvPr/>
        </p:nvCxnSpPr>
        <p:spPr>
          <a:xfrm>
            <a:off x="11553825" y="1027906"/>
            <a:ext cx="0" cy="573484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637EB59-2175-4372-A8E9-AAF7B07BAE48}"/>
              </a:ext>
            </a:extLst>
          </p:cNvPr>
          <p:cNvCxnSpPr/>
          <p:nvPr/>
        </p:nvCxnSpPr>
        <p:spPr>
          <a:xfrm>
            <a:off x="11906250" y="1027906"/>
            <a:ext cx="0" cy="573484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8">
            <a:extLst>
              <a:ext uri="{FF2B5EF4-FFF2-40B4-BE49-F238E27FC236}">
                <a16:creationId xmlns:a16="http://schemas.microsoft.com/office/drawing/2014/main" id="{C9887BE5-E4DC-4ED8-BB7A-51DA710C1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966" y="0"/>
            <a:ext cx="1475694" cy="120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1ECCA1-A8B4-418B-ACCB-126F62E32DA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545311" y="2936875"/>
            <a:ext cx="5908501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771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Who is Classroom Stats?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92300"/>
            <a:ext cx="5534023" cy="4775200"/>
          </a:xfrm>
        </p:spPr>
        <p:txBody>
          <a:bodyPr>
            <a:normAutofit/>
          </a:bodyPr>
          <a:lstStyle/>
          <a:p>
            <a:r>
              <a:rPr lang="en-US" dirty="0"/>
              <a:t>Adam Childers – Associate Professor of Mathematics and Statistics at Roanoke College</a:t>
            </a:r>
          </a:p>
          <a:p>
            <a:r>
              <a:rPr lang="en-US" dirty="0"/>
              <a:t>David Taylor – Associate Professor of Mathematics and Statistics at Roanoke College</a:t>
            </a:r>
          </a:p>
          <a:p>
            <a:r>
              <a:rPr lang="en-US" dirty="0"/>
              <a:t>Others?  You!  Please help up test this and use this; we are looking for more ideas!</a:t>
            </a:r>
          </a:p>
        </p:txBody>
      </p:sp>
      <p:pic>
        <p:nvPicPr>
          <p:cNvPr id="1026" name="Picture 2" descr="Image result for david taylor roanoke college">
            <a:extLst>
              <a:ext uri="{FF2B5EF4-FFF2-40B4-BE49-F238E27FC236}">
                <a16:creationId xmlns:a16="http://schemas.microsoft.com/office/drawing/2014/main" id="{9F1714D4-5BB6-46C8-8C80-6E18EB24A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768" y="4692354"/>
            <a:ext cx="3286125" cy="1956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6DD3A2B-A4B8-4796-A30C-CB25DA47E3FC}"/>
              </a:ext>
            </a:extLst>
          </p:cNvPr>
          <p:cNvCxnSpPr/>
          <p:nvPr/>
        </p:nvCxnSpPr>
        <p:spPr>
          <a:xfrm>
            <a:off x="11553825" y="1027906"/>
            <a:ext cx="0" cy="573484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9F22E9F-6E86-48C3-B891-8C57D51B108C}"/>
              </a:ext>
            </a:extLst>
          </p:cNvPr>
          <p:cNvCxnSpPr/>
          <p:nvPr/>
        </p:nvCxnSpPr>
        <p:spPr>
          <a:xfrm>
            <a:off x="11906250" y="1027906"/>
            <a:ext cx="0" cy="573484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>
            <a:extLst>
              <a:ext uri="{FF2B5EF4-FFF2-40B4-BE49-F238E27FC236}">
                <a16:creationId xmlns:a16="http://schemas.microsoft.com/office/drawing/2014/main" id="{5FDA609D-777E-4BE9-BACD-55310F3B6E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966" y="0"/>
            <a:ext cx="1475694" cy="120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314EA4BD-A428-4085-B884-8D8E7487E84F" descr="Image">
            <a:extLst>
              <a:ext uri="{FF2B5EF4-FFF2-40B4-BE49-F238E27FC236}">
                <a16:creationId xmlns:a16="http://schemas.microsoft.com/office/drawing/2014/main" id="{3E52CBCE-E3B0-4BB1-81F6-3A0F60B00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043" y="601928"/>
            <a:ext cx="2738380" cy="371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492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Future of Classroom Stats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It’s up to you!  If you can dream it, we can do it*.  It’s time to build and audience and community.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Currently in development</a:t>
            </a:r>
          </a:p>
          <a:p>
            <a:r>
              <a:rPr lang="en-US" dirty="0"/>
              <a:t>Public Rooms </a:t>
            </a:r>
          </a:p>
          <a:p>
            <a:r>
              <a:rPr lang="en-US" dirty="0"/>
              <a:t>Simulation</a:t>
            </a:r>
          </a:p>
          <a:p>
            <a:r>
              <a:rPr lang="en-US" dirty="0"/>
              <a:t>Even More Online Statistics Integration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37D276-55F4-4510-8540-660E89EA0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5127" y="3867310"/>
            <a:ext cx="2444590" cy="244459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F3C5CCA-DC02-4D22-8E6A-9A8224388795}"/>
              </a:ext>
            </a:extLst>
          </p:cNvPr>
          <p:cNvCxnSpPr/>
          <p:nvPr/>
        </p:nvCxnSpPr>
        <p:spPr>
          <a:xfrm>
            <a:off x="11553825" y="1027906"/>
            <a:ext cx="0" cy="573484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14FE895-FCF5-4A06-A544-A678B25DDEF2}"/>
              </a:ext>
            </a:extLst>
          </p:cNvPr>
          <p:cNvCxnSpPr/>
          <p:nvPr/>
        </p:nvCxnSpPr>
        <p:spPr>
          <a:xfrm>
            <a:off x="11906250" y="1027906"/>
            <a:ext cx="0" cy="573484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4D5C5E6-9A5C-4570-97A4-41C2573FB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966" y="0"/>
            <a:ext cx="1475694" cy="120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0139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Sign up for your account today at </a:t>
            </a:r>
            <a:r>
              <a:rPr lang="en-US" dirty="0">
                <a:hlinkClick r:id="rId2"/>
              </a:rPr>
              <a:t>www.classroomstats.com</a:t>
            </a:r>
            <a:r>
              <a:rPr lang="en-US" dirty="0"/>
              <a:t>.</a:t>
            </a:r>
          </a:p>
          <a:p>
            <a:r>
              <a:rPr lang="en-US" dirty="0"/>
              <a:t>Contact:</a:t>
            </a:r>
          </a:p>
          <a:p>
            <a:pPr lvl="1"/>
            <a:r>
              <a:rPr lang="en-US" dirty="0"/>
              <a:t>David Taylor – </a:t>
            </a:r>
            <a:r>
              <a:rPr lang="en-US" dirty="0">
                <a:hlinkClick r:id="rId3"/>
              </a:rPr>
              <a:t>david.taylor@classroomstats.com</a:t>
            </a:r>
            <a:endParaRPr lang="en-US" dirty="0"/>
          </a:p>
          <a:p>
            <a:pPr lvl="1"/>
            <a:r>
              <a:rPr lang="en-US" dirty="0"/>
              <a:t>Adam Childers – </a:t>
            </a:r>
            <a:r>
              <a:rPr lang="en-US" dirty="0">
                <a:hlinkClick r:id="rId4"/>
              </a:rPr>
              <a:t>adam.childers@classroomstats.com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235299A-24B7-4A75-9E27-603FEDFC0730}"/>
              </a:ext>
            </a:extLst>
          </p:cNvPr>
          <p:cNvCxnSpPr/>
          <p:nvPr/>
        </p:nvCxnSpPr>
        <p:spPr>
          <a:xfrm>
            <a:off x="11553825" y="1027906"/>
            <a:ext cx="0" cy="573484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19BA522-B6E5-45A3-92F0-DB46F0FCED21}"/>
              </a:ext>
            </a:extLst>
          </p:cNvPr>
          <p:cNvCxnSpPr/>
          <p:nvPr/>
        </p:nvCxnSpPr>
        <p:spPr>
          <a:xfrm>
            <a:off x="11906250" y="1027906"/>
            <a:ext cx="0" cy="573484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BB7FC22B-98BA-4498-B603-A24635035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966" y="0"/>
            <a:ext cx="1475694" cy="120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06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5593</TotalTime>
  <Words>379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Why Classroom Stats?</vt:lpstr>
      <vt:lpstr>What is Classroom Stats?</vt:lpstr>
      <vt:lpstr>What is Classroom Stats?</vt:lpstr>
      <vt:lpstr>What is Classroom Stats?</vt:lpstr>
      <vt:lpstr>How Can You Use Classroom Stats?</vt:lpstr>
      <vt:lpstr>Who is Classroom Stats?</vt:lpstr>
      <vt:lpstr>Future of Classroom Stats</vt:lpstr>
      <vt:lpstr>Questions?</vt:lpstr>
    </vt:vector>
  </TitlesOfParts>
  <Company>Roanoke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Taylor, David</dc:creator>
  <cp:lastModifiedBy>Adam Childers</cp:lastModifiedBy>
  <cp:revision>32</cp:revision>
  <dcterms:created xsi:type="dcterms:W3CDTF">2017-11-14T14:13:51Z</dcterms:created>
  <dcterms:modified xsi:type="dcterms:W3CDTF">2019-02-11T18:56:58Z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254512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S8.2.2</vt:lpwstr>
  </property>
</Properties>
</file>