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5"/>
  </p:handoutMasterIdLst>
  <p:sldIdLst>
    <p:sldId id="256" r:id="rId2"/>
    <p:sldId id="257" r:id="rId3"/>
    <p:sldId id="264" r:id="rId4"/>
    <p:sldId id="265" r:id="rId5"/>
    <p:sldId id="258" r:id="rId6"/>
    <p:sldId id="263" r:id="rId7"/>
    <p:sldId id="262" r:id="rId8"/>
    <p:sldId id="259" r:id="rId9"/>
    <p:sldId id="268" r:id="rId10"/>
    <p:sldId id="260" r:id="rId11"/>
    <p:sldId id="266" r:id="rId12"/>
    <p:sldId id="267" r:id="rId13"/>
    <p:sldId id="269" r:id="rId14"/>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9" autoAdjust="0"/>
    <p:restoredTop sz="94660"/>
  </p:normalViewPr>
  <p:slideViewPr>
    <p:cSldViewPr snapToGrid="0">
      <p:cViewPr varScale="1">
        <p:scale>
          <a:sx n="103" d="100"/>
          <a:sy n="103" d="100"/>
        </p:scale>
        <p:origin x="150"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1"/>
            <a:ext cx="4028440" cy="351737"/>
          </a:xfrm>
          <a:prstGeom prst="rect">
            <a:avLst/>
          </a:prstGeom>
        </p:spPr>
        <p:txBody>
          <a:bodyPr vert="horz" lIns="93177" tIns="46589" rIns="93177" bIns="46589" rtlCol="0"/>
          <a:lstStyle>
            <a:lvl1pPr algn="r">
              <a:defRPr sz="1200"/>
            </a:lvl1pPr>
          </a:lstStyle>
          <a:p>
            <a:fld id="{38B05664-AFCC-4FAF-ACC0-A3A44266AA42}" type="datetimeFigureOut">
              <a:rPr lang="en-US" smtClean="0"/>
              <a:t>4/26/2016</a:t>
            </a:fld>
            <a:endParaRPr lang="en-US"/>
          </a:p>
        </p:txBody>
      </p:sp>
      <p:sp>
        <p:nvSpPr>
          <p:cNvPr id="4" name="Footer Placeholder 3"/>
          <p:cNvSpPr>
            <a:spLocks noGrp="1"/>
          </p:cNvSpPr>
          <p:nvPr>
            <p:ph type="ftr" sz="quarter" idx="2"/>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1736"/>
          </a:xfrm>
          <a:prstGeom prst="rect">
            <a:avLst/>
          </a:prstGeom>
        </p:spPr>
        <p:txBody>
          <a:bodyPr vert="horz" lIns="93177" tIns="46589" rIns="93177" bIns="46589" rtlCol="0" anchor="b"/>
          <a:lstStyle>
            <a:lvl1pPr algn="r">
              <a:defRPr sz="1200"/>
            </a:lvl1pPr>
          </a:lstStyle>
          <a:p>
            <a:fld id="{2BC6E966-F0DA-4BE5-A943-9A7CA6CC8D6A}" type="slidenum">
              <a:rPr lang="en-US" smtClean="0"/>
              <a:t>‹#›</a:t>
            </a:fld>
            <a:endParaRPr lang="en-US"/>
          </a:p>
        </p:txBody>
      </p:sp>
    </p:spTree>
    <p:extLst>
      <p:ext uri="{BB962C8B-B14F-4D97-AF65-F5344CB8AC3E}">
        <p14:creationId xmlns:p14="http://schemas.microsoft.com/office/powerpoint/2010/main" val="302901658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CE0C99A-E75E-4915-8C89-588CE5C2871C}" type="datetimeFigureOut">
              <a:rPr lang="en-US" smtClean="0"/>
              <a:t>4/26/2016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D9D504-5305-4C6F-A233-606CF52296A4}" type="slidenum">
              <a:rPr lang="en-US" smtClean="0"/>
              <a:t>‹#›</a:t>
            </a:fld>
            <a:endParaRPr lang="en-US"/>
          </a:p>
        </p:txBody>
      </p:sp>
    </p:spTree>
    <p:extLst>
      <p:ext uri="{BB962C8B-B14F-4D97-AF65-F5344CB8AC3E}">
        <p14:creationId xmlns:p14="http://schemas.microsoft.com/office/powerpoint/2010/main" val="2407856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CE0C99A-E75E-4915-8C89-588CE5C2871C}" type="datetimeFigureOut">
              <a:rPr lang="en-US" smtClean="0"/>
              <a:t>4/26/2016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D9D504-5305-4C6F-A233-606CF52296A4}" type="slidenum">
              <a:rPr lang="en-US" smtClean="0"/>
              <a:t>‹#›</a:t>
            </a:fld>
            <a:endParaRPr lang="en-US"/>
          </a:p>
        </p:txBody>
      </p:sp>
    </p:spTree>
    <p:extLst>
      <p:ext uri="{BB962C8B-B14F-4D97-AF65-F5344CB8AC3E}">
        <p14:creationId xmlns:p14="http://schemas.microsoft.com/office/powerpoint/2010/main" val="1818442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CE0C99A-E75E-4915-8C89-588CE5C2871C}" type="datetimeFigureOut">
              <a:rPr lang="en-US" smtClean="0"/>
              <a:t>4/26/2016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D9D504-5305-4C6F-A233-606CF52296A4}" type="slidenum">
              <a:rPr lang="en-US" smtClean="0"/>
              <a:t>‹#›</a:t>
            </a:fld>
            <a:endParaRPr lang="en-US"/>
          </a:p>
        </p:txBody>
      </p:sp>
    </p:spTree>
    <p:extLst>
      <p:ext uri="{BB962C8B-B14F-4D97-AF65-F5344CB8AC3E}">
        <p14:creationId xmlns:p14="http://schemas.microsoft.com/office/powerpoint/2010/main" val="3581400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E0C99A-E75E-4915-8C89-588CE5C2871C}" type="datetimeFigureOut">
              <a:rPr lang="en-US" smtClean="0"/>
              <a:t>4/26/2016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D9D504-5305-4C6F-A233-606CF52296A4}" type="slidenum">
              <a:rPr lang="en-US" smtClean="0"/>
              <a:t>‹#›</a:t>
            </a:fld>
            <a:endParaRPr lang="en-US"/>
          </a:p>
        </p:txBody>
      </p:sp>
    </p:spTree>
    <p:extLst>
      <p:ext uri="{BB962C8B-B14F-4D97-AF65-F5344CB8AC3E}">
        <p14:creationId xmlns:p14="http://schemas.microsoft.com/office/powerpoint/2010/main" val="2224522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E0C99A-E75E-4915-8C89-588CE5C2871C}" type="datetimeFigureOut">
              <a:rPr lang="en-US" smtClean="0"/>
              <a:t>4/26/2016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D9D504-5305-4C6F-A233-606CF52296A4}" type="slidenum">
              <a:rPr lang="en-US" smtClean="0"/>
              <a:t>‹#›</a:t>
            </a:fld>
            <a:endParaRPr lang="en-US"/>
          </a:p>
        </p:txBody>
      </p:sp>
    </p:spTree>
    <p:extLst>
      <p:ext uri="{BB962C8B-B14F-4D97-AF65-F5344CB8AC3E}">
        <p14:creationId xmlns:p14="http://schemas.microsoft.com/office/powerpoint/2010/main" val="4106311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3CE0C99A-E75E-4915-8C89-588CE5C2871C}" type="datetimeFigureOut">
              <a:rPr lang="en-US" smtClean="0"/>
              <a:t>4/26/2016</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5D9D504-5305-4C6F-A233-606CF52296A4}" type="slidenum">
              <a:rPr lang="en-US" smtClean="0"/>
              <a:t>‹#›</a:t>
            </a:fld>
            <a:endParaRPr lang="en-US"/>
          </a:p>
        </p:txBody>
      </p:sp>
    </p:spTree>
    <p:extLst>
      <p:ext uri="{BB962C8B-B14F-4D97-AF65-F5344CB8AC3E}">
        <p14:creationId xmlns:p14="http://schemas.microsoft.com/office/powerpoint/2010/main" val="406711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3CE0C99A-E75E-4915-8C89-588CE5C2871C}" type="datetimeFigureOut">
              <a:rPr lang="en-US" smtClean="0"/>
              <a:t>4/26/2016</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45D9D504-5305-4C6F-A233-606CF52296A4}" type="slidenum">
              <a:rPr lang="en-US" smtClean="0"/>
              <a:t>‹#›</a:t>
            </a:fld>
            <a:endParaRPr lang="en-US"/>
          </a:p>
        </p:txBody>
      </p:sp>
    </p:spTree>
    <p:extLst>
      <p:ext uri="{BB962C8B-B14F-4D97-AF65-F5344CB8AC3E}">
        <p14:creationId xmlns:p14="http://schemas.microsoft.com/office/powerpoint/2010/main" val="384144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3CE0C99A-E75E-4915-8C89-588CE5C2871C}" type="datetimeFigureOut">
              <a:rPr lang="en-US" smtClean="0"/>
              <a:t>4/26/2016</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45D9D504-5305-4C6F-A233-606CF52296A4}" type="slidenum">
              <a:rPr lang="en-US" smtClean="0"/>
              <a:t>‹#›</a:t>
            </a:fld>
            <a:endParaRPr lang="en-US"/>
          </a:p>
        </p:txBody>
      </p:sp>
    </p:spTree>
    <p:extLst>
      <p:ext uri="{BB962C8B-B14F-4D97-AF65-F5344CB8AC3E}">
        <p14:creationId xmlns:p14="http://schemas.microsoft.com/office/powerpoint/2010/main" val="3582326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CE0C99A-E75E-4915-8C89-588CE5C2871C}" type="datetimeFigureOut">
              <a:rPr lang="en-US" smtClean="0"/>
              <a:t>4/26/2016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D9D504-5305-4C6F-A233-606CF52296A4}" type="slidenum">
              <a:rPr lang="en-US" smtClean="0"/>
              <a:t>‹#›</a:t>
            </a:fld>
            <a:endParaRPr lang="en-US"/>
          </a:p>
        </p:txBody>
      </p:sp>
    </p:spTree>
    <p:extLst>
      <p:ext uri="{BB962C8B-B14F-4D97-AF65-F5344CB8AC3E}">
        <p14:creationId xmlns:p14="http://schemas.microsoft.com/office/powerpoint/2010/main" val="4264656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CE0C99A-E75E-4915-8C89-588CE5C2871C}" type="datetimeFigureOut">
              <a:rPr lang="en-US" smtClean="0"/>
              <a:t>4/26/2016</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5D9D504-5305-4C6F-A233-606CF52296A4}" type="slidenum">
              <a:rPr lang="en-US" smtClean="0"/>
              <a:t>‹#›</a:t>
            </a:fld>
            <a:endParaRPr lang="en-US"/>
          </a:p>
        </p:txBody>
      </p:sp>
    </p:spTree>
    <p:extLst>
      <p:ext uri="{BB962C8B-B14F-4D97-AF65-F5344CB8AC3E}">
        <p14:creationId xmlns:p14="http://schemas.microsoft.com/office/powerpoint/2010/main" val="3294753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CE0C99A-E75E-4915-8C89-588CE5C2871C}" type="datetimeFigureOut">
              <a:rPr lang="en-US" smtClean="0"/>
              <a:t>4/26/2016</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45D9D504-5305-4C6F-A233-606CF52296A4}" type="slidenum">
              <a:rPr lang="en-US" smtClean="0"/>
              <a:t>‹#›</a:t>
            </a:fld>
            <a:endParaRPr lang="en-US"/>
          </a:p>
        </p:txBody>
      </p:sp>
    </p:spTree>
    <p:extLst>
      <p:ext uri="{BB962C8B-B14F-4D97-AF65-F5344CB8AC3E}">
        <p14:creationId xmlns:p14="http://schemas.microsoft.com/office/powerpoint/2010/main" val="718016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3CE0C99A-E75E-4915-8C89-588CE5C2871C}" type="datetimeFigureOut">
              <a:rPr lang="en-US" smtClean="0"/>
              <a:t>4/26/2016</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5D9D504-5305-4C6F-A233-606CF52296A4}" type="slidenum">
              <a:rPr lang="en-US" smtClean="0"/>
              <a:t>‹#›</a:t>
            </a:fld>
            <a:endParaRPr lang="en-US"/>
          </a:p>
        </p:txBody>
      </p:sp>
    </p:spTree>
    <p:extLst>
      <p:ext uri="{BB962C8B-B14F-4D97-AF65-F5344CB8AC3E}">
        <p14:creationId xmlns:p14="http://schemas.microsoft.com/office/powerpoint/2010/main" val="20807914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9848" y="1268965"/>
            <a:ext cx="7315200" cy="2622275"/>
          </a:xfrm>
        </p:spPr>
        <p:txBody>
          <a:bodyPr/>
          <a:lstStyle/>
          <a:p>
            <a:r>
              <a:rPr lang="en-US" dirty="0" smtClean="0"/>
              <a:t>Bubble Project</a:t>
            </a:r>
            <a:endParaRPr lang="en-US" dirty="0"/>
          </a:p>
        </p:txBody>
      </p:sp>
      <p:sp>
        <p:nvSpPr>
          <p:cNvPr id="3" name="Subtitle 2"/>
          <p:cNvSpPr>
            <a:spLocks noGrp="1"/>
          </p:cNvSpPr>
          <p:nvPr>
            <p:ph type="subTitle" idx="1"/>
          </p:nvPr>
        </p:nvSpPr>
        <p:spPr>
          <a:xfrm>
            <a:off x="1100015" y="4124131"/>
            <a:ext cx="7315200" cy="1460515"/>
          </a:xfrm>
        </p:spPr>
        <p:txBody>
          <a:bodyPr>
            <a:noAutofit/>
          </a:bodyPr>
          <a:lstStyle/>
          <a:p>
            <a:r>
              <a:rPr lang="en-US" sz="1800" dirty="0" smtClean="0"/>
              <a:t>Pamela Fellers</a:t>
            </a:r>
          </a:p>
          <a:p>
            <a:r>
              <a:rPr lang="en-US" sz="1000" dirty="0" smtClean="0"/>
              <a:t>Assistant Professor</a:t>
            </a:r>
          </a:p>
          <a:p>
            <a:r>
              <a:rPr lang="en-US" sz="1000" dirty="0" smtClean="0"/>
              <a:t>Department of Mathematics and Statistics</a:t>
            </a:r>
          </a:p>
          <a:p>
            <a:r>
              <a:rPr lang="en-US" sz="1800" dirty="0" smtClean="0"/>
              <a:t>Grinnell College</a:t>
            </a:r>
            <a:endParaRPr lang="en-US" sz="1800" dirty="0"/>
          </a:p>
        </p:txBody>
      </p:sp>
    </p:spTree>
    <p:extLst>
      <p:ext uri="{BB962C8B-B14F-4D97-AF65-F5344CB8AC3E}">
        <p14:creationId xmlns:p14="http://schemas.microsoft.com/office/powerpoint/2010/main" val="1166019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Spring 2016 Timeline</a:t>
            </a:r>
            <a:endParaRPr lang="en-US" dirty="0"/>
          </a:p>
        </p:txBody>
      </p:sp>
      <p:sp>
        <p:nvSpPr>
          <p:cNvPr id="5" name="Content Placeholder 4"/>
          <p:cNvSpPr>
            <a:spLocks noGrp="1"/>
          </p:cNvSpPr>
          <p:nvPr>
            <p:ph sz="half" idx="1"/>
          </p:nvPr>
        </p:nvSpPr>
        <p:spPr/>
        <p:txBody>
          <a:bodyPr>
            <a:normAutofit/>
          </a:bodyPr>
          <a:lstStyle/>
          <a:p>
            <a:r>
              <a:rPr lang="en-US" dirty="0" smtClean="0"/>
              <a:t>Weeks 1 &amp; 2</a:t>
            </a:r>
          </a:p>
          <a:p>
            <a:pPr lvl="1"/>
            <a:r>
              <a:rPr lang="en-US" dirty="0" smtClean="0"/>
              <a:t>Drafted research proposal and data collection plan</a:t>
            </a:r>
          </a:p>
          <a:p>
            <a:r>
              <a:rPr lang="en-US" dirty="0" smtClean="0"/>
              <a:t>Week 3</a:t>
            </a:r>
          </a:p>
          <a:p>
            <a:pPr lvl="1"/>
            <a:r>
              <a:rPr lang="en-US" dirty="0" smtClean="0"/>
              <a:t>Peer review of drafted proposals and data collection plans</a:t>
            </a:r>
          </a:p>
          <a:p>
            <a:r>
              <a:rPr lang="en-US" dirty="0" smtClean="0"/>
              <a:t>Week 4</a:t>
            </a:r>
          </a:p>
          <a:p>
            <a:pPr lvl="1"/>
            <a:r>
              <a:rPr lang="en-US" dirty="0" smtClean="0"/>
              <a:t>Final research proposal and data collection plans due</a:t>
            </a:r>
            <a:endParaRPr lang="en-US" dirty="0"/>
          </a:p>
        </p:txBody>
      </p:sp>
      <p:sp>
        <p:nvSpPr>
          <p:cNvPr id="2" name="Content Placeholder 1"/>
          <p:cNvSpPr>
            <a:spLocks noGrp="1"/>
          </p:cNvSpPr>
          <p:nvPr>
            <p:ph sz="half" idx="2"/>
          </p:nvPr>
        </p:nvSpPr>
        <p:spPr/>
        <p:txBody>
          <a:bodyPr>
            <a:normAutofit/>
          </a:bodyPr>
          <a:lstStyle/>
          <a:p>
            <a:r>
              <a:rPr lang="en-US" dirty="0" smtClean="0"/>
              <a:t>Still required some flexibility in groups</a:t>
            </a:r>
          </a:p>
          <a:p>
            <a:r>
              <a:rPr lang="en-US" dirty="0" smtClean="0"/>
              <a:t>Spent a full class prior to peer review </a:t>
            </a:r>
          </a:p>
          <a:p>
            <a:pPr lvl="1"/>
            <a:r>
              <a:rPr lang="en-US" dirty="0" smtClean="0"/>
              <a:t>Given two instructor created sample drafts</a:t>
            </a:r>
          </a:p>
          <a:p>
            <a:pPr lvl="1"/>
            <a:r>
              <a:rPr lang="en-US" dirty="0" smtClean="0"/>
              <a:t>Brought materials to class </a:t>
            </a:r>
          </a:p>
          <a:p>
            <a:pPr lvl="1"/>
            <a:r>
              <a:rPr lang="en-US" dirty="0" smtClean="0"/>
              <a:t>Small group discussion and peer review of the samples</a:t>
            </a:r>
          </a:p>
          <a:p>
            <a:r>
              <a:rPr lang="en-US" dirty="0" smtClean="0"/>
              <a:t>Final research proposals and data collection plans were “</a:t>
            </a:r>
            <a:r>
              <a:rPr lang="en-US" i="1" dirty="0" smtClean="0"/>
              <a:t>higher quality”</a:t>
            </a:r>
            <a:r>
              <a:rPr lang="en-US" dirty="0" smtClean="0"/>
              <a:t> than in the Fall </a:t>
            </a:r>
            <a:r>
              <a:rPr lang="en-US" dirty="0" smtClean="0"/>
              <a:t>2016</a:t>
            </a:r>
          </a:p>
          <a:p>
            <a:pPr lvl="1"/>
            <a:r>
              <a:rPr lang="en-US" dirty="0" smtClean="0"/>
              <a:t>Practicality of data collection</a:t>
            </a:r>
            <a:endParaRPr lang="en-US" dirty="0"/>
          </a:p>
        </p:txBody>
      </p:sp>
    </p:spTree>
    <p:extLst>
      <p:ext uri="{BB962C8B-B14F-4D97-AF65-F5344CB8AC3E}">
        <p14:creationId xmlns:p14="http://schemas.microsoft.com/office/powerpoint/2010/main" val="2511815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My Experience</a:t>
            </a:r>
            <a:endParaRPr lang="en-US" dirty="0"/>
          </a:p>
        </p:txBody>
      </p:sp>
      <p:sp>
        <p:nvSpPr>
          <p:cNvPr id="3" name="Content Placeholder 2"/>
          <p:cNvSpPr>
            <a:spLocks noGrp="1"/>
          </p:cNvSpPr>
          <p:nvPr>
            <p:ph sz="half" idx="1"/>
          </p:nvPr>
        </p:nvSpPr>
        <p:spPr/>
        <p:txBody>
          <a:bodyPr>
            <a:normAutofit/>
          </a:bodyPr>
          <a:lstStyle/>
          <a:p>
            <a:r>
              <a:rPr lang="en-US" dirty="0" smtClean="0"/>
              <a:t>Enjoyed using bubbles, potentially other “topics”</a:t>
            </a:r>
          </a:p>
          <a:p>
            <a:r>
              <a:rPr lang="en-US" dirty="0" smtClean="0"/>
              <a:t>Random groups is a must </a:t>
            </a:r>
            <a:br>
              <a:rPr lang="en-US" dirty="0" smtClean="0"/>
            </a:br>
            <a:r>
              <a:rPr lang="en-US" dirty="0" smtClean="0"/>
              <a:t>(for me)</a:t>
            </a:r>
          </a:p>
          <a:p>
            <a:r>
              <a:rPr lang="en-US" dirty="0" smtClean="0"/>
              <a:t>Students appreciated discussions in class about project</a:t>
            </a:r>
          </a:p>
          <a:p>
            <a:r>
              <a:rPr lang="en-US" dirty="0" smtClean="0"/>
              <a:t>Peer review was beneficial</a:t>
            </a:r>
          </a:p>
          <a:p>
            <a:r>
              <a:rPr lang="en-US" dirty="0" smtClean="0"/>
              <a:t>Final project ideas, research questions, and overall projects “</a:t>
            </a:r>
            <a:r>
              <a:rPr lang="en-US" i="1" dirty="0" smtClean="0"/>
              <a:t>improved”</a:t>
            </a:r>
          </a:p>
          <a:p>
            <a:pPr lvl="1"/>
            <a:r>
              <a:rPr lang="en-US" dirty="0" smtClean="0"/>
              <a:t>No more “I’ve never done this.”</a:t>
            </a:r>
          </a:p>
          <a:p>
            <a:endParaRPr lang="en-US" dirty="0"/>
          </a:p>
        </p:txBody>
      </p:sp>
      <p:sp>
        <p:nvSpPr>
          <p:cNvPr id="4" name="Content Placeholder 3"/>
          <p:cNvSpPr>
            <a:spLocks noGrp="1"/>
          </p:cNvSpPr>
          <p:nvPr>
            <p:ph sz="half" idx="2"/>
          </p:nvPr>
        </p:nvSpPr>
        <p:spPr/>
        <p:txBody>
          <a:bodyPr>
            <a:normAutofit/>
          </a:bodyPr>
          <a:lstStyle/>
          <a:p>
            <a:r>
              <a:rPr lang="en-US" dirty="0" smtClean="0"/>
              <a:t>Timeline and add/drop</a:t>
            </a:r>
          </a:p>
          <a:p>
            <a:r>
              <a:rPr lang="en-US" dirty="0" smtClean="0"/>
              <a:t>Collect data? </a:t>
            </a:r>
          </a:p>
          <a:p>
            <a:pPr lvl="1"/>
            <a:r>
              <a:rPr lang="en-US" dirty="0" smtClean="0"/>
              <a:t>Use one or two projects as a class lab?</a:t>
            </a:r>
          </a:p>
          <a:p>
            <a:r>
              <a:rPr lang="en-US" dirty="0" smtClean="0"/>
              <a:t>Alterative recipe</a:t>
            </a:r>
          </a:p>
          <a:p>
            <a:pPr lvl="1"/>
            <a:r>
              <a:rPr lang="en-US" dirty="0" smtClean="0"/>
              <a:t>Glycerin or corn syrup </a:t>
            </a:r>
          </a:p>
          <a:p>
            <a:r>
              <a:rPr lang="en-US" dirty="0" smtClean="0"/>
              <a:t>Alternative variables</a:t>
            </a:r>
          </a:p>
          <a:p>
            <a:pPr lvl="1"/>
            <a:r>
              <a:rPr lang="en-US" dirty="0" smtClean="0"/>
              <a:t>Resting time, type of water, wand, method of blowing the bubble </a:t>
            </a:r>
          </a:p>
          <a:p>
            <a:endParaRPr lang="en-US" dirty="0" smtClean="0"/>
          </a:p>
          <a:p>
            <a:endParaRPr lang="en-US" dirty="0"/>
          </a:p>
        </p:txBody>
      </p:sp>
    </p:spTree>
    <p:extLst>
      <p:ext uri="{BB962C8B-B14F-4D97-AF65-F5344CB8AC3E}">
        <p14:creationId xmlns:p14="http://schemas.microsoft.com/office/powerpoint/2010/main" val="848985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Students were creative!</a:t>
            </a:r>
            <a:endParaRPr lang="en-US" dirty="0"/>
          </a:p>
        </p:txBody>
      </p:sp>
      <p:sp>
        <p:nvSpPr>
          <p:cNvPr id="3" name="Content Placeholder 2"/>
          <p:cNvSpPr>
            <a:spLocks noGrp="1"/>
          </p:cNvSpPr>
          <p:nvPr>
            <p:ph sz="half" idx="1"/>
          </p:nvPr>
        </p:nvSpPr>
        <p:spPr/>
        <p:txBody>
          <a:bodyPr>
            <a:normAutofit/>
          </a:bodyPr>
          <a:lstStyle/>
          <a:p>
            <a:r>
              <a:rPr lang="en-US" dirty="0" smtClean="0"/>
              <a:t>Duration</a:t>
            </a:r>
          </a:p>
          <a:p>
            <a:pPr lvl="1"/>
            <a:r>
              <a:rPr lang="en-US" dirty="0" smtClean="0"/>
              <a:t>Of all bubbles from a single blow</a:t>
            </a:r>
          </a:p>
          <a:p>
            <a:pPr lvl="1"/>
            <a:r>
              <a:rPr lang="en-US" dirty="0" smtClean="0"/>
              <a:t>Of the first bubble from leaving wand to popping</a:t>
            </a:r>
          </a:p>
          <a:p>
            <a:r>
              <a:rPr lang="en-US" dirty="0" smtClean="0"/>
              <a:t>Size</a:t>
            </a:r>
          </a:p>
          <a:p>
            <a:pPr lvl="1"/>
            <a:r>
              <a:rPr lang="en-US" dirty="0" smtClean="0"/>
              <a:t>Record with video equipment or iPad</a:t>
            </a:r>
          </a:p>
          <a:p>
            <a:pPr lvl="2"/>
            <a:r>
              <a:rPr lang="en-US" dirty="0" smtClean="0"/>
              <a:t>Graph paper</a:t>
            </a:r>
          </a:p>
          <a:p>
            <a:pPr lvl="1"/>
            <a:r>
              <a:rPr lang="en-US" dirty="0" smtClean="0"/>
              <a:t>Measure mid-air</a:t>
            </a:r>
          </a:p>
          <a:p>
            <a:pPr lvl="2"/>
            <a:r>
              <a:rPr lang="en-US" dirty="0" smtClean="0"/>
              <a:t>Ruler, 3 size cards</a:t>
            </a:r>
          </a:p>
          <a:p>
            <a:pPr lvl="1"/>
            <a:r>
              <a:rPr lang="en-US" dirty="0" smtClean="0"/>
              <a:t>Measure on a surface</a:t>
            </a:r>
          </a:p>
          <a:p>
            <a:pPr lvl="2"/>
            <a:r>
              <a:rPr lang="en-US" dirty="0" smtClean="0"/>
              <a:t>Pop on colored paper for outline</a:t>
            </a:r>
          </a:p>
          <a:p>
            <a:pPr lvl="2"/>
            <a:r>
              <a:rPr lang="en-US" dirty="0" smtClean="0"/>
              <a:t>Blew bubble on surface and measured outline</a:t>
            </a:r>
          </a:p>
        </p:txBody>
      </p:sp>
      <p:sp>
        <p:nvSpPr>
          <p:cNvPr id="4" name="Content Placeholder 3"/>
          <p:cNvSpPr>
            <a:spLocks noGrp="1"/>
          </p:cNvSpPr>
          <p:nvPr>
            <p:ph sz="half" idx="2"/>
          </p:nvPr>
        </p:nvSpPr>
        <p:spPr/>
        <p:txBody>
          <a:bodyPr>
            <a:normAutofit/>
          </a:bodyPr>
          <a:lstStyle/>
          <a:p>
            <a:r>
              <a:rPr lang="en-US" dirty="0"/>
              <a:t>Reason for popping</a:t>
            </a:r>
          </a:p>
          <a:p>
            <a:pPr lvl="1"/>
            <a:r>
              <a:rPr lang="en-US" dirty="0"/>
              <a:t>Mid-air, floor, on own after contact</a:t>
            </a:r>
          </a:p>
          <a:p>
            <a:r>
              <a:rPr lang="en-US" dirty="0"/>
              <a:t>Number of bubbles </a:t>
            </a:r>
            <a:r>
              <a:rPr lang="en-US" dirty="0" smtClean="0"/>
              <a:t>produced</a:t>
            </a:r>
          </a:p>
          <a:p>
            <a:r>
              <a:rPr lang="en-US" dirty="0" smtClean="0"/>
              <a:t>Film length</a:t>
            </a:r>
          </a:p>
          <a:p>
            <a:pPr lvl="1"/>
            <a:r>
              <a:rPr lang="en-US" dirty="0" smtClean="0"/>
              <a:t>Seconds until fan breaks bubble film</a:t>
            </a:r>
          </a:p>
          <a:p>
            <a:r>
              <a:rPr lang="en-US" dirty="0" smtClean="0"/>
              <a:t>Effort</a:t>
            </a:r>
          </a:p>
          <a:p>
            <a:pPr lvl="1"/>
            <a:r>
              <a:rPr lang="en-US" dirty="0" smtClean="0"/>
              <a:t>Noted whether solution was left over on wand and how many attempts were needed to form bubbles</a:t>
            </a:r>
            <a:endParaRPr lang="en-US" dirty="0"/>
          </a:p>
        </p:txBody>
      </p:sp>
    </p:spTree>
    <p:extLst>
      <p:ext uri="{BB962C8B-B14F-4D97-AF65-F5344CB8AC3E}">
        <p14:creationId xmlns:p14="http://schemas.microsoft.com/office/powerpoint/2010/main" val="636868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br>
              <a:rPr lang="en-US" dirty="0" smtClean="0"/>
            </a:br>
            <a:r>
              <a:rPr lang="en-US" dirty="0"/>
              <a:t/>
            </a:r>
            <a:br>
              <a:rPr lang="en-US" dirty="0"/>
            </a:br>
            <a:r>
              <a:rPr lang="en-US" sz="2400" dirty="0" smtClean="0"/>
              <a:t>Questions/Comments?</a:t>
            </a:r>
            <a:endParaRPr lang="en-US" sz="2400" dirty="0"/>
          </a:p>
        </p:txBody>
      </p:sp>
      <p:sp>
        <p:nvSpPr>
          <p:cNvPr id="3" name="Content Placeholder 2"/>
          <p:cNvSpPr>
            <a:spLocks noGrp="1"/>
          </p:cNvSpPr>
          <p:nvPr>
            <p:ph sz="half" idx="1"/>
          </p:nvPr>
        </p:nvSpPr>
        <p:spPr>
          <a:xfrm>
            <a:off x="3867912" y="868680"/>
            <a:ext cx="6349108" cy="5120640"/>
          </a:xfrm>
        </p:spPr>
        <p:txBody>
          <a:bodyPr>
            <a:normAutofit/>
          </a:bodyPr>
          <a:lstStyle/>
          <a:p>
            <a:r>
              <a:rPr lang="en-US" sz="1400" dirty="0"/>
              <a:t>Taylor, L., “A New Approach to Projects in an Introductory Design and Analysis of Experiments Course”, USCOTS 2015 Poster Presentation, May 2015. </a:t>
            </a:r>
          </a:p>
          <a:p>
            <a:r>
              <a:rPr lang="en-US" sz="1400" dirty="0"/>
              <a:t>Steiner, S. H., Hamada, M., Giddings White, B. J., </a:t>
            </a:r>
            <a:r>
              <a:rPr lang="en-US" sz="1400" dirty="0" err="1"/>
              <a:t>Kutsyy</a:t>
            </a:r>
            <a:r>
              <a:rPr lang="en-US" sz="1400" dirty="0"/>
              <a:t>, V., </a:t>
            </a:r>
            <a:r>
              <a:rPr lang="en-US" sz="1400" dirty="0" err="1"/>
              <a:t>Mosesova</a:t>
            </a:r>
            <a:r>
              <a:rPr lang="en-US" sz="1400" dirty="0"/>
              <a:t>, S., and </a:t>
            </a:r>
            <a:r>
              <a:rPr lang="en-US" sz="1400" dirty="0" err="1"/>
              <a:t>Salloum</a:t>
            </a:r>
            <a:r>
              <a:rPr lang="en-US" sz="1400" dirty="0"/>
              <a:t>, G. “A Bubble Mixture Experiment Project for Use in an Advanced Design of Experiments Class” Journal of Statistics Education, 15(1), 2007)</a:t>
            </a:r>
          </a:p>
        </p:txBody>
      </p:sp>
    </p:spTree>
    <p:extLst>
      <p:ext uri="{BB962C8B-B14F-4D97-AF65-F5344CB8AC3E}">
        <p14:creationId xmlns:p14="http://schemas.microsoft.com/office/powerpoint/2010/main" val="2173448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Motivation for project</a:t>
            </a:r>
          </a:p>
          <a:p>
            <a:r>
              <a:rPr lang="en-US" dirty="0" smtClean="0"/>
              <a:t>Overview of project</a:t>
            </a:r>
          </a:p>
          <a:p>
            <a:r>
              <a:rPr lang="en-US" dirty="0" smtClean="0"/>
              <a:t>Two versions</a:t>
            </a:r>
          </a:p>
          <a:p>
            <a:pPr lvl="1"/>
            <a:r>
              <a:rPr lang="en-US" dirty="0" smtClean="0"/>
              <a:t>Fall 2015</a:t>
            </a:r>
          </a:p>
          <a:p>
            <a:pPr lvl="1"/>
            <a:r>
              <a:rPr lang="en-US" dirty="0" smtClean="0"/>
              <a:t>Spring 2016</a:t>
            </a:r>
          </a:p>
          <a:p>
            <a:r>
              <a:rPr lang="en-US" dirty="0" smtClean="0"/>
              <a:t>Summary of my experiences</a:t>
            </a:r>
          </a:p>
          <a:p>
            <a:endParaRPr lang="en-US" dirty="0" smtClean="0"/>
          </a:p>
        </p:txBody>
      </p:sp>
    </p:spTree>
    <p:extLst>
      <p:ext uri="{BB962C8B-B14F-4D97-AF65-F5344CB8AC3E}">
        <p14:creationId xmlns:p14="http://schemas.microsoft.com/office/powerpoint/2010/main" val="2048288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lstStyle/>
          <a:p>
            <a:r>
              <a:rPr lang="en-US" dirty="0" smtClean="0"/>
              <a:t>Beginning content is generally a review for some (most?) students</a:t>
            </a:r>
          </a:p>
          <a:p>
            <a:pPr lvl="1"/>
            <a:r>
              <a:rPr lang="en-US" dirty="0" smtClean="0"/>
              <a:t>Data collection methods information might be the exception</a:t>
            </a:r>
          </a:p>
          <a:p>
            <a:r>
              <a:rPr lang="en-US" dirty="0" smtClean="0"/>
              <a:t>Final projects tend to occur during the second half of the semester</a:t>
            </a:r>
          </a:p>
          <a:p>
            <a:pPr marL="0" indent="0">
              <a:buNone/>
            </a:pPr>
            <a:endParaRPr lang="en-US" dirty="0" smtClean="0"/>
          </a:p>
          <a:p>
            <a:r>
              <a:rPr lang="en-US" dirty="0" smtClean="0"/>
              <a:t>The Bubble Project</a:t>
            </a:r>
          </a:p>
          <a:p>
            <a:pPr lvl="1"/>
            <a:r>
              <a:rPr lang="en-US" dirty="0" smtClean="0"/>
              <a:t>Introduces a variety of statistical thinking questions into the beginning material</a:t>
            </a:r>
          </a:p>
          <a:p>
            <a:pPr lvl="1"/>
            <a:r>
              <a:rPr lang="en-US" dirty="0" smtClean="0"/>
              <a:t>Gives extra exposure to data collection methods</a:t>
            </a:r>
          </a:p>
          <a:p>
            <a:pPr lvl="1"/>
            <a:r>
              <a:rPr lang="en-US" dirty="0" smtClean="0"/>
              <a:t>Reference for final project</a:t>
            </a:r>
          </a:p>
          <a:p>
            <a:pPr lvl="1"/>
            <a:endParaRPr lang="en-US" dirty="0" smtClean="0"/>
          </a:p>
        </p:txBody>
      </p:sp>
    </p:spTree>
    <p:extLst>
      <p:ext uri="{BB962C8B-B14F-4D97-AF65-F5344CB8AC3E}">
        <p14:creationId xmlns:p14="http://schemas.microsoft.com/office/powerpoint/2010/main" val="2199224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nchor="t"/>
          <a:lstStyle/>
          <a:p>
            <a:r>
              <a:rPr lang="en-US" dirty="0" smtClean="0"/>
              <a:t>Bubbles are fun </a:t>
            </a:r>
          </a:p>
          <a:p>
            <a:r>
              <a:rPr lang="en-US" dirty="0" smtClean="0"/>
              <a:t>Low-cost</a:t>
            </a:r>
          </a:p>
          <a:p>
            <a:r>
              <a:rPr lang="en-US" dirty="0" smtClean="0"/>
              <a:t>Short-term (4 weeks)</a:t>
            </a:r>
          </a:p>
          <a:p>
            <a:r>
              <a:rPr lang="en-US" dirty="0" smtClean="0"/>
              <a:t>Random group assignments</a:t>
            </a:r>
          </a:p>
          <a:p>
            <a:endParaRPr lang="en-US" dirty="0" smtClean="0"/>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3633" t="9740" r="7684"/>
          <a:stretch/>
        </p:blipFill>
        <p:spPr>
          <a:xfrm>
            <a:off x="6662057" y="3223050"/>
            <a:ext cx="4522411" cy="2761698"/>
          </a:xfrm>
          <a:prstGeom prst="rect">
            <a:avLst/>
          </a:prstGeom>
        </p:spPr>
      </p:pic>
    </p:spTree>
    <p:extLst>
      <p:ext uri="{BB962C8B-B14F-4D97-AF65-F5344CB8AC3E}">
        <p14:creationId xmlns:p14="http://schemas.microsoft.com/office/powerpoint/2010/main" val="3913065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Project</a:t>
            </a:r>
            <a:endParaRPr lang="en-US" dirty="0"/>
          </a:p>
        </p:txBody>
      </p:sp>
      <p:sp>
        <p:nvSpPr>
          <p:cNvPr id="3" name="Content Placeholder 2"/>
          <p:cNvSpPr>
            <a:spLocks noGrp="1"/>
          </p:cNvSpPr>
          <p:nvPr>
            <p:ph idx="1"/>
          </p:nvPr>
        </p:nvSpPr>
        <p:spPr/>
        <p:txBody>
          <a:bodyPr>
            <a:normAutofit lnSpcReduction="10000"/>
          </a:bodyPr>
          <a:lstStyle/>
          <a:p>
            <a:r>
              <a:rPr lang="en-US" dirty="0" smtClean="0"/>
              <a:t>Randomly assigned teams of 3-5 students</a:t>
            </a:r>
          </a:p>
          <a:p>
            <a:r>
              <a:rPr lang="en-US" dirty="0" smtClean="0"/>
              <a:t>All teams were given the following research prompt:</a:t>
            </a:r>
          </a:p>
          <a:p>
            <a:pPr lvl="1"/>
            <a:r>
              <a:rPr lang="en-US" dirty="0" smtClean="0"/>
              <a:t>“What is the best bubble solution?”</a:t>
            </a:r>
          </a:p>
          <a:p>
            <a:r>
              <a:rPr lang="en-US" dirty="0" smtClean="0"/>
              <a:t>Teams were also given one of the following two additional guidelines/restrictions</a:t>
            </a:r>
          </a:p>
          <a:p>
            <a:pPr lvl="1"/>
            <a:r>
              <a:rPr lang="en-US" dirty="0" smtClean="0"/>
              <a:t>You will have access to three containers each of two brands of bubble solution.</a:t>
            </a:r>
          </a:p>
          <a:p>
            <a:pPr lvl="1"/>
            <a:r>
              <a:rPr lang="en-US" dirty="0" smtClean="0"/>
              <a:t>You will have access to the supplies needed to make bubble solutions based on the recipe below. As a group you will need to choose </a:t>
            </a:r>
            <a:r>
              <a:rPr lang="en-US" u="sng" dirty="0" smtClean="0"/>
              <a:t>either</a:t>
            </a:r>
            <a:r>
              <a:rPr lang="en-US" dirty="0" smtClean="0"/>
              <a:t> the dishwashing liquid or the sugar ingredient to modify creating different version(s) of the recipe. Once recipe you will use to make bubble solution will be the given recipe and then you will need to choose one or two different amounts of the ingredient your group wishes to modify to make additional bubble solution(s).</a:t>
            </a:r>
          </a:p>
          <a:p>
            <a:pPr marL="914400" lvl="2" indent="0">
              <a:buNone/>
            </a:pPr>
            <a:r>
              <a:rPr lang="en-US" dirty="0" smtClean="0"/>
              <a:t>1 cup of water</a:t>
            </a:r>
          </a:p>
          <a:p>
            <a:pPr marL="914400" lvl="2" indent="0">
              <a:buNone/>
            </a:pPr>
            <a:r>
              <a:rPr lang="en-US" dirty="0" smtClean="0"/>
              <a:t>¼ cup dishwashing liquid</a:t>
            </a:r>
          </a:p>
          <a:p>
            <a:pPr marL="914400" lvl="2" indent="0">
              <a:buNone/>
            </a:pPr>
            <a:r>
              <a:rPr lang="en-US" dirty="0" smtClean="0"/>
              <a:t>2 teaspoons sugar</a:t>
            </a:r>
            <a:endParaRPr lang="en-US" dirty="0"/>
          </a:p>
          <a:p>
            <a:pPr lvl="2"/>
            <a:endParaRPr lang="en-US" dirty="0"/>
          </a:p>
        </p:txBody>
      </p:sp>
    </p:spTree>
    <p:extLst>
      <p:ext uri="{BB962C8B-B14F-4D97-AF65-F5344CB8AC3E}">
        <p14:creationId xmlns:p14="http://schemas.microsoft.com/office/powerpoint/2010/main" val="445884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Project</a:t>
            </a:r>
            <a:endParaRPr lang="en-US" dirty="0"/>
          </a:p>
        </p:txBody>
      </p:sp>
      <p:sp>
        <p:nvSpPr>
          <p:cNvPr id="3" name="Content Placeholder 2"/>
          <p:cNvSpPr>
            <a:spLocks noGrp="1"/>
          </p:cNvSpPr>
          <p:nvPr>
            <p:ph sz="half" idx="1"/>
          </p:nvPr>
        </p:nvSpPr>
        <p:spPr/>
        <p:txBody>
          <a:bodyPr anchor="t">
            <a:normAutofit fontScale="85000" lnSpcReduction="20000"/>
          </a:bodyPr>
          <a:lstStyle/>
          <a:p>
            <a:r>
              <a:rPr lang="en-US" dirty="0" smtClean="0"/>
              <a:t>Research Proposals</a:t>
            </a:r>
          </a:p>
          <a:p>
            <a:pPr lvl="1"/>
            <a:r>
              <a:rPr lang="en-US" dirty="0" smtClean="0"/>
              <a:t>1 page maximum</a:t>
            </a:r>
          </a:p>
          <a:p>
            <a:pPr lvl="1"/>
            <a:r>
              <a:rPr lang="en-US" dirty="0" smtClean="0"/>
              <a:t>Introduction to the research question</a:t>
            </a:r>
          </a:p>
          <a:p>
            <a:pPr lvl="2"/>
            <a:r>
              <a:rPr lang="en-US" dirty="0" smtClean="0"/>
              <a:t>Clearly defined research question</a:t>
            </a:r>
          </a:p>
          <a:p>
            <a:pPr lvl="2"/>
            <a:r>
              <a:rPr lang="en-US" dirty="0" smtClean="0"/>
              <a:t>Motivation or rationale for project</a:t>
            </a:r>
          </a:p>
          <a:p>
            <a:pPr lvl="1"/>
            <a:r>
              <a:rPr lang="en-US" dirty="0" smtClean="0"/>
              <a:t>Identification of response and explanatory variables</a:t>
            </a:r>
          </a:p>
          <a:p>
            <a:pPr lvl="2"/>
            <a:r>
              <a:rPr lang="en-US" dirty="0" smtClean="0"/>
              <a:t>Include explanation and reasoning</a:t>
            </a:r>
          </a:p>
          <a:p>
            <a:r>
              <a:rPr lang="en-US" dirty="0" smtClean="0"/>
              <a:t>Data Collection Plans</a:t>
            </a:r>
          </a:p>
          <a:p>
            <a:pPr lvl="1"/>
            <a:r>
              <a:rPr lang="en-US" dirty="0" smtClean="0"/>
              <a:t>3 page maximum</a:t>
            </a:r>
          </a:p>
          <a:p>
            <a:pPr lvl="1"/>
            <a:r>
              <a:rPr lang="en-US" dirty="0" smtClean="0"/>
              <a:t>Specifically identify how data will be collected</a:t>
            </a:r>
          </a:p>
          <a:p>
            <a:pPr lvl="1"/>
            <a:r>
              <a:rPr lang="en-US" dirty="0" smtClean="0"/>
              <a:t>Outline process including set-up</a:t>
            </a:r>
          </a:p>
          <a:p>
            <a:pPr lvl="1"/>
            <a:r>
              <a:rPr lang="en-US" dirty="0" smtClean="0"/>
              <a:t>Incorporate data collection and study design components</a:t>
            </a:r>
          </a:p>
          <a:p>
            <a:r>
              <a:rPr lang="en-US" dirty="0" smtClean="0"/>
              <a:t>Proper use of statistical terminology</a:t>
            </a:r>
          </a:p>
          <a:p>
            <a:pPr lvl="1"/>
            <a:endParaRPr lang="en-US" dirty="0" smtClean="0"/>
          </a:p>
          <a:p>
            <a:pPr lvl="1"/>
            <a:endParaRPr lang="en-US" dirty="0" smtClean="0"/>
          </a:p>
          <a:p>
            <a:endParaRPr lang="en-US" dirty="0"/>
          </a:p>
        </p:txBody>
      </p:sp>
      <p:sp>
        <p:nvSpPr>
          <p:cNvPr id="4" name="Content Placeholder 3"/>
          <p:cNvSpPr>
            <a:spLocks noGrp="1"/>
          </p:cNvSpPr>
          <p:nvPr>
            <p:ph sz="half" idx="2"/>
          </p:nvPr>
        </p:nvSpPr>
        <p:spPr/>
        <p:txBody>
          <a:bodyPr anchor="t">
            <a:normAutofit fontScale="85000" lnSpcReduction="20000"/>
          </a:bodyPr>
          <a:lstStyle/>
          <a:p>
            <a:r>
              <a:rPr lang="en-US" dirty="0" smtClean="0"/>
              <a:t>Research Proposals</a:t>
            </a:r>
          </a:p>
          <a:p>
            <a:pPr lvl="1"/>
            <a:r>
              <a:rPr lang="en-US" dirty="0" smtClean="0"/>
              <a:t>Defining a research question that can be answered through collected data</a:t>
            </a:r>
          </a:p>
          <a:p>
            <a:pPr lvl="1"/>
            <a:r>
              <a:rPr lang="en-US" dirty="0" smtClean="0"/>
              <a:t>Variables – response and explanatory, categorical and quantitative, data organization</a:t>
            </a:r>
          </a:p>
          <a:p>
            <a:r>
              <a:rPr lang="en-US" dirty="0" smtClean="0"/>
              <a:t>Data Collection Plans</a:t>
            </a:r>
          </a:p>
          <a:p>
            <a:pPr lvl="1"/>
            <a:r>
              <a:rPr lang="en-US" dirty="0" smtClean="0"/>
              <a:t>Reproducible research (from written study design perspective)</a:t>
            </a:r>
          </a:p>
          <a:p>
            <a:pPr lvl="1"/>
            <a:r>
              <a:rPr lang="en-US" dirty="0" smtClean="0"/>
              <a:t>Study Design – controlled variables or processes, randomization, treatments, factors, levels</a:t>
            </a:r>
          </a:p>
          <a:p>
            <a:r>
              <a:rPr lang="en-US" dirty="0" smtClean="0"/>
              <a:t>Decisions to be made – consider from a statistical perspective</a:t>
            </a:r>
          </a:p>
          <a:p>
            <a:pPr lvl="1"/>
            <a:r>
              <a:rPr lang="en-US" dirty="0" smtClean="0"/>
              <a:t>“What do we do about the bubble wands?”</a:t>
            </a:r>
          </a:p>
          <a:p>
            <a:pPr lvl="1"/>
            <a:r>
              <a:rPr lang="en-US" dirty="0" smtClean="0"/>
              <a:t>“How should we mix the solutions?”</a:t>
            </a:r>
          </a:p>
          <a:p>
            <a:pPr lvl="1"/>
            <a:r>
              <a:rPr lang="en-US" dirty="0" smtClean="0"/>
              <a:t>“Does it matter how we blow the bubbles?”</a:t>
            </a:r>
            <a:endParaRPr lang="en-US" dirty="0"/>
          </a:p>
        </p:txBody>
      </p:sp>
    </p:spTree>
    <p:extLst>
      <p:ext uri="{BB962C8B-B14F-4D97-AF65-F5344CB8AC3E}">
        <p14:creationId xmlns:p14="http://schemas.microsoft.com/office/powerpoint/2010/main" val="1126675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Project</a:t>
            </a:r>
            <a:endParaRPr lang="en-US" dirty="0"/>
          </a:p>
        </p:txBody>
      </p:sp>
      <p:sp>
        <p:nvSpPr>
          <p:cNvPr id="3" name="Content Placeholder 2"/>
          <p:cNvSpPr>
            <a:spLocks noGrp="1"/>
          </p:cNvSpPr>
          <p:nvPr>
            <p:ph idx="1"/>
          </p:nvPr>
        </p:nvSpPr>
        <p:spPr/>
        <p:txBody>
          <a:bodyPr>
            <a:normAutofit/>
          </a:bodyPr>
          <a:lstStyle/>
          <a:p>
            <a:r>
              <a:rPr lang="en-US" dirty="0" smtClean="0"/>
              <a:t>Instructor Guided Steps</a:t>
            </a:r>
          </a:p>
          <a:p>
            <a:pPr lvl="1"/>
            <a:r>
              <a:rPr lang="en-US" dirty="0" smtClean="0"/>
              <a:t>Research Proposals (Week 1)</a:t>
            </a:r>
          </a:p>
          <a:p>
            <a:pPr lvl="2"/>
            <a:r>
              <a:rPr lang="en-US" dirty="0" smtClean="0"/>
              <a:t>Refine general research question</a:t>
            </a:r>
          </a:p>
          <a:p>
            <a:pPr lvl="2"/>
            <a:r>
              <a:rPr lang="en-US" dirty="0" smtClean="0"/>
              <a:t>Clearly defined variables</a:t>
            </a:r>
          </a:p>
          <a:p>
            <a:pPr lvl="1"/>
            <a:r>
              <a:rPr lang="en-US" dirty="0" smtClean="0"/>
              <a:t>Data Collection Plans (Week 2)</a:t>
            </a:r>
          </a:p>
          <a:p>
            <a:pPr lvl="2"/>
            <a:r>
              <a:rPr lang="en-US" dirty="0" smtClean="0"/>
              <a:t>Elements of a study</a:t>
            </a:r>
          </a:p>
          <a:p>
            <a:pPr lvl="2"/>
            <a:r>
              <a:rPr lang="en-US" dirty="0" smtClean="0"/>
              <a:t>Identifying controlled variables</a:t>
            </a:r>
          </a:p>
          <a:p>
            <a:pPr lvl="2"/>
            <a:r>
              <a:rPr lang="en-US" dirty="0" smtClean="0"/>
              <a:t>Data collection procedures</a:t>
            </a:r>
          </a:p>
          <a:p>
            <a:r>
              <a:rPr lang="en-US" dirty="0" smtClean="0"/>
              <a:t>Discussed or referenced project each class</a:t>
            </a:r>
          </a:p>
          <a:p>
            <a:r>
              <a:rPr lang="en-US" dirty="0" smtClean="0"/>
              <a:t>Built in occasional 10-15 min. work times</a:t>
            </a:r>
            <a:endParaRPr lang="en-US" dirty="0"/>
          </a:p>
        </p:txBody>
      </p:sp>
    </p:spTree>
    <p:extLst>
      <p:ext uri="{BB962C8B-B14F-4D97-AF65-F5344CB8AC3E}">
        <p14:creationId xmlns:p14="http://schemas.microsoft.com/office/powerpoint/2010/main" val="328817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Fall 2015 Timeline</a:t>
            </a:r>
            <a:endParaRPr lang="en-US" dirty="0"/>
          </a:p>
        </p:txBody>
      </p:sp>
      <p:sp>
        <p:nvSpPr>
          <p:cNvPr id="3" name="Content Placeholder 2"/>
          <p:cNvSpPr>
            <a:spLocks noGrp="1"/>
          </p:cNvSpPr>
          <p:nvPr>
            <p:ph sz="half" idx="1"/>
          </p:nvPr>
        </p:nvSpPr>
        <p:spPr/>
        <p:txBody>
          <a:bodyPr/>
          <a:lstStyle/>
          <a:p>
            <a:r>
              <a:rPr lang="en-US" dirty="0" smtClean="0"/>
              <a:t>Weeks 1 &amp; 2</a:t>
            </a:r>
          </a:p>
          <a:p>
            <a:pPr lvl="1"/>
            <a:r>
              <a:rPr lang="en-US" dirty="0" smtClean="0"/>
              <a:t>Research proposal and data collection plans</a:t>
            </a:r>
          </a:p>
          <a:p>
            <a:r>
              <a:rPr lang="en-US" dirty="0" smtClean="0"/>
              <a:t>Week 3</a:t>
            </a:r>
          </a:p>
          <a:p>
            <a:pPr lvl="1"/>
            <a:r>
              <a:rPr lang="en-US" dirty="0" smtClean="0"/>
              <a:t>Teams collected their data – outside of class</a:t>
            </a:r>
          </a:p>
          <a:p>
            <a:r>
              <a:rPr lang="en-US" dirty="0" smtClean="0"/>
              <a:t>Week 4</a:t>
            </a:r>
          </a:p>
          <a:p>
            <a:pPr lvl="1"/>
            <a:r>
              <a:rPr lang="en-US" dirty="0" smtClean="0"/>
              <a:t>Organize and summarize data</a:t>
            </a:r>
          </a:p>
          <a:p>
            <a:pPr lvl="1"/>
            <a:r>
              <a:rPr lang="en-US" dirty="0"/>
              <a:t>I</a:t>
            </a:r>
            <a:r>
              <a:rPr lang="en-US" dirty="0" smtClean="0"/>
              <a:t>n-class presentation (8 min.) </a:t>
            </a:r>
            <a:endParaRPr lang="en-US" dirty="0"/>
          </a:p>
        </p:txBody>
      </p:sp>
      <p:sp>
        <p:nvSpPr>
          <p:cNvPr id="4" name="Content Placeholder 3"/>
          <p:cNvSpPr>
            <a:spLocks noGrp="1"/>
          </p:cNvSpPr>
          <p:nvPr>
            <p:ph sz="half" idx="2"/>
          </p:nvPr>
        </p:nvSpPr>
        <p:spPr/>
        <p:txBody>
          <a:bodyPr/>
          <a:lstStyle/>
          <a:p>
            <a:r>
              <a:rPr lang="en-US" dirty="0" smtClean="0"/>
              <a:t>During add/drop deadline – flexible groups</a:t>
            </a:r>
          </a:p>
          <a:p>
            <a:r>
              <a:rPr lang="en-US" dirty="0" smtClean="0"/>
              <a:t>Some loved collecting the data, others thought it was unnecessary</a:t>
            </a:r>
          </a:p>
          <a:p>
            <a:r>
              <a:rPr lang="en-US" dirty="0" smtClean="0"/>
              <a:t>Presentations</a:t>
            </a:r>
          </a:p>
          <a:p>
            <a:pPr lvl="1"/>
            <a:r>
              <a:rPr lang="en-US" dirty="0" smtClean="0"/>
              <a:t>A little repetitive</a:t>
            </a:r>
          </a:p>
          <a:p>
            <a:pPr lvl="1"/>
            <a:r>
              <a:rPr lang="en-US" dirty="0" smtClean="0"/>
              <a:t>Many errors/flaws</a:t>
            </a:r>
          </a:p>
          <a:p>
            <a:pPr lvl="2"/>
            <a:r>
              <a:rPr lang="en-US" dirty="0" smtClean="0"/>
              <a:t>Incorporate discussion into future classes</a:t>
            </a:r>
            <a:endParaRPr lang="en-US" dirty="0"/>
          </a:p>
        </p:txBody>
      </p:sp>
    </p:spTree>
    <p:extLst>
      <p:ext uri="{BB962C8B-B14F-4D97-AF65-F5344CB8AC3E}">
        <p14:creationId xmlns:p14="http://schemas.microsoft.com/office/powerpoint/2010/main" val="3884180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Examples</a:t>
            </a:r>
            <a:endParaRPr lang="en-US" dirty="0"/>
          </a:p>
        </p:txBody>
      </p:sp>
      <p:pic>
        <p:nvPicPr>
          <p:cNvPr id="5" name="Shape 138"/>
          <p:cNvPicPr preferRelativeResize="0">
            <a:picLocks noGrp="1"/>
          </p:cNvPicPr>
          <p:nvPr>
            <p:ph sz="half" idx="1"/>
          </p:nvPr>
        </p:nvPicPr>
        <p:blipFill>
          <a:blip r:embed="rId2">
            <a:alphaModFix/>
          </a:blip>
          <a:stretch>
            <a:fillRect/>
          </a:stretch>
        </p:blipFill>
        <p:spPr>
          <a:xfrm>
            <a:off x="3771900" y="759095"/>
            <a:ext cx="4149790" cy="3010472"/>
          </a:xfrm>
          <a:prstGeom prst="rect">
            <a:avLst/>
          </a:prstGeom>
          <a:noFill/>
          <a:ln>
            <a:noFill/>
          </a:ln>
        </p:spPr>
      </p:pic>
      <p:pic>
        <p:nvPicPr>
          <p:cNvPr id="6" name="Shape 82"/>
          <p:cNvPicPr preferRelativeResize="0">
            <a:picLocks noGrp="1"/>
          </p:cNvPicPr>
          <p:nvPr>
            <p:ph sz="half" idx="2"/>
          </p:nvPr>
        </p:nvPicPr>
        <p:blipFill>
          <a:blip r:embed="rId3">
            <a:alphaModFix/>
          </a:blip>
          <a:stretch>
            <a:fillRect/>
          </a:stretch>
        </p:blipFill>
        <p:spPr>
          <a:xfrm>
            <a:off x="7445829" y="3424335"/>
            <a:ext cx="4108903" cy="2751821"/>
          </a:xfrm>
          <a:prstGeom prst="rect">
            <a:avLst/>
          </a:prstGeom>
          <a:noFill/>
          <a:ln>
            <a:noFill/>
          </a:ln>
        </p:spPr>
      </p:pic>
    </p:spTree>
    <p:extLst>
      <p:ext uri="{BB962C8B-B14F-4D97-AF65-F5344CB8AC3E}">
        <p14:creationId xmlns:p14="http://schemas.microsoft.com/office/powerpoint/2010/main" val="4209233456"/>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TM03457475[[fn=Frame]]</Template>
  <TotalTime>260</TotalTime>
  <Words>840</Words>
  <Application>Microsoft Office PowerPoint</Application>
  <PresentationFormat>Widescreen</PresentationFormat>
  <Paragraphs>137</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Calibri</vt:lpstr>
      <vt:lpstr>Corbel</vt:lpstr>
      <vt:lpstr>Wingdings 2</vt:lpstr>
      <vt:lpstr>Frame</vt:lpstr>
      <vt:lpstr>Bubble Project</vt:lpstr>
      <vt:lpstr>Outline</vt:lpstr>
      <vt:lpstr>Motivation</vt:lpstr>
      <vt:lpstr>Motivation</vt:lpstr>
      <vt:lpstr>Overview of Project</vt:lpstr>
      <vt:lpstr>Overview of Project</vt:lpstr>
      <vt:lpstr>Overview of Project</vt:lpstr>
      <vt:lpstr>Fall 2015 Timeline</vt:lpstr>
      <vt:lpstr>Two Examples</vt:lpstr>
      <vt:lpstr>Spring 2016 Timeline</vt:lpstr>
      <vt:lpstr>Summary of My Experience</vt:lpstr>
      <vt:lpstr>Students were creative!</vt:lpstr>
      <vt:lpstr>Thank You!  Questions/Comments?</vt:lpstr>
    </vt:vector>
  </TitlesOfParts>
  <Company>Grinnell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Bubble Project</dc:title>
  <dc:creator>Fellers, Pamela</dc:creator>
  <cp:lastModifiedBy>Fellers, Pamela</cp:lastModifiedBy>
  <cp:revision>18</cp:revision>
  <cp:lastPrinted>2016-04-23T21:36:12Z</cp:lastPrinted>
  <dcterms:created xsi:type="dcterms:W3CDTF">2016-04-14T19:56:22Z</dcterms:created>
  <dcterms:modified xsi:type="dcterms:W3CDTF">2016-04-26T15:06:03Z</dcterms:modified>
</cp:coreProperties>
</file>