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64" y="9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B4FDB1B-A494-4385-917C-B6A399300B3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484E806-F0AD-49B6-8E52-D18EEED9E228}" type="datetimeFigureOut">
              <a:rPr lang="en-US" smtClean="0"/>
              <a:t>9/8/2015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useweb.org/sb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Reflections on making the switch to a simulation-based inference curriculum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Panelists: Julie Clark, Lacey Echols, Dave </a:t>
            </a:r>
            <a:r>
              <a:rPr lang="en-US" dirty="0" err="1" smtClean="0"/>
              <a:t>Klanderman</a:t>
            </a:r>
            <a:r>
              <a:rPr lang="en-US" dirty="0" smtClean="0"/>
              <a:t>, Laura Shultz</a:t>
            </a:r>
          </a:p>
          <a:p>
            <a:r>
              <a:rPr lang="en-US" dirty="0" smtClean="0"/>
              <a:t>Moderator: Nathan Tintle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1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Simulation-based inference methods of teaching introductory statistics continue to gain popularity (simulation, bootstrapping and permutation tests)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Active learning pedagogy</a:t>
            </a:r>
          </a:p>
          <a:p>
            <a:pPr lvl="1"/>
            <a:r>
              <a:rPr lang="en-US" dirty="0" smtClean="0"/>
              <a:t>Preliminary evidence improves student learning</a:t>
            </a:r>
          </a:p>
          <a:p>
            <a:pPr lvl="1"/>
            <a:endParaRPr lang="en-US" dirty="0"/>
          </a:p>
          <a:p>
            <a:r>
              <a:rPr lang="en-US" dirty="0" smtClean="0"/>
              <a:t>I will ask the panelists 5 questions about their ‘switching’ experiences, and they will each give brief (&lt;1 minute) responses; </a:t>
            </a:r>
          </a:p>
          <a:p>
            <a:endParaRPr lang="en-US" dirty="0"/>
          </a:p>
          <a:p>
            <a:r>
              <a:rPr lang="en-US" dirty="0" smtClean="0"/>
              <a:t>I’ll conclude with a few resources for continued learning about these approaches and then we’ll have a few minutes for Q+A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Julie Clark</a:t>
            </a:r>
          </a:p>
          <a:p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                   Dave </a:t>
            </a:r>
            <a:r>
              <a:rPr lang="en-US" dirty="0" err="1" smtClean="0"/>
              <a:t>Klanderman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Lacey Echols </a:t>
            </a:r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                      Laura Schultz</a:t>
            </a:r>
            <a:endParaRPr lang="en-US" dirty="0"/>
          </a:p>
        </p:txBody>
      </p:sp>
      <p:pic>
        <p:nvPicPr>
          <p:cNvPr id="1026" name="Picture 2" descr="http://legacy.butler.edu/media/903860/laceyechols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712" y="3418039"/>
            <a:ext cx="906888" cy="136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Displaying Schultz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76799"/>
            <a:ext cx="1101231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0"/>
            <a:ext cx="973853" cy="93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ntintle\Desktop\klanderma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49807"/>
            <a:ext cx="1105425" cy="134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4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made you switch?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Dave</a:t>
            </a:r>
          </a:p>
          <a:p>
            <a:pPr lvl="1"/>
            <a:r>
              <a:rPr lang="en-US" dirty="0" smtClean="0"/>
              <a:t>Attended ISI workshop in summer 2013 and was impressed by the potential of simulation applets in learning inferential statistics</a:t>
            </a:r>
            <a:endParaRPr lang="en-US" dirty="0"/>
          </a:p>
          <a:p>
            <a:r>
              <a:rPr lang="en-US" dirty="0" smtClean="0"/>
              <a:t>Lacey</a:t>
            </a:r>
          </a:p>
          <a:p>
            <a:pPr lvl="1"/>
            <a:r>
              <a:rPr lang="en-US" dirty="0" smtClean="0"/>
              <a:t>Student confusion and frustration with many formulas and intensive end of course with traditional curriculum</a:t>
            </a:r>
            <a:endParaRPr lang="en-US" dirty="0"/>
          </a:p>
          <a:p>
            <a:r>
              <a:rPr lang="en-US" dirty="0" smtClean="0"/>
              <a:t>Laura</a:t>
            </a:r>
            <a:endParaRPr lang="en-US" dirty="0"/>
          </a:p>
          <a:p>
            <a:pPr lvl="1"/>
            <a:r>
              <a:rPr lang="en-US" dirty="0"/>
              <a:t>I decided to switch when I had the opportunity to teach an Honors section of Statistics I.  The simulation-based curriculum was a nice fit for the Honors curriculum at my University.</a:t>
            </a:r>
            <a:endParaRPr lang="en-US" dirty="0" smtClean="0"/>
          </a:p>
          <a:p>
            <a:r>
              <a:rPr lang="en-US" dirty="0" smtClean="0"/>
              <a:t>Julie</a:t>
            </a:r>
          </a:p>
          <a:p>
            <a:pPr lvl="1"/>
            <a:r>
              <a:rPr lang="en-US" dirty="0" smtClean="0"/>
              <a:t>Already was using active learning approach, then heard about SBI at conference and workshop and was intrigued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have you enjoyed most about the switch?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Lacey</a:t>
            </a:r>
            <a:endParaRPr lang="en-US" dirty="0"/>
          </a:p>
          <a:p>
            <a:pPr lvl="1"/>
            <a:r>
              <a:rPr lang="en-US" dirty="0" smtClean="0"/>
              <a:t>Hypothesis tests come early, students actively answering questions on their own, reinforcement through the curriculum and less focus on formulas</a:t>
            </a:r>
            <a:endParaRPr lang="en-US" dirty="0"/>
          </a:p>
          <a:p>
            <a:r>
              <a:rPr lang="en-US" dirty="0"/>
              <a:t>Laura</a:t>
            </a:r>
          </a:p>
          <a:p>
            <a:pPr lvl="1"/>
            <a:r>
              <a:rPr lang="en-US" dirty="0"/>
              <a:t>I have enjoyed being able to teach inferential statistics starting from day 1.  Also, it is nice having students actually understand what a sampling distribution is!</a:t>
            </a:r>
            <a:endParaRPr lang="en-US" dirty="0"/>
          </a:p>
          <a:p>
            <a:r>
              <a:rPr lang="en-US" dirty="0" smtClean="0"/>
              <a:t>Julie</a:t>
            </a:r>
          </a:p>
          <a:p>
            <a:pPr lvl="1"/>
            <a:r>
              <a:rPr lang="en-US" dirty="0" smtClean="0"/>
              <a:t>Starting with inference concepts like p-values and confidence intervals; students don’t get bogged down in calculations but do see theory-based approaches</a:t>
            </a:r>
            <a:endParaRPr lang="en-US" dirty="0"/>
          </a:p>
          <a:p>
            <a:r>
              <a:rPr lang="en-US" dirty="0"/>
              <a:t>Dave</a:t>
            </a:r>
          </a:p>
          <a:p>
            <a:pPr lvl="1"/>
            <a:r>
              <a:rPr lang="en-US" dirty="0" smtClean="0"/>
              <a:t>Students use their own technology (phone, tablet, laptop) and work in pairs to apply the applets in the context of explorations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were some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Laura</a:t>
            </a:r>
            <a:endParaRPr lang="en-US" dirty="0"/>
          </a:p>
          <a:p>
            <a:pPr lvl="1"/>
            <a:r>
              <a:rPr lang="en-US" dirty="0"/>
              <a:t>My biggest challenge was the unreliable </a:t>
            </a:r>
            <a:r>
              <a:rPr lang="en-US" dirty="0" err="1"/>
              <a:t>wi-fi</a:t>
            </a:r>
            <a:r>
              <a:rPr lang="en-US" dirty="0"/>
              <a:t> network at my University.  </a:t>
            </a:r>
            <a:r>
              <a:rPr lang="en-US" dirty="0" smtClean="0"/>
              <a:t>Another </a:t>
            </a:r>
            <a:r>
              <a:rPr lang="en-US" dirty="0"/>
              <a:t>challenge for the future will be persuading the rest of my department to switch to SBI for the "regular" sections of Statistics I.</a:t>
            </a:r>
            <a:endParaRPr lang="en-US" dirty="0"/>
          </a:p>
          <a:p>
            <a:r>
              <a:rPr lang="en-US" dirty="0"/>
              <a:t>Julie</a:t>
            </a:r>
          </a:p>
          <a:p>
            <a:pPr lvl="1"/>
            <a:r>
              <a:rPr lang="en-US" dirty="0" smtClean="0"/>
              <a:t>Learning not to make assumptions about students intuition and understanding of applets; some technical (applet) issues</a:t>
            </a:r>
            <a:endParaRPr lang="en-US" dirty="0"/>
          </a:p>
          <a:p>
            <a:r>
              <a:rPr lang="en-US" dirty="0" smtClean="0"/>
              <a:t>Dave</a:t>
            </a:r>
          </a:p>
          <a:p>
            <a:pPr lvl="1"/>
            <a:r>
              <a:rPr lang="en-US" dirty="0" smtClean="0"/>
              <a:t>A few technology issues (e.g., one circuit in classroom)</a:t>
            </a:r>
            <a:endParaRPr lang="en-US" dirty="0"/>
          </a:p>
          <a:p>
            <a:r>
              <a:rPr lang="en-US" dirty="0" smtClean="0"/>
              <a:t>Lacey</a:t>
            </a:r>
          </a:p>
          <a:p>
            <a:pPr lvl="1"/>
            <a:r>
              <a:rPr lang="en-US" dirty="0" smtClean="0"/>
              <a:t>Less time to teach the formulas and reinforce different formula use for different test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4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you do different next time you teach with this approach?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Julie</a:t>
            </a:r>
          </a:p>
          <a:p>
            <a:pPr lvl="1"/>
            <a:r>
              <a:rPr lang="en-US" dirty="0" smtClean="0"/>
              <a:t>Hoping to incorporate use of Minitab in addition to applets for graphing and theory-based methods</a:t>
            </a:r>
            <a:endParaRPr lang="en-US" dirty="0"/>
          </a:p>
          <a:p>
            <a:r>
              <a:rPr lang="en-US" dirty="0" smtClean="0"/>
              <a:t>Dave</a:t>
            </a:r>
          </a:p>
          <a:p>
            <a:pPr lvl="1"/>
            <a:r>
              <a:rPr lang="en-US" dirty="0" smtClean="0"/>
              <a:t>Probably change to a 3-unit exam format; currently students tend to struggle on the 2</a:t>
            </a:r>
            <a:r>
              <a:rPr lang="en-US" baseline="30000" dirty="0" smtClean="0"/>
              <a:t>nd</a:t>
            </a:r>
            <a:r>
              <a:rPr lang="en-US" dirty="0" smtClean="0"/>
              <a:t> unit exam (Chapters 5-8)</a:t>
            </a:r>
            <a:endParaRPr lang="en-US" dirty="0"/>
          </a:p>
          <a:p>
            <a:pPr lvl="1"/>
            <a:r>
              <a:rPr lang="en-US" dirty="0" smtClean="0"/>
              <a:t>Might modify data project into two smaller ones</a:t>
            </a:r>
            <a:endParaRPr lang="en-US" dirty="0"/>
          </a:p>
          <a:p>
            <a:r>
              <a:rPr lang="en-US" dirty="0"/>
              <a:t>Lacey</a:t>
            </a:r>
          </a:p>
          <a:p>
            <a:pPr lvl="1"/>
            <a:r>
              <a:rPr lang="en-US" dirty="0" smtClean="0"/>
              <a:t>Change format of project, but not much else</a:t>
            </a:r>
            <a:endParaRPr lang="en-US" dirty="0"/>
          </a:p>
          <a:p>
            <a:r>
              <a:rPr lang="en-US" dirty="0"/>
              <a:t>Laura</a:t>
            </a:r>
          </a:p>
          <a:p>
            <a:pPr lvl="1"/>
            <a:r>
              <a:rPr lang="en-US" dirty="0"/>
              <a:t>I am teaching the course for the second time this semester.  At this point, I am focusing on fine-tuning the in-class activities and homework assignments that I use for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users of SBI have posted on </a:t>
            </a:r>
            <a:r>
              <a:rPr lang="en-US" dirty="0" smtClean="0">
                <a:hlinkClick r:id="rId2"/>
              </a:rPr>
              <a:t>www.causeweb.org/sbi</a:t>
            </a:r>
            <a:r>
              <a:rPr lang="en-US" dirty="0" smtClean="0"/>
              <a:t> a blog devoted to reflections on teaching with SBI</a:t>
            </a:r>
          </a:p>
          <a:p>
            <a:r>
              <a:rPr lang="en-US" dirty="0" smtClean="0"/>
              <a:t>Associated listserv</a:t>
            </a:r>
          </a:p>
          <a:p>
            <a:r>
              <a:rPr lang="en-US" dirty="0" smtClean="0"/>
              <a:t>Upcoming workshop: JMM Seattle (and more in spring/summer 2016)</a:t>
            </a:r>
          </a:p>
          <a:p>
            <a:r>
              <a:rPr lang="en-US" dirty="0" smtClean="0"/>
              <a:t>Q+A?</a:t>
            </a:r>
          </a:p>
        </p:txBody>
      </p:sp>
    </p:spTree>
    <p:extLst>
      <p:ext uri="{BB962C8B-B14F-4D97-AF65-F5344CB8AC3E}">
        <p14:creationId xmlns:p14="http://schemas.microsoft.com/office/powerpoint/2010/main" val="1028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</TotalTime>
  <Words>347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Reflections on making the switch to a simulation-based inference curriculum</vt:lpstr>
      <vt:lpstr>Structure</vt:lpstr>
      <vt:lpstr>Introductions</vt:lpstr>
      <vt:lpstr>What made you switch?</vt:lpstr>
      <vt:lpstr>What have you enjoyed most about the switch?</vt:lpstr>
      <vt:lpstr>What were some challenges?</vt:lpstr>
      <vt:lpstr>What will you do different next time you teach with this approach?</vt:lpstr>
      <vt:lpstr>Concluding remarks</vt:lpstr>
    </vt:vector>
  </TitlesOfParts>
  <Company>Dordt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making the switch to a simulation-based inference curriculum</dc:title>
  <dc:creator>Nathan Tintle</dc:creator>
  <cp:lastModifiedBy>Nathan Tintle</cp:lastModifiedBy>
  <cp:revision>12</cp:revision>
  <dcterms:created xsi:type="dcterms:W3CDTF">2015-09-02T14:52:37Z</dcterms:created>
  <dcterms:modified xsi:type="dcterms:W3CDTF">2015-09-08T15:01:34Z</dcterms:modified>
</cp:coreProperties>
</file>