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58" r:id="rId3"/>
    <p:sldId id="259" r:id="rId4"/>
    <p:sldId id="260" r:id="rId5"/>
    <p:sldId id="261" r:id="rId6"/>
    <p:sldId id="276" r:id="rId7"/>
    <p:sldId id="262" r:id="rId8"/>
    <p:sldId id="263" r:id="rId9"/>
    <p:sldId id="275" r:id="rId10"/>
    <p:sldId id="274" r:id="rId11"/>
    <p:sldId id="277" r:id="rId12"/>
    <p:sldId id="265" r:id="rId13"/>
    <p:sldId id="264" r:id="rId14"/>
    <p:sldId id="266" r:id="rId15"/>
    <p:sldId id="272" r:id="rId16"/>
    <p:sldId id="268" r:id="rId17"/>
    <p:sldId id="267" r:id="rId18"/>
    <p:sldId id="269" r:id="rId19"/>
    <p:sldId id="270" r:id="rId20"/>
    <p:sldId id="271"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1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BEC7B-378F-4DA3-A342-C23F435216BB}" type="datetimeFigureOut">
              <a:rPr lang="en-US" smtClean="0"/>
              <a:pPr/>
              <a:t>7/5/2015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454CA9-4AF8-413D-AE81-E4871E96E5F3}" type="slidenum">
              <a:rPr lang="en-US" smtClean="0"/>
              <a:pPr/>
              <a:t>‹#›</a:t>
            </a:fld>
            <a:endParaRPr lang="en-US"/>
          </a:p>
        </p:txBody>
      </p:sp>
    </p:spTree>
    <p:extLst>
      <p:ext uri="{BB962C8B-B14F-4D97-AF65-F5344CB8AC3E}">
        <p14:creationId xmlns:p14="http://schemas.microsoft.com/office/powerpoint/2010/main" val="2409502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0" baseline="0" dirty="0" smtClean="0"/>
          </a:p>
        </p:txBody>
      </p:sp>
      <p:sp>
        <p:nvSpPr>
          <p:cNvPr id="4" name="Slide Number Placeholder 3"/>
          <p:cNvSpPr>
            <a:spLocks noGrp="1"/>
          </p:cNvSpPr>
          <p:nvPr>
            <p:ph type="sldNum" sz="quarter" idx="10"/>
          </p:nvPr>
        </p:nvSpPr>
        <p:spPr/>
        <p:txBody>
          <a:bodyPr/>
          <a:lstStyle/>
          <a:p>
            <a:fld id="{7EB3F1EA-8B74-4061-80E8-F67DC190802D}"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2766617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14" descr="PPT background_new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3"/>
          <p:cNvSpPr>
            <a:spLocks noGrp="1" noChangeArrowheads="1"/>
          </p:cNvSpPr>
          <p:nvPr>
            <p:ph type="ctrTitle"/>
          </p:nvPr>
        </p:nvSpPr>
        <p:spPr>
          <a:xfrm>
            <a:off x="2590800" y="1600200"/>
            <a:ext cx="6096000" cy="1981200"/>
          </a:xfrm>
        </p:spPr>
        <p:txBody>
          <a:bodyPr/>
          <a:lstStyle>
            <a:lvl1pPr algn="ctr">
              <a:defRPr/>
            </a:lvl1pPr>
          </a:lstStyle>
          <a:p>
            <a:pPr lvl="0"/>
            <a:r>
              <a:rPr lang="en-US" noProof="0" smtClean="0"/>
              <a:t>Click to edit Master title style</a:t>
            </a:r>
          </a:p>
        </p:txBody>
      </p:sp>
      <p:sp>
        <p:nvSpPr>
          <p:cNvPr id="16388" name="Rectangle 4"/>
          <p:cNvSpPr>
            <a:spLocks noGrp="1" noChangeArrowheads="1"/>
          </p:cNvSpPr>
          <p:nvPr>
            <p:ph type="subTitle" idx="1"/>
          </p:nvPr>
        </p:nvSpPr>
        <p:spPr>
          <a:xfrm>
            <a:off x="2514600" y="3657600"/>
            <a:ext cx="6172200" cy="1219200"/>
          </a:xfrm>
        </p:spPr>
        <p:txBody>
          <a:bodyPr/>
          <a:lstStyle>
            <a:lvl1pPr marL="0" indent="0" algn="ctr">
              <a:buFontTx/>
              <a:buNone/>
              <a:defRPr sz="2000">
                <a:latin typeface="Arial Italic" pitchFamily="1" charset="0"/>
              </a:defRPr>
            </a:lvl1pPr>
          </a:lstStyle>
          <a:p>
            <a:pPr lvl="0"/>
            <a:r>
              <a:rPr lang="en-US" noProof="0" smtClean="0"/>
              <a:t>Click to edit Master subtitle style</a:t>
            </a:r>
          </a:p>
        </p:txBody>
      </p:sp>
    </p:spTree>
    <p:extLst>
      <p:ext uri="{BB962C8B-B14F-4D97-AF65-F5344CB8AC3E}">
        <p14:creationId xmlns:p14="http://schemas.microsoft.com/office/powerpoint/2010/main" val="5276919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DCCDA4A4-F38E-47BC-870E-9E6BB7E465B4}" type="slidenum">
              <a:rPr lang="en-US" smtClean="0"/>
              <a:pPr/>
              <a:t>‹#›</a:t>
            </a:fld>
            <a:endParaRPr lang="en-US"/>
          </a:p>
        </p:txBody>
      </p:sp>
    </p:spTree>
    <p:extLst>
      <p:ext uri="{BB962C8B-B14F-4D97-AF65-F5344CB8AC3E}">
        <p14:creationId xmlns:p14="http://schemas.microsoft.com/office/powerpoint/2010/main" val="202322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76200"/>
            <a:ext cx="215265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76200"/>
            <a:ext cx="63055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DCCDA4A4-F38E-47BC-870E-9E6BB7E465B4}" type="slidenum">
              <a:rPr lang="en-US" smtClean="0"/>
              <a:pPr/>
              <a:t>‹#›</a:t>
            </a:fld>
            <a:endParaRPr lang="en-US"/>
          </a:p>
        </p:txBody>
      </p:sp>
    </p:spTree>
    <p:extLst>
      <p:ext uri="{BB962C8B-B14F-4D97-AF65-F5344CB8AC3E}">
        <p14:creationId xmlns:p14="http://schemas.microsoft.com/office/powerpoint/2010/main" val="2750417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DCCDA4A4-F38E-47BC-870E-9E6BB7E465B4}" type="slidenum">
              <a:rPr lang="en-US" smtClean="0"/>
              <a:pPr/>
              <a:t>‹#›</a:t>
            </a:fld>
            <a:endParaRPr lang="en-US"/>
          </a:p>
        </p:txBody>
      </p:sp>
    </p:spTree>
    <p:extLst>
      <p:ext uri="{BB962C8B-B14F-4D97-AF65-F5344CB8AC3E}">
        <p14:creationId xmlns:p14="http://schemas.microsoft.com/office/powerpoint/2010/main" val="1502521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DCCDA4A4-F38E-47BC-870E-9E6BB7E465B4}" type="slidenum">
              <a:rPr lang="en-US" smtClean="0"/>
              <a:pPr/>
              <a:t>‹#›</a:t>
            </a:fld>
            <a:endParaRPr lang="en-US"/>
          </a:p>
        </p:txBody>
      </p:sp>
    </p:spTree>
    <p:extLst>
      <p:ext uri="{BB962C8B-B14F-4D97-AF65-F5344CB8AC3E}">
        <p14:creationId xmlns:p14="http://schemas.microsoft.com/office/powerpoint/2010/main" val="713085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DCCDA4A4-F38E-47BC-870E-9E6BB7E465B4}" type="slidenum">
              <a:rPr lang="en-US" smtClean="0"/>
              <a:pPr/>
              <a:t>‹#›</a:t>
            </a:fld>
            <a:endParaRPr lang="en-US"/>
          </a:p>
        </p:txBody>
      </p:sp>
    </p:spTree>
    <p:extLst>
      <p:ext uri="{BB962C8B-B14F-4D97-AF65-F5344CB8AC3E}">
        <p14:creationId xmlns:p14="http://schemas.microsoft.com/office/powerpoint/2010/main" val="21472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DCCDA4A4-F38E-47BC-870E-9E6BB7E465B4}" type="slidenum">
              <a:rPr lang="en-US" smtClean="0"/>
              <a:pPr/>
              <a:t>‹#›</a:t>
            </a:fld>
            <a:endParaRPr lang="en-US"/>
          </a:p>
        </p:txBody>
      </p:sp>
    </p:spTree>
    <p:extLst>
      <p:ext uri="{BB962C8B-B14F-4D97-AF65-F5344CB8AC3E}">
        <p14:creationId xmlns:p14="http://schemas.microsoft.com/office/powerpoint/2010/main" val="933464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DCCDA4A4-F38E-47BC-870E-9E6BB7E465B4}" type="slidenum">
              <a:rPr lang="en-US" smtClean="0"/>
              <a:pPr/>
              <a:t>‹#›</a:t>
            </a:fld>
            <a:endParaRPr lang="en-US"/>
          </a:p>
        </p:txBody>
      </p:sp>
    </p:spTree>
    <p:extLst>
      <p:ext uri="{BB962C8B-B14F-4D97-AF65-F5344CB8AC3E}">
        <p14:creationId xmlns:p14="http://schemas.microsoft.com/office/powerpoint/2010/main" val="894053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DCCDA4A4-F38E-47BC-870E-9E6BB7E465B4}" type="slidenum">
              <a:rPr lang="en-US" smtClean="0"/>
              <a:pPr/>
              <a:t>‹#›</a:t>
            </a:fld>
            <a:endParaRPr lang="en-US"/>
          </a:p>
        </p:txBody>
      </p:sp>
    </p:spTree>
    <p:extLst>
      <p:ext uri="{BB962C8B-B14F-4D97-AF65-F5344CB8AC3E}">
        <p14:creationId xmlns:p14="http://schemas.microsoft.com/office/powerpoint/2010/main" val="1540910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DCCDA4A4-F38E-47BC-870E-9E6BB7E465B4}" type="slidenum">
              <a:rPr lang="en-US" smtClean="0"/>
              <a:pPr/>
              <a:t>‹#›</a:t>
            </a:fld>
            <a:endParaRPr lang="en-US"/>
          </a:p>
        </p:txBody>
      </p:sp>
    </p:spTree>
    <p:extLst>
      <p:ext uri="{BB962C8B-B14F-4D97-AF65-F5344CB8AC3E}">
        <p14:creationId xmlns:p14="http://schemas.microsoft.com/office/powerpoint/2010/main" val="94542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DCCDA4A4-F38E-47BC-870E-9E6BB7E465B4}" type="slidenum">
              <a:rPr lang="en-US" smtClean="0"/>
              <a:pPr/>
              <a:t>‹#›</a:t>
            </a:fld>
            <a:endParaRPr lang="en-US"/>
          </a:p>
        </p:txBody>
      </p:sp>
    </p:spTree>
    <p:extLst>
      <p:ext uri="{BB962C8B-B14F-4D97-AF65-F5344CB8AC3E}">
        <p14:creationId xmlns:p14="http://schemas.microsoft.com/office/powerpoint/2010/main" val="164656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5" descr="PPT background_new"/>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04800" y="76200"/>
            <a:ext cx="86106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 name="Rectangle 3"/>
          <p:cNvSpPr>
            <a:spLocks noGrp="1" noChangeArrowheads="1"/>
          </p:cNvSpPr>
          <p:nvPr>
            <p:ph type="body" idx="1"/>
          </p:nvPr>
        </p:nvSpPr>
        <p:spPr bwMode="auto">
          <a:xfrm>
            <a:off x="304800" y="1219200"/>
            <a:ext cx="8610600"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7315200" y="6553200"/>
            <a:ext cx="1676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solidFill>
                  <a:srgbClr val="004B8E"/>
                </a:solidFill>
                <a:ea typeface="+mn-ea"/>
                <a:cs typeface="Arial" charset="0"/>
              </a:defRPr>
            </a:lvl1pPr>
          </a:lstStyle>
          <a:p>
            <a:fld id="{DCCDA4A4-F38E-47BC-870E-9E6BB7E465B4}" type="slidenum">
              <a:rPr lang="en-US" smtClean="0"/>
              <a:pPr/>
              <a:t>‹#›</a:t>
            </a:fld>
            <a:endParaRPr lang="en-US"/>
          </a:p>
        </p:txBody>
      </p:sp>
    </p:spTree>
    <p:extLst>
      <p:ext uri="{BB962C8B-B14F-4D97-AF65-F5344CB8AC3E}">
        <p14:creationId xmlns:p14="http://schemas.microsoft.com/office/powerpoint/2010/main" val="3465519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ipe(left)">
                                      <p:cBhvr>
                                        <p:cTn id="11" dur="500"/>
                                        <p:tgtEl>
                                          <p:spTgt spid="2">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left)">
                                      <p:cBhvr>
                                        <p:cTn id="15" dur="500"/>
                                        <p:tgtEl>
                                          <p:spTgt spid="2">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wipe(left)">
                                      <p:cBhvr>
                                        <p:cTn id="19" dur="500"/>
                                        <p:tgtEl>
                                          <p:spTgt spid="2">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wipe(left)">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tmplLst>
          <p:tmpl lvl="1">
            <p:tnLst>
              <p:par>
                <p:cTn presetID="22" presetClass="entr" presetSubtype="8" fill="hold" nodeType="after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txStyles>
    <p:titleStyle>
      <a:lvl1pPr algn="l" rtl="0" eaLnBrk="1" fontAlgn="base" hangingPunct="1">
        <a:spcBef>
          <a:spcPct val="0"/>
        </a:spcBef>
        <a:spcAft>
          <a:spcPct val="0"/>
        </a:spcAft>
        <a:defRPr sz="2400">
          <a:solidFill>
            <a:srgbClr val="004B8E"/>
          </a:solidFill>
          <a:latin typeface="+mj-lt"/>
          <a:ea typeface="+mj-ea"/>
          <a:cs typeface="+mj-cs"/>
        </a:defRPr>
      </a:lvl1pPr>
      <a:lvl2pPr algn="l" rtl="0" eaLnBrk="1" fontAlgn="base" hangingPunct="1">
        <a:spcBef>
          <a:spcPct val="0"/>
        </a:spcBef>
        <a:spcAft>
          <a:spcPct val="0"/>
        </a:spcAft>
        <a:defRPr sz="2400">
          <a:solidFill>
            <a:srgbClr val="004B8E"/>
          </a:solidFill>
          <a:latin typeface="Arial Bold" pitchFamily="1" charset="0"/>
          <a:ea typeface="ＭＳ Ｐゴシック" pitchFamily="1" charset="-128"/>
        </a:defRPr>
      </a:lvl2pPr>
      <a:lvl3pPr algn="l" rtl="0" eaLnBrk="1" fontAlgn="base" hangingPunct="1">
        <a:spcBef>
          <a:spcPct val="0"/>
        </a:spcBef>
        <a:spcAft>
          <a:spcPct val="0"/>
        </a:spcAft>
        <a:defRPr sz="2400">
          <a:solidFill>
            <a:srgbClr val="004B8E"/>
          </a:solidFill>
          <a:latin typeface="Arial Bold" pitchFamily="1" charset="0"/>
          <a:ea typeface="ＭＳ Ｐゴシック" pitchFamily="1" charset="-128"/>
        </a:defRPr>
      </a:lvl3pPr>
      <a:lvl4pPr algn="l" rtl="0" eaLnBrk="1" fontAlgn="base" hangingPunct="1">
        <a:spcBef>
          <a:spcPct val="0"/>
        </a:spcBef>
        <a:spcAft>
          <a:spcPct val="0"/>
        </a:spcAft>
        <a:defRPr sz="2400">
          <a:solidFill>
            <a:srgbClr val="004B8E"/>
          </a:solidFill>
          <a:latin typeface="Arial Bold" pitchFamily="1" charset="0"/>
          <a:ea typeface="ＭＳ Ｐゴシック" pitchFamily="1" charset="-128"/>
        </a:defRPr>
      </a:lvl4pPr>
      <a:lvl5pPr algn="l" rtl="0" eaLnBrk="1" fontAlgn="base" hangingPunct="1">
        <a:spcBef>
          <a:spcPct val="0"/>
        </a:spcBef>
        <a:spcAft>
          <a:spcPct val="0"/>
        </a:spcAft>
        <a:defRPr sz="2400">
          <a:solidFill>
            <a:srgbClr val="004B8E"/>
          </a:solidFill>
          <a:latin typeface="Arial Bold" pitchFamily="1" charset="0"/>
          <a:ea typeface="ＭＳ Ｐゴシック" pitchFamily="1" charset="-128"/>
        </a:defRPr>
      </a:lvl5pPr>
      <a:lvl6pPr marL="457200" algn="l" rtl="0" eaLnBrk="1" fontAlgn="base" hangingPunct="1">
        <a:spcBef>
          <a:spcPct val="0"/>
        </a:spcBef>
        <a:spcAft>
          <a:spcPct val="0"/>
        </a:spcAft>
        <a:defRPr sz="2400">
          <a:solidFill>
            <a:srgbClr val="004B8E"/>
          </a:solidFill>
          <a:latin typeface="Arial Bold" pitchFamily="1" charset="0"/>
          <a:ea typeface="ＭＳ Ｐゴシック" pitchFamily="1" charset="-128"/>
        </a:defRPr>
      </a:lvl6pPr>
      <a:lvl7pPr marL="914400" algn="l" rtl="0" eaLnBrk="1" fontAlgn="base" hangingPunct="1">
        <a:spcBef>
          <a:spcPct val="0"/>
        </a:spcBef>
        <a:spcAft>
          <a:spcPct val="0"/>
        </a:spcAft>
        <a:defRPr sz="2400">
          <a:solidFill>
            <a:srgbClr val="004B8E"/>
          </a:solidFill>
          <a:latin typeface="Arial Bold" pitchFamily="1" charset="0"/>
          <a:ea typeface="ＭＳ Ｐゴシック" pitchFamily="1" charset="-128"/>
        </a:defRPr>
      </a:lvl7pPr>
      <a:lvl8pPr marL="1371600" algn="l" rtl="0" eaLnBrk="1" fontAlgn="base" hangingPunct="1">
        <a:spcBef>
          <a:spcPct val="0"/>
        </a:spcBef>
        <a:spcAft>
          <a:spcPct val="0"/>
        </a:spcAft>
        <a:defRPr sz="2400">
          <a:solidFill>
            <a:srgbClr val="004B8E"/>
          </a:solidFill>
          <a:latin typeface="Arial Bold" pitchFamily="1" charset="0"/>
          <a:ea typeface="ＭＳ Ｐゴシック" pitchFamily="1" charset="-128"/>
        </a:defRPr>
      </a:lvl8pPr>
      <a:lvl9pPr marL="1828800" algn="l" rtl="0" eaLnBrk="1" fontAlgn="base" hangingPunct="1">
        <a:spcBef>
          <a:spcPct val="0"/>
        </a:spcBef>
        <a:spcAft>
          <a:spcPct val="0"/>
        </a:spcAft>
        <a:defRPr sz="2400">
          <a:solidFill>
            <a:srgbClr val="004B8E"/>
          </a:solidFill>
          <a:latin typeface="Arial Bold" pitchFamily="1" charset="0"/>
          <a:ea typeface="ＭＳ Ｐゴシック" pitchFamily="1" charset="-128"/>
        </a:defRPr>
      </a:lvl9pPr>
    </p:titleStyle>
    <p:bodyStyle>
      <a:lvl1pPr marL="342900" indent="-342900" algn="l" rtl="0" eaLnBrk="1" fontAlgn="base" hangingPunct="1">
        <a:spcBef>
          <a:spcPct val="20000"/>
        </a:spcBef>
        <a:spcAft>
          <a:spcPct val="0"/>
        </a:spcAft>
        <a:buChar char="•"/>
        <a:defRPr>
          <a:solidFill>
            <a:srgbClr val="004B8E"/>
          </a:solidFill>
          <a:latin typeface="+mn-lt"/>
          <a:ea typeface="+mn-ea"/>
          <a:cs typeface="+mn-cs"/>
        </a:defRPr>
      </a:lvl1pPr>
      <a:lvl2pPr marL="742950" indent="-285750" algn="l" rtl="0" eaLnBrk="1" fontAlgn="base" hangingPunct="1">
        <a:spcBef>
          <a:spcPct val="20000"/>
        </a:spcBef>
        <a:spcAft>
          <a:spcPct val="0"/>
        </a:spcAft>
        <a:buChar char="–"/>
        <a:defRPr>
          <a:solidFill>
            <a:srgbClr val="004B8E"/>
          </a:solidFill>
          <a:latin typeface="+mn-lt"/>
          <a:ea typeface="+mn-ea"/>
        </a:defRPr>
      </a:lvl2pPr>
      <a:lvl3pPr marL="1143000" indent="-228600" algn="l" rtl="0" eaLnBrk="1" fontAlgn="base" hangingPunct="1">
        <a:spcBef>
          <a:spcPct val="20000"/>
        </a:spcBef>
        <a:spcAft>
          <a:spcPct val="0"/>
        </a:spcAft>
        <a:buChar char="•"/>
        <a:defRPr>
          <a:solidFill>
            <a:srgbClr val="004B8E"/>
          </a:solidFill>
          <a:latin typeface="+mn-lt"/>
          <a:ea typeface="+mn-ea"/>
        </a:defRPr>
      </a:lvl3pPr>
      <a:lvl4pPr marL="1600200" indent="-228600" algn="l" rtl="0" eaLnBrk="1" fontAlgn="base" hangingPunct="1">
        <a:spcBef>
          <a:spcPct val="20000"/>
        </a:spcBef>
        <a:spcAft>
          <a:spcPct val="0"/>
        </a:spcAft>
        <a:buChar char="–"/>
        <a:defRPr>
          <a:solidFill>
            <a:srgbClr val="004B8E"/>
          </a:solidFill>
          <a:latin typeface="+mn-lt"/>
          <a:ea typeface="+mn-ea"/>
        </a:defRPr>
      </a:lvl4pPr>
      <a:lvl5pPr marL="2057400" indent="-228600" algn="l" rtl="0" eaLnBrk="1" fontAlgn="base" hangingPunct="1">
        <a:spcBef>
          <a:spcPct val="20000"/>
        </a:spcBef>
        <a:spcAft>
          <a:spcPct val="0"/>
        </a:spcAft>
        <a:buChar char="»"/>
        <a:defRPr>
          <a:solidFill>
            <a:srgbClr val="004B8E"/>
          </a:solidFill>
          <a:latin typeface="+mn-lt"/>
          <a:ea typeface="+mn-ea"/>
        </a:defRPr>
      </a:lvl5pPr>
      <a:lvl6pPr marL="2514600" indent="-228600" algn="l" rtl="0" eaLnBrk="1" fontAlgn="base" hangingPunct="1">
        <a:spcBef>
          <a:spcPct val="20000"/>
        </a:spcBef>
        <a:spcAft>
          <a:spcPct val="0"/>
        </a:spcAft>
        <a:buChar char="»"/>
        <a:defRPr>
          <a:solidFill>
            <a:srgbClr val="004B8E"/>
          </a:solidFill>
          <a:latin typeface="+mn-lt"/>
          <a:ea typeface="+mn-ea"/>
        </a:defRPr>
      </a:lvl6pPr>
      <a:lvl7pPr marL="2971800" indent="-228600" algn="l" rtl="0" eaLnBrk="1" fontAlgn="base" hangingPunct="1">
        <a:spcBef>
          <a:spcPct val="20000"/>
        </a:spcBef>
        <a:spcAft>
          <a:spcPct val="0"/>
        </a:spcAft>
        <a:buChar char="»"/>
        <a:defRPr>
          <a:solidFill>
            <a:srgbClr val="004B8E"/>
          </a:solidFill>
          <a:latin typeface="+mn-lt"/>
          <a:ea typeface="+mn-ea"/>
        </a:defRPr>
      </a:lvl7pPr>
      <a:lvl8pPr marL="3429000" indent="-228600" algn="l" rtl="0" eaLnBrk="1" fontAlgn="base" hangingPunct="1">
        <a:spcBef>
          <a:spcPct val="20000"/>
        </a:spcBef>
        <a:spcAft>
          <a:spcPct val="0"/>
        </a:spcAft>
        <a:buChar char="»"/>
        <a:defRPr>
          <a:solidFill>
            <a:srgbClr val="004B8E"/>
          </a:solidFill>
          <a:latin typeface="+mn-lt"/>
          <a:ea typeface="+mn-ea"/>
        </a:defRPr>
      </a:lvl8pPr>
      <a:lvl9pPr marL="3886200" indent="-228600" algn="l" rtl="0" eaLnBrk="1" fontAlgn="base" hangingPunct="1">
        <a:spcBef>
          <a:spcPct val="20000"/>
        </a:spcBef>
        <a:spcAft>
          <a:spcPct val="0"/>
        </a:spcAft>
        <a:buChar char="»"/>
        <a:defRPr>
          <a:solidFill>
            <a:srgbClr val="004B8E"/>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verson.50@o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mmeece@stat.ufl.edu"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amstat.org/education/pdfs/TeachingIntroStats-Qualifications.pdf" TargetMode="External"/><Relationship Id="rId2" Type="http://schemas.openxmlformats.org/officeDocument/2006/relationships/hyperlink" Target="https://www.causeweb.org/research/guidelines/ResearchReport_Dec_2012.pdf" TargetMode="External"/><Relationship Id="rId1" Type="http://schemas.openxmlformats.org/officeDocument/2006/relationships/slideLayout" Target="../slideLayouts/slideLayout2.xml"/><Relationship Id="rId6" Type="http://schemas.openxmlformats.org/officeDocument/2006/relationships/hyperlink" Target="http://www2.kenyon.edu/Depts/Math/schumacherc/public_html/Professional/CUPM/2015Guide/Program%20Reports/StatisticsPASGReport.pdf" TargetMode="External"/><Relationship Id="rId5" Type="http://schemas.openxmlformats.org/officeDocument/2006/relationships/hyperlink" Target="http://www.amstat.org/education/SET/SET.pdf" TargetMode="External"/><Relationship Id="rId4" Type="http://schemas.openxmlformats.org/officeDocument/2006/relationships/hyperlink" Target="http://www.amstat.org/education/pdfs/guidelines2014-11-15.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ams.org/profession/data/cbms-survey/cbms201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surveymonkey.com/s/GAIS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www.stat.auckland.ac.nz/~iase/serj/SERJ6(2)_delMas.pdf" TargetMode="External"/><Relationship Id="rId3" Type="http://schemas.openxmlformats.org/officeDocument/2006/relationships/hyperlink" Target="http://www.corestandards.org/Math/Practice/" TargetMode="External"/><Relationship Id="rId7" Type="http://schemas.openxmlformats.org/officeDocument/2006/relationships/hyperlink" Target="https://apps3.cehd.umn.edu/artist/index.html" TargetMode="External"/><Relationship Id="rId2" Type="http://schemas.openxmlformats.org/officeDocument/2006/relationships/hyperlink" Target="http://www.amstat.org/education/gaise/GAISEPreK-12_Full.pdf" TargetMode="External"/><Relationship Id="rId1" Type="http://schemas.openxmlformats.org/officeDocument/2006/relationships/slideLayout" Target="../slideLayouts/slideLayout2.xml"/><Relationship Id="rId6" Type="http://schemas.openxmlformats.org/officeDocument/2006/relationships/hyperlink" Target="https://www.causeweb.org/ecots/ecots14/" TargetMode="External"/><Relationship Id="rId5" Type="http://schemas.openxmlformats.org/officeDocument/2006/relationships/hyperlink" Target="https://www.causeweb.org/uscots/" TargetMode="External"/><Relationship Id="rId4" Type="http://schemas.openxmlformats.org/officeDocument/2006/relationships/hyperlink" Target="https://www.causeweb.org/" TargetMode="External"/><Relationship Id="rId9" Type="http://schemas.openxmlformats.org/officeDocument/2006/relationships/hyperlink" Target="http://escholarship.org/uc/uclastat_cts_ti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143000"/>
            <a:ext cx="7772400" cy="4343400"/>
          </a:xfrm>
          <a:prstGeom prst="rect">
            <a:avLst/>
          </a:prstGeom>
        </p:spPr>
        <p:txBody>
          <a:bodyPr/>
          <a:lstStyle/>
          <a:p>
            <a:pPr algn="ctr">
              <a:spcBef>
                <a:spcPct val="0"/>
              </a:spcBef>
              <a:defRPr/>
            </a:pPr>
            <a:endParaRPr lang="en-US" sz="4400" b="1" dirty="0">
              <a:solidFill>
                <a:srgbClr val="000000"/>
              </a:solidFill>
              <a:latin typeface="Arial Bold"/>
            </a:endParaRPr>
          </a:p>
        </p:txBody>
      </p:sp>
      <p:sp>
        <p:nvSpPr>
          <p:cNvPr id="2" name="Title 1"/>
          <p:cNvSpPr>
            <a:spLocks noGrp="1"/>
          </p:cNvSpPr>
          <p:nvPr>
            <p:ph type="ctrTitle"/>
          </p:nvPr>
        </p:nvSpPr>
        <p:spPr/>
        <p:txBody>
          <a:bodyPr/>
          <a:lstStyle/>
          <a:p>
            <a:r>
              <a:rPr lang="en-US" sz="3200" dirty="0" smtClean="0"/>
              <a:t>Updating the Guidelines for Assessment and Instruction in Statistics Education (GAISE) College Report</a:t>
            </a:r>
            <a:endParaRPr lang="en-US" sz="3200" dirty="0"/>
          </a:p>
        </p:txBody>
      </p:sp>
      <p:sp>
        <p:nvSpPr>
          <p:cNvPr id="3" name="Subtitle 2"/>
          <p:cNvSpPr>
            <a:spLocks noGrp="1"/>
          </p:cNvSpPr>
          <p:nvPr>
            <p:ph type="subTitle" idx="1"/>
          </p:nvPr>
        </p:nvSpPr>
        <p:spPr>
          <a:xfrm>
            <a:off x="2209800" y="4419600"/>
            <a:ext cx="6629400" cy="1219200"/>
          </a:xfrm>
        </p:spPr>
        <p:txBody>
          <a:bodyPr/>
          <a:lstStyle/>
          <a:p>
            <a:r>
              <a:rPr lang="en-US" sz="1600" dirty="0" smtClean="0"/>
              <a:t>Michelle Everson, The Ohio State University (</a:t>
            </a:r>
            <a:r>
              <a:rPr lang="en-US" sz="1600" dirty="0" smtClean="0">
                <a:hlinkClick r:id="rId3"/>
              </a:rPr>
              <a:t>everson.50@osu.edu</a:t>
            </a:r>
            <a:r>
              <a:rPr lang="en-US" sz="1600" dirty="0" smtClean="0"/>
              <a:t>) </a:t>
            </a:r>
          </a:p>
          <a:p>
            <a:r>
              <a:rPr lang="en-US" sz="1600" dirty="0" smtClean="0"/>
              <a:t>Megan </a:t>
            </a:r>
            <a:r>
              <a:rPr lang="en-US" sz="1600" dirty="0" err="1" smtClean="0"/>
              <a:t>Mocko</a:t>
            </a:r>
            <a:r>
              <a:rPr lang="en-US" sz="1600" dirty="0" smtClean="0"/>
              <a:t>, University of Florida (</a:t>
            </a:r>
            <a:r>
              <a:rPr lang="en-US" sz="1600" dirty="0" smtClean="0">
                <a:hlinkClick r:id="rId4"/>
              </a:rPr>
              <a:t>mmeece@stat.ufl.edu</a:t>
            </a:r>
            <a:r>
              <a:rPr lang="en-US" sz="1600" dirty="0" smtClean="0"/>
              <a:t>) </a:t>
            </a:r>
            <a:endParaRPr lang="en-US" sz="1600" dirty="0"/>
          </a:p>
        </p:txBody>
      </p:sp>
    </p:spTree>
    <p:extLst>
      <p:ext uri="{BB962C8B-B14F-4D97-AF65-F5344CB8AC3E}">
        <p14:creationId xmlns:p14="http://schemas.microsoft.com/office/powerpoint/2010/main" val="2791402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90600"/>
          </a:xfrm>
        </p:spPr>
        <p:txBody>
          <a:bodyPr/>
          <a:lstStyle/>
          <a:p>
            <a:r>
              <a:rPr lang="en-US" sz="2800" dirty="0" smtClean="0"/>
              <a:t>What has changed since 2005?</a:t>
            </a:r>
            <a:endParaRPr lang="en-US" sz="2800" dirty="0"/>
          </a:p>
        </p:txBody>
      </p:sp>
      <p:sp>
        <p:nvSpPr>
          <p:cNvPr id="3" name="Content Placeholder 2"/>
          <p:cNvSpPr>
            <a:spLocks noGrp="1"/>
          </p:cNvSpPr>
          <p:nvPr>
            <p:ph idx="1"/>
          </p:nvPr>
        </p:nvSpPr>
        <p:spPr>
          <a:xfrm>
            <a:off x="304800" y="1066800"/>
            <a:ext cx="8610600" cy="4876800"/>
          </a:xfrm>
        </p:spPr>
        <p:txBody>
          <a:bodyPr/>
          <a:lstStyle/>
          <a:p>
            <a:pPr marL="0" indent="0">
              <a:buNone/>
            </a:pPr>
            <a:endParaRPr lang="en-US" dirty="0"/>
          </a:p>
          <a:p>
            <a:r>
              <a:rPr lang="en-US" sz="2000" dirty="0">
                <a:hlinkClick r:id="rId2"/>
              </a:rPr>
              <a:t>Report on Research Priorities in Statistics Education </a:t>
            </a:r>
            <a:r>
              <a:rPr lang="en-US" sz="2000" dirty="0"/>
              <a:t>(2012)</a:t>
            </a:r>
          </a:p>
          <a:p>
            <a:pPr>
              <a:buNone/>
            </a:pPr>
            <a:endParaRPr lang="en-US" sz="2000" dirty="0"/>
          </a:p>
          <a:p>
            <a:r>
              <a:rPr lang="en-US" sz="2000" dirty="0"/>
              <a:t>ASA/MAA joint statement on </a:t>
            </a:r>
            <a:r>
              <a:rPr lang="en-US" sz="2000" dirty="0">
                <a:hlinkClick r:id="rId3"/>
              </a:rPr>
              <a:t>Qualifications for Teaching an Introductory Statistics </a:t>
            </a:r>
            <a:r>
              <a:rPr lang="en-US" sz="2000" dirty="0" smtClean="0">
                <a:hlinkClick r:id="rId3"/>
              </a:rPr>
              <a:t>Course</a:t>
            </a:r>
            <a:r>
              <a:rPr lang="en-US" sz="2000" dirty="0" smtClean="0"/>
              <a:t> (2014)</a:t>
            </a:r>
            <a:endParaRPr lang="en-US" sz="2000" dirty="0"/>
          </a:p>
          <a:p>
            <a:pPr marL="0" indent="0">
              <a:buNone/>
            </a:pPr>
            <a:r>
              <a:rPr lang="en-US" sz="2000" dirty="0"/>
              <a:t> </a:t>
            </a:r>
          </a:p>
          <a:p>
            <a:r>
              <a:rPr lang="en-US" sz="2000" dirty="0">
                <a:hlinkClick r:id="rId4"/>
              </a:rPr>
              <a:t>Curriculum Guidelines for Undergraduate Programs in Statistical Science </a:t>
            </a:r>
            <a:r>
              <a:rPr lang="en-US" sz="2000" dirty="0"/>
              <a:t>(2014</a:t>
            </a:r>
            <a:r>
              <a:rPr lang="en-US" sz="2000" dirty="0" smtClean="0"/>
              <a:t>)</a:t>
            </a:r>
          </a:p>
          <a:p>
            <a:endParaRPr lang="en-US" sz="2000" dirty="0"/>
          </a:p>
          <a:p>
            <a:r>
              <a:rPr lang="en-US" sz="2000" dirty="0">
                <a:hlinkClick r:id="rId5"/>
              </a:rPr>
              <a:t>Statistical Education of Teachers </a:t>
            </a:r>
            <a:r>
              <a:rPr lang="en-US" sz="2000" dirty="0"/>
              <a:t>(SET) report (2015</a:t>
            </a:r>
            <a:r>
              <a:rPr lang="en-US" sz="2000" dirty="0" smtClean="0"/>
              <a:t>)</a:t>
            </a:r>
            <a:endParaRPr lang="en-US" sz="2000" dirty="0"/>
          </a:p>
          <a:p>
            <a:pPr marL="0" indent="0">
              <a:buNone/>
            </a:pPr>
            <a:endParaRPr lang="en-US" sz="2000" dirty="0"/>
          </a:p>
          <a:p>
            <a:r>
              <a:rPr lang="en-US" sz="2000" dirty="0"/>
              <a:t>2015 CUPM </a:t>
            </a:r>
            <a:r>
              <a:rPr lang="en-US" sz="2000" dirty="0" smtClean="0"/>
              <a:t>Guidelines:  </a:t>
            </a:r>
            <a:r>
              <a:rPr lang="en-US" sz="2000" dirty="0" smtClean="0">
                <a:hlinkClick r:id="rId6"/>
              </a:rPr>
              <a:t>Statistics </a:t>
            </a:r>
            <a:r>
              <a:rPr lang="en-US" sz="2000" dirty="0">
                <a:hlinkClick r:id="rId6"/>
              </a:rPr>
              <a:t>Program Area Study Group </a:t>
            </a:r>
            <a:r>
              <a:rPr lang="en-US" sz="2000" dirty="0" smtClean="0">
                <a:hlinkClick r:id="rId6"/>
              </a:rPr>
              <a:t>Report</a:t>
            </a:r>
            <a:endParaRPr lang="en-US" sz="2000" dirty="0" smtClean="0"/>
          </a:p>
          <a:p>
            <a:endParaRPr lang="en-US" sz="2000" dirty="0"/>
          </a:p>
          <a:p>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92062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762000"/>
          </a:xfrm>
        </p:spPr>
        <p:txBody>
          <a:bodyPr/>
          <a:lstStyle/>
          <a:p>
            <a:r>
              <a:rPr lang="en-US" sz="2800" dirty="0" smtClean="0"/>
              <a:t>What has changed since 2005?</a:t>
            </a:r>
            <a:endParaRPr lang="en-US" sz="2800" dirty="0"/>
          </a:p>
        </p:txBody>
      </p:sp>
      <p:sp>
        <p:nvSpPr>
          <p:cNvPr id="3" name="Content Placeholder 2"/>
          <p:cNvSpPr>
            <a:spLocks noGrp="1"/>
          </p:cNvSpPr>
          <p:nvPr>
            <p:ph idx="1"/>
          </p:nvPr>
        </p:nvSpPr>
        <p:spPr>
          <a:xfrm>
            <a:off x="304800" y="990600"/>
            <a:ext cx="8610600" cy="4953000"/>
          </a:xfrm>
        </p:spPr>
        <p:txBody>
          <a:bodyPr/>
          <a:lstStyle/>
          <a:p>
            <a:r>
              <a:rPr lang="en-US" sz="2000" dirty="0" smtClean="0"/>
              <a:t>Enrollments at </a:t>
            </a:r>
            <a:r>
              <a:rPr lang="en-US" sz="2000" b="1" dirty="0" smtClean="0"/>
              <a:t>Two-year colleges</a:t>
            </a:r>
            <a:endParaRPr lang="en-US" sz="2000" dirty="0" smtClean="0"/>
          </a:p>
          <a:p>
            <a:pPr lvl="1"/>
            <a:r>
              <a:rPr lang="en-US" sz="2000" dirty="0" smtClean="0"/>
              <a:t>Elementary </a:t>
            </a:r>
            <a:r>
              <a:rPr lang="en-US" sz="2000" dirty="0"/>
              <a:t>Statistics and Probability enrolled 19,000 more students in 2010 </a:t>
            </a:r>
            <a:r>
              <a:rPr lang="en-US" sz="2000" dirty="0" smtClean="0"/>
              <a:t>compared to 2005</a:t>
            </a:r>
            <a:r>
              <a:rPr lang="en-US" sz="2000" dirty="0"/>
              <a:t>, representing a 16% change. </a:t>
            </a:r>
            <a:endParaRPr lang="en-US" sz="2000" dirty="0" smtClean="0"/>
          </a:p>
          <a:p>
            <a:pPr lvl="1"/>
            <a:r>
              <a:rPr lang="en-US" sz="2000" dirty="0" smtClean="0"/>
              <a:t>Enrollment </a:t>
            </a:r>
            <a:r>
              <a:rPr lang="en-US" sz="2000" dirty="0"/>
              <a:t>in mathematics and statistics courses in math programs at public two-year colleges reached a high of 2,104,751 </a:t>
            </a:r>
            <a:r>
              <a:rPr lang="en-US" sz="2000" dirty="0" smtClean="0"/>
              <a:t>students in 2010.</a:t>
            </a:r>
            <a:r>
              <a:rPr lang="en-US" sz="2000" dirty="0"/>
              <a:t>  </a:t>
            </a:r>
            <a:endParaRPr lang="en-US" sz="2000" dirty="0" smtClean="0"/>
          </a:p>
          <a:p>
            <a:pPr lvl="1"/>
            <a:r>
              <a:rPr lang="en-US" sz="2000" dirty="0"/>
              <a:t>Since 1965, the ratio of statistics to calculus enrollments has changed from 1:10 to 1:1. </a:t>
            </a:r>
            <a:endParaRPr lang="en-US" sz="2000" dirty="0" smtClean="0"/>
          </a:p>
          <a:p>
            <a:pPr lvl="1"/>
            <a:endParaRPr lang="en-US" sz="2000" b="1" dirty="0"/>
          </a:p>
          <a:p>
            <a:r>
              <a:rPr lang="en-US" sz="2000" dirty="0" smtClean="0"/>
              <a:t>Enrollments at </a:t>
            </a:r>
            <a:r>
              <a:rPr lang="en-US" sz="2000" b="1" dirty="0" smtClean="0"/>
              <a:t>Four-year colleges</a:t>
            </a:r>
            <a:endParaRPr lang="en-US" sz="2000" dirty="0"/>
          </a:p>
          <a:p>
            <a:pPr lvl="1"/>
            <a:r>
              <a:rPr lang="en-US" sz="2000" dirty="0" smtClean="0"/>
              <a:t>Enrollments </a:t>
            </a:r>
            <a:r>
              <a:rPr lang="en-US" sz="2000" dirty="0"/>
              <a:t>in elementary statistics courses were up 56% in </a:t>
            </a:r>
            <a:r>
              <a:rPr lang="en-US" sz="2000" dirty="0" smtClean="0"/>
              <a:t>math </a:t>
            </a:r>
            <a:r>
              <a:rPr lang="en-US" sz="2000" dirty="0"/>
              <a:t>departments and 50% in statistics </a:t>
            </a:r>
            <a:r>
              <a:rPr lang="en-US" sz="2000" dirty="0" smtClean="0"/>
              <a:t>departments from 2005 to 2010.  </a:t>
            </a:r>
            <a:endParaRPr lang="en-US" sz="2000" dirty="0"/>
          </a:p>
          <a:p>
            <a:pPr marL="0" indent="0">
              <a:buNone/>
            </a:pPr>
            <a:endParaRPr lang="en-US" dirty="0" smtClean="0"/>
          </a:p>
          <a:p>
            <a:pPr marL="0" indent="0">
              <a:buNone/>
            </a:pPr>
            <a:r>
              <a:rPr lang="en-US" dirty="0" smtClean="0"/>
              <a:t>Source: 2010 </a:t>
            </a:r>
            <a:r>
              <a:rPr lang="en-US" dirty="0" smtClean="0">
                <a:hlinkClick r:id="rId2"/>
              </a:rPr>
              <a:t>Conference Board of Mathematical Sciences (CBMS) </a:t>
            </a:r>
            <a:r>
              <a:rPr lang="en-US" dirty="0">
                <a:hlinkClick r:id="rId2"/>
              </a:rPr>
              <a:t>Survey </a:t>
            </a:r>
            <a:r>
              <a:rPr lang="en-US" dirty="0" smtClean="0">
                <a:hlinkClick r:id="rId2"/>
              </a:rPr>
              <a:t>Report</a:t>
            </a:r>
            <a:endParaRPr lang="en-US" dirty="0"/>
          </a:p>
          <a:p>
            <a:pPr marL="0" indent="0">
              <a:buNone/>
            </a:pPr>
            <a:endParaRPr lang="en-US" dirty="0"/>
          </a:p>
        </p:txBody>
      </p:sp>
    </p:spTree>
    <p:extLst>
      <p:ext uri="{BB962C8B-B14F-4D97-AF65-F5344CB8AC3E}">
        <p14:creationId xmlns:p14="http://schemas.microsoft.com/office/powerpoint/2010/main" val="2083597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Questions</a:t>
            </a:r>
            <a:endParaRPr lang="en-US" sz="2800" dirty="0"/>
          </a:p>
        </p:txBody>
      </p:sp>
      <p:sp>
        <p:nvSpPr>
          <p:cNvPr id="3" name="Content Placeholder 2"/>
          <p:cNvSpPr>
            <a:spLocks noGrp="1"/>
          </p:cNvSpPr>
          <p:nvPr>
            <p:ph idx="1"/>
          </p:nvPr>
        </p:nvSpPr>
        <p:spPr>
          <a:xfrm>
            <a:off x="304800" y="1251045"/>
            <a:ext cx="8610600" cy="4876800"/>
          </a:xfrm>
        </p:spPr>
        <p:txBody>
          <a:bodyPr/>
          <a:lstStyle/>
          <a:p>
            <a:r>
              <a:rPr lang="en-US" sz="2400" dirty="0" smtClean="0"/>
              <a:t>Can you think of other changes in the field since 2005?  </a:t>
            </a:r>
          </a:p>
          <a:p>
            <a:endParaRPr lang="en-US" sz="2400" dirty="0"/>
          </a:p>
          <a:p>
            <a:r>
              <a:rPr lang="en-US" sz="2400" dirty="0" smtClean="0"/>
              <a:t>What has stayed the same since 2005?  </a:t>
            </a:r>
            <a:endParaRPr lang="en-US" sz="2400" dirty="0"/>
          </a:p>
        </p:txBody>
      </p:sp>
    </p:spTree>
    <p:extLst>
      <p:ext uri="{BB962C8B-B14F-4D97-AF65-F5344CB8AC3E}">
        <p14:creationId xmlns:p14="http://schemas.microsoft.com/office/powerpoint/2010/main" val="3017317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Proposed Changes to the GAISE College Report</a:t>
            </a:r>
            <a:endParaRPr lang="en-US" sz="2800" dirty="0"/>
          </a:p>
        </p:txBody>
      </p:sp>
      <p:sp>
        <p:nvSpPr>
          <p:cNvPr id="3" name="Content Placeholder 2"/>
          <p:cNvSpPr>
            <a:spLocks noGrp="1"/>
          </p:cNvSpPr>
          <p:nvPr>
            <p:ph idx="1"/>
          </p:nvPr>
        </p:nvSpPr>
        <p:spPr>
          <a:xfrm>
            <a:off x="304800" y="1219200"/>
            <a:ext cx="8610600" cy="5181600"/>
          </a:xfrm>
        </p:spPr>
        <p:txBody>
          <a:bodyPr/>
          <a:lstStyle/>
          <a:p>
            <a:r>
              <a:rPr lang="en-US" dirty="0" smtClean="0"/>
              <a:t>We feel strongly that the original six recommendations have stood the test of time.  However, we propose making some minor changes to wording, and we are debating making bigger changes to Recommendation #1:</a:t>
            </a:r>
          </a:p>
          <a:p>
            <a:pPr marL="0" indent="0">
              <a:buNone/>
            </a:pPr>
            <a:endParaRPr lang="en-US" dirty="0" smtClean="0"/>
          </a:p>
          <a:p>
            <a:pPr marL="857250" lvl="2" indent="0">
              <a:buNone/>
            </a:pPr>
            <a:r>
              <a:rPr lang="en-US" dirty="0"/>
              <a:t>1) </a:t>
            </a:r>
            <a:r>
              <a:rPr lang="en-US" dirty="0" smtClean="0"/>
              <a:t>emphasize statistical literacy and develop </a:t>
            </a:r>
            <a:r>
              <a:rPr lang="en-US" dirty="0"/>
              <a:t>statistical </a:t>
            </a:r>
            <a:r>
              <a:rPr lang="en-US" dirty="0" smtClean="0"/>
              <a:t>thinking* </a:t>
            </a:r>
            <a:endParaRPr lang="en-US" dirty="0"/>
          </a:p>
          <a:p>
            <a:pPr marL="857250" lvl="2" indent="0">
              <a:buNone/>
            </a:pPr>
            <a:r>
              <a:rPr lang="en-US" dirty="0"/>
              <a:t>2) use real data </a:t>
            </a:r>
            <a:r>
              <a:rPr lang="en-US" b="1" dirty="0"/>
              <a:t>with a context and a </a:t>
            </a:r>
            <a:r>
              <a:rPr lang="en-US" b="1" dirty="0" smtClean="0"/>
              <a:t>purpose </a:t>
            </a:r>
            <a:endParaRPr lang="en-US" b="1" dirty="0"/>
          </a:p>
          <a:p>
            <a:pPr marL="857250" lvl="2" indent="0">
              <a:buNone/>
            </a:pPr>
            <a:r>
              <a:rPr lang="en-US" dirty="0"/>
              <a:t>3) focus on conceptual understanding, rather than </a:t>
            </a:r>
            <a:r>
              <a:rPr lang="en-US" b="1" dirty="0"/>
              <a:t>application</a:t>
            </a:r>
            <a:r>
              <a:rPr lang="en-US" dirty="0"/>
              <a:t> of </a:t>
            </a:r>
            <a:r>
              <a:rPr lang="en-US" dirty="0" smtClean="0"/>
              <a:t>procedures</a:t>
            </a:r>
            <a:endParaRPr lang="en-US" dirty="0"/>
          </a:p>
          <a:p>
            <a:pPr marL="857250" lvl="2" indent="0">
              <a:buNone/>
            </a:pPr>
            <a:r>
              <a:rPr lang="en-US" dirty="0"/>
              <a:t>4) foster active </a:t>
            </a:r>
            <a:r>
              <a:rPr lang="en-US" dirty="0" smtClean="0"/>
              <a:t>learning</a:t>
            </a:r>
            <a:endParaRPr lang="en-US" dirty="0"/>
          </a:p>
          <a:p>
            <a:pPr marL="857250" lvl="2" indent="0">
              <a:buNone/>
            </a:pPr>
            <a:r>
              <a:rPr lang="en-US" dirty="0"/>
              <a:t>5) use technology for developing conceptual understanding and </a:t>
            </a:r>
            <a:r>
              <a:rPr lang="en-US" b="1" dirty="0"/>
              <a:t>for</a:t>
            </a:r>
            <a:r>
              <a:rPr lang="en-US" dirty="0"/>
              <a:t> analyzing </a:t>
            </a:r>
            <a:r>
              <a:rPr lang="en-US" dirty="0" smtClean="0"/>
              <a:t>data</a:t>
            </a:r>
            <a:endParaRPr lang="en-US" dirty="0"/>
          </a:p>
          <a:p>
            <a:pPr marL="857250" lvl="2" indent="0">
              <a:buNone/>
            </a:pPr>
            <a:r>
              <a:rPr lang="en-US" dirty="0"/>
              <a:t>6) use assessments to improve </a:t>
            </a:r>
            <a:r>
              <a:rPr lang="en-US" b="1" dirty="0"/>
              <a:t>as well as to </a:t>
            </a:r>
            <a:r>
              <a:rPr lang="en-US" dirty="0"/>
              <a:t>evaluate student </a:t>
            </a:r>
            <a:r>
              <a:rPr lang="en-US" dirty="0" smtClean="0"/>
              <a:t>learning</a:t>
            </a:r>
            <a:endParaRPr lang="en-US" dirty="0"/>
          </a:p>
          <a:p>
            <a:pPr marL="457200" lvl="1" indent="0">
              <a:buNone/>
            </a:pPr>
            <a:r>
              <a:rPr lang="en-US" dirty="0" smtClean="0"/>
              <a:t> </a:t>
            </a:r>
          </a:p>
          <a:p>
            <a:pPr marL="457200" lvl="1" indent="0">
              <a:buNone/>
            </a:pPr>
            <a:r>
              <a:rPr lang="en-US" sz="1600" dirty="0" smtClean="0"/>
              <a:t>*Is it clear what is meant by “statistical literacy” and “statistical thinking“?  Should we add definitions?  Should we reduce to just “statistical thinking”?  Can we get the point across in a different way altogether?  </a:t>
            </a:r>
            <a:endParaRPr lang="en-US" sz="1600" dirty="0"/>
          </a:p>
        </p:txBody>
      </p:sp>
    </p:spTree>
    <p:extLst>
      <p:ext uri="{BB962C8B-B14F-4D97-AF65-F5344CB8AC3E}">
        <p14:creationId xmlns:p14="http://schemas.microsoft.com/office/powerpoint/2010/main" val="190595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Changes to the GAISE College Report</a:t>
            </a:r>
          </a:p>
        </p:txBody>
      </p:sp>
      <p:sp>
        <p:nvSpPr>
          <p:cNvPr id="3" name="Content Placeholder 2"/>
          <p:cNvSpPr>
            <a:spLocks noGrp="1"/>
          </p:cNvSpPr>
          <p:nvPr>
            <p:ph idx="1"/>
          </p:nvPr>
        </p:nvSpPr>
        <p:spPr>
          <a:xfrm>
            <a:off x="304800" y="1219200"/>
            <a:ext cx="8610600" cy="4876800"/>
          </a:xfrm>
        </p:spPr>
        <p:txBody>
          <a:bodyPr/>
          <a:lstStyle/>
          <a:p>
            <a:r>
              <a:rPr lang="en-US" sz="2200" dirty="0" smtClean="0"/>
              <a:t>In the Introduction, we would like to suggest emphasis on two new areas within the Introductory Statistics course:</a:t>
            </a:r>
          </a:p>
          <a:p>
            <a:endParaRPr lang="en-US" sz="2200" dirty="0" smtClean="0"/>
          </a:p>
          <a:p>
            <a:pPr lvl="1"/>
            <a:r>
              <a:rPr lang="en-US" sz="2200" dirty="0" smtClean="0"/>
              <a:t>Teach statistics as a science rather than as mathematics</a:t>
            </a:r>
          </a:p>
          <a:p>
            <a:pPr lvl="1">
              <a:buNone/>
            </a:pPr>
            <a:endParaRPr lang="en-US" sz="2200" dirty="0" smtClean="0"/>
          </a:p>
          <a:p>
            <a:pPr lvl="1"/>
            <a:r>
              <a:rPr lang="en-US" sz="2200" dirty="0" smtClean="0"/>
              <a:t>Provide students with experience with multi-variable thinking</a:t>
            </a:r>
          </a:p>
          <a:p>
            <a:pPr lvl="1"/>
            <a:endParaRPr lang="en-US" dirty="0"/>
          </a:p>
          <a:p>
            <a:pPr lvl="1"/>
            <a:endParaRPr lang="en-US" dirty="0" smtClean="0"/>
          </a:p>
        </p:txBody>
      </p:sp>
    </p:spTree>
    <p:extLst>
      <p:ext uri="{BB962C8B-B14F-4D97-AF65-F5344CB8AC3E}">
        <p14:creationId xmlns:p14="http://schemas.microsoft.com/office/powerpoint/2010/main" val="107311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838200"/>
          </a:xfrm>
        </p:spPr>
        <p:txBody>
          <a:bodyPr/>
          <a:lstStyle/>
          <a:p>
            <a:r>
              <a:rPr lang="en-US" sz="2800" dirty="0" smtClean="0"/>
              <a:t>Proposed Changes to the GAISE College Report</a:t>
            </a:r>
            <a:endParaRPr lang="en-US" sz="2800" dirty="0"/>
          </a:p>
        </p:txBody>
      </p:sp>
      <p:sp>
        <p:nvSpPr>
          <p:cNvPr id="3" name="Content Placeholder 2"/>
          <p:cNvSpPr>
            <a:spLocks noGrp="1"/>
          </p:cNvSpPr>
          <p:nvPr>
            <p:ph idx="1"/>
          </p:nvPr>
        </p:nvSpPr>
        <p:spPr>
          <a:xfrm>
            <a:off x="304800" y="1066800"/>
            <a:ext cx="8610600" cy="4876800"/>
          </a:xfrm>
        </p:spPr>
        <p:txBody>
          <a:bodyPr/>
          <a:lstStyle/>
          <a:p>
            <a:r>
              <a:rPr lang="en-US" sz="2200" dirty="0" smtClean="0"/>
              <a:t>We will maintain a list of goals for the course, but we will reframe the goals in terms of learning objectives.  </a:t>
            </a:r>
          </a:p>
          <a:p>
            <a:pPr lvl="1"/>
            <a:r>
              <a:rPr lang="en-US" sz="2000" dirty="0" smtClean="0"/>
              <a:t>We may summarize the goals in the introduction and share more detail about the goals within an appendix</a:t>
            </a:r>
          </a:p>
          <a:p>
            <a:pPr lvl="1">
              <a:buNone/>
            </a:pPr>
            <a:endParaRPr lang="en-US" sz="2200" dirty="0" smtClean="0"/>
          </a:p>
          <a:p>
            <a:pPr lvl="1"/>
            <a:r>
              <a:rPr lang="en-US" sz="2200" dirty="0" smtClean="0"/>
              <a:t>We have talked about some new goals for the course:</a:t>
            </a:r>
          </a:p>
          <a:p>
            <a:pPr lvl="2"/>
            <a:r>
              <a:rPr lang="en-US" sz="2000" dirty="0" smtClean="0"/>
              <a:t>Helping students to become intelligent readers of statistically-based results</a:t>
            </a:r>
          </a:p>
          <a:p>
            <a:pPr lvl="2"/>
            <a:r>
              <a:rPr lang="en-US" sz="2000" dirty="0" smtClean="0"/>
              <a:t>Discussion of ethics relevant to statistics</a:t>
            </a:r>
          </a:p>
          <a:p>
            <a:pPr lvl="2"/>
            <a:r>
              <a:rPr lang="en-US" sz="2000" dirty="0" smtClean="0"/>
              <a:t>Providing students with opportunities to gain an appreciation of, and some experience with, the use of computers in statistics</a:t>
            </a:r>
          </a:p>
          <a:p>
            <a:pPr lvl="2"/>
            <a:r>
              <a:rPr lang="en-US" sz="2000" dirty="0" smtClean="0"/>
              <a:t>Gaining knowledge of measurement issues (reliability and validity)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Changes to the GAISE College Report</a:t>
            </a:r>
          </a:p>
        </p:txBody>
      </p:sp>
      <p:sp>
        <p:nvSpPr>
          <p:cNvPr id="3" name="Content Placeholder 2"/>
          <p:cNvSpPr>
            <a:spLocks noGrp="1"/>
          </p:cNvSpPr>
          <p:nvPr>
            <p:ph idx="1"/>
          </p:nvPr>
        </p:nvSpPr>
        <p:spPr>
          <a:xfrm>
            <a:off x="304800" y="1371600"/>
            <a:ext cx="8610600" cy="5029200"/>
          </a:xfrm>
        </p:spPr>
        <p:txBody>
          <a:bodyPr/>
          <a:lstStyle/>
          <a:p>
            <a:r>
              <a:rPr lang="en-US" sz="2000" dirty="0" smtClean="0"/>
              <a:t>Because there are many goals for the course, we would like to offer some suggestions about material that might be omitted from the course (or reviewed briefly) if time is an issue.  </a:t>
            </a:r>
          </a:p>
          <a:p>
            <a:pPr lvl="1"/>
            <a:r>
              <a:rPr lang="en-US" sz="2000" dirty="0"/>
              <a:t>Basic statistics</a:t>
            </a:r>
          </a:p>
          <a:p>
            <a:pPr lvl="2"/>
            <a:r>
              <a:rPr lang="en-US" sz="2000" dirty="0"/>
              <a:t>Note that, depending on the background of the students, this material might be reviewed quickly, just to make sure terminology and notation are consistent</a:t>
            </a:r>
            <a:r>
              <a:rPr lang="en-US" sz="2000" dirty="0" smtClean="0"/>
              <a:t>.</a:t>
            </a:r>
          </a:p>
          <a:p>
            <a:pPr lvl="1"/>
            <a:r>
              <a:rPr lang="en-US" sz="2000" dirty="0" smtClean="0"/>
              <a:t>Constructing plots/graphs by hand</a:t>
            </a:r>
          </a:p>
          <a:p>
            <a:pPr lvl="1"/>
            <a:r>
              <a:rPr lang="en-US" sz="2000" dirty="0"/>
              <a:t>Probability theory</a:t>
            </a:r>
          </a:p>
          <a:p>
            <a:pPr lvl="2"/>
            <a:r>
              <a:rPr lang="en-US" sz="2000" dirty="0"/>
              <a:t>A focus on definitions, rules, and conditional probability will likely suffice in the introductory </a:t>
            </a:r>
            <a:r>
              <a:rPr lang="en-US" sz="2000" dirty="0" smtClean="0"/>
              <a:t>course.</a:t>
            </a:r>
            <a:endParaRPr lang="en-US" sz="2000" dirty="0" smtClean="0"/>
          </a:p>
          <a:p>
            <a:pPr lvl="1"/>
            <a:r>
              <a:rPr lang="en-US" sz="2000" dirty="0" smtClean="0"/>
              <a:t>Advanced training on a computer program</a:t>
            </a:r>
          </a:p>
          <a:p>
            <a:pPr lvl="1"/>
            <a:r>
              <a:rPr lang="en-US" sz="2000" dirty="0" smtClean="0"/>
              <a:t>Drills with different tables</a:t>
            </a:r>
            <a:endParaRPr lang="en-US" sz="2000" dirty="0"/>
          </a:p>
        </p:txBody>
      </p:sp>
    </p:spTree>
    <p:extLst>
      <p:ext uri="{BB962C8B-B14F-4D97-AF65-F5344CB8AC3E}">
        <p14:creationId xmlns:p14="http://schemas.microsoft.com/office/powerpoint/2010/main" val="3440210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Changes to the GAISE College Report</a:t>
            </a:r>
          </a:p>
        </p:txBody>
      </p:sp>
      <p:sp>
        <p:nvSpPr>
          <p:cNvPr id="3" name="Content Placeholder 2"/>
          <p:cNvSpPr>
            <a:spLocks noGrp="1"/>
          </p:cNvSpPr>
          <p:nvPr>
            <p:ph idx="1"/>
          </p:nvPr>
        </p:nvSpPr>
        <p:spPr/>
        <p:txBody>
          <a:bodyPr/>
          <a:lstStyle/>
          <a:p>
            <a:r>
              <a:rPr lang="en-US" dirty="0" smtClean="0"/>
              <a:t>All of the current appendices will be updated, and we will add some appendices</a:t>
            </a:r>
          </a:p>
          <a:p>
            <a:pPr lvl="1"/>
            <a:r>
              <a:rPr lang="en-US" dirty="0" smtClean="0"/>
              <a:t>History of the “Stat 101” course</a:t>
            </a:r>
          </a:p>
          <a:p>
            <a:pPr lvl="1"/>
            <a:r>
              <a:rPr lang="en-US" dirty="0" smtClean="0"/>
              <a:t>Activities and Projects</a:t>
            </a:r>
          </a:p>
          <a:p>
            <a:pPr lvl="1"/>
            <a:r>
              <a:rPr lang="en-US" dirty="0" smtClean="0"/>
              <a:t>Examples of Naked, Realistic, and Real Data</a:t>
            </a:r>
          </a:p>
          <a:p>
            <a:pPr lvl="1"/>
            <a:r>
              <a:rPr lang="en-US" dirty="0" smtClean="0"/>
              <a:t>Examples of Assessment Items</a:t>
            </a:r>
          </a:p>
          <a:p>
            <a:pPr lvl="1"/>
            <a:r>
              <a:rPr lang="en-US" dirty="0" smtClean="0"/>
              <a:t>Examples </a:t>
            </a:r>
            <a:r>
              <a:rPr lang="en-US" dirty="0"/>
              <a:t>of </a:t>
            </a:r>
            <a:r>
              <a:rPr lang="en-US" dirty="0" smtClean="0"/>
              <a:t>Different Delivery Methods (or </a:t>
            </a:r>
            <a:r>
              <a:rPr lang="en-US" dirty="0"/>
              <a:t>different settings in which an introductory statistics course can be </a:t>
            </a:r>
            <a:r>
              <a:rPr lang="en-US" dirty="0" smtClean="0"/>
              <a:t>taught)</a:t>
            </a:r>
          </a:p>
          <a:p>
            <a:pPr lvl="1"/>
            <a:r>
              <a:rPr lang="en-US" dirty="0" smtClean="0"/>
              <a:t>Examples of Using Technology</a:t>
            </a:r>
          </a:p>
          <a:p>
            <a:pPr lvl="2"/>
            <a:r>
              <a:rPr lang="en-US" dirty="0"/>
              <a:t>Interactive applets</a:t>
            </a:r>
          </a:p>
          <a:p>
            <a:pPr lvl="2"/>
            <a:r>
              <a:rPr lang="en-US" dirty="0"/>
              <a:t>Real time response systems</a:t>
            </a:r>
          </a:p>
          <a:p>
            <a:pPr lvl="2"/>
            <a:r>
              <a:rPr lang="en-US" dirty="0"/>
              <a:t>Statistical software</a:t>
            </a:r>
          </a:p>
          <a:p>
            <a:pPr lvl="2"/>
            <a:r>
              <a:rPr lang="en-US" dirty="0"/>
              <a:t>Accessing real experimental data online</a:t>
            </a:r>
          </a:p>
          <a:p>
            <a:pPr lvl="2"/>
            <a:r>
              <a:rPr lang="en-US" dirty="0"/>
              <a:t>Accessing real survey data online</a:t>
            </a:r>
          </a:p>
          <a:p>
            <a:pPr lvl="2"/>
            <a:r>
              <a:rPr lang="en-US" dirty="0"/>
              <a:t>Using games and other virtual environments.  </a:t>
            </a:r>
          </a:p>
          <a:p>
            <a:pPr lvl="2"/>
            <a:endParaRPr lang="en-US" dirty="0"/>
          </a:p>
        </p:txBody>
      </p:sp>
    </p:spTree>
    <p:extLst>
      <p:ext uri="{BB962C8B-B14F-4D97-AF65-F5344CB8AC3E}">
        <p14:creationId xmlns:p14="http://schemas.microsoft.com/office/powerpoint/2010/main" val="2262515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Questions</a:t>
            </a:r>
            <a:endParaRPr lang="en-US" sz="2800" dirty="0"/>
          </a:p>
        </p:txBody>
      </p:sp>
      <p:sp>
        <p:nvSpPr>
          <p:cNvPr id="3" name="Content Placeholder 2"/>
          <p:cNvSpPr>
            <a:spLocks noGrp="1"/>
          </p:cNvSpPr>
          <p:nvPr>
            <p:ph idx="1"/>
          </p:nvPr>
        </p:nvSpPr>
        <p:spPr>
          <a:xfrm>
            <a:off x="304800" y="1371600"/>
            <a:ext cx="8610600" cy="4876800"/>
          </a:xfrm>
        </p:spPr>
        <p:txBody>
          <a:bodyPr/>
          <a:lstStyle/>
          <a:p>
            <a:r>
              <a:rPr lang="en-US" sz="2400" dirty="0" smtClean="0"/>
              <a:t>What are your initial thoughts about these proposed changes?</a:t>
            </a:r>
          </a:p>
          <a:p>
            <a:endParaRPr lang="en-US" sz="2400" dirty="0"/>
          </a:p>
          <a:p>
            <a:r>
              <a:rPr lang="en-US" sz="2400" dirty="0" smtClean="0"/>
              <a:t>Is anything missing?  Do you feel certain changes might be problematic?  </a:t>
            </a:r>
          </a:p>
          <a:p>
            <a:endParaRPr lang="en-US" dirty="0"/>
          </a:p>
          <a:p>
            <a:pPr marL="0" indent="0">
              <a:buNone/>
            </a:pPr>
            <a:endParaRPr lang="en-US" dirty="0"/>
          </a:p>
        </p:txBody>
      </p:sp>
    </p:spTree>
    <p:extLst>
      <p:ext uri="{BB962C8B-B14F-4D97-AF65-F5344CB8AC3E}">
        <p14:creationId xmlns:p14="http://schemas.microsoft.com/office/powerpoint/2010/main" val="38338581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Timeline</a:t>
            </a:r>
            <a:endParaRPr lang="en-US" sz="2800" dirty="0"/>
          </a:p>
        </p:txBody>
      </p:sp>
      <p:sp>
        <p:nvSpPr>
          <p:cNvPr id="3" name="Content Placeholder 2"/>
          <p:cNvSpPr>
            <a:spLocks noGrp="1"/>
          </p:cNvSpPr>
          <p:nvPr>
            <p:ph idx="1"/>
          </p:nvPr>
        </p:nvSpPr>
        <p:spPr>
          <a:xfrm>
            <a:off x="304800" y="1371600"/>
            <a:ext cx="8610600" cy="5105400"/>
          </a:xfrm>
        </p:spPr>
        <p:txBody>
          <a:bodyPr/>
          <a:lstStyle/>
          <a:p>
            <a:r>
              <a:rPr lang="en-US" sz="2000" dirty="0" smtClean="0"/>
              <a:t>We will present our work to date during a panel session at the 2015 Joint Statistical Meetings in Seattle</a:t>
            </a:r>
          </a:p>
          <a:p>
            <a:pPr lvl="1"/>
            <a:r>
              <a:rPr lang="en-US" sz="2000" dirty="0" smtClean="0"/>
              <a:t>“GAISE into the Future:  Updating a Landmark Report for an Increasingly Data-Centric World” will take place at the Joint Statistics Meetings on Monday, August 10</a:t>
            </a:r>
            <a:r>
              <a:rPr lang="en-US" sz="2000" baseline="30000" dirty="0" smtClean="0"/>
              <a:t>th</a:t>
            </a:r>
            <a:r>
              <a:rPr lang="en-US" sz="2000" dirty="0" smtClean="0"/>
              <a:t>, from 2 to 3:50 p.m. </a:t>
            </a:r>
          </a:p>
          <a:p>
            <a:pPr marL="0" indent="0">
              <a:buNone/>
            </a:pPr>
            <a:endParaRPr lang="en-US" sz="2000" dirty="0" smtClean="0"/>
          </a:p>
          <a:p>
            <a:pPr marL="0" indent="0">
              <a:buNone/>
            </a:pPr>
            <a:endParaRPr lang="en-US" sz="2000" dirty="0" smtClean="0"/>
          </a:p>
          <a:p>
            <a:r>
              <a:rPr lang="en-US" sz="2000" dirty="0" smtClean="0"/>
              <a:t>We will continue to work on a draft of the report through the fall, with the intention of sharing a full draft with the larger community in early 2016</a:t>
            </a:r>
          </a:p>
          <a:p>
            <a:pPr marL="0" indent="0">
              <a:buNone/>
            </a:pPr>
            <a:endParaRPr lang="en-US" sz="2000" dirty="0" smtClean="0"/>
          </a:p>
          <a:p>
            <a:pPr marL="0" indent="0">
              <a:buNone/>
            </a:pPr>
            <a:endParaRPr lang="en-US" sz="2000" dirty="0" smtClean="0"/>
          </a:p>
          <a:p>
            <a:r>
              <a:rPr lang="en-US" sz="2000" dirty="0" smtClean="0"/>
              <a:t>We hope to have a final draft of the report ready to share with ASA in the spring of 2016.</a:t>
            </a:r>
          </a:p>
        </p:txBody>
      </p:sp>
    </p:spTree>
    <p:extLst>
      <p:ext uri="{BB962C8B-B14F-4D97-AF65-F5344CB8AC3E}">
        <p14:creationId xmlns:p14="http://schemas.microsoft.com/office/powerpoint/2010/main" val="600867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Overview</a:t>
            </a:r>
            <a:endParaRPr lang="en-US" sz="2800" dirty="0"/>
          </a:p>
        </p:txBody>
      </p:sp>
      <p:sp>
        <p:nvSpPr>
          <p:cNvPr id="3" name="Content Placeholder 2"/>
          <p:cNvSpPr>
            <a:spLocks noGrp="1"/>
          </p:cNvSpPr>
          <p:nvPr>
            <p:ph idx="1"/>
          </p:nvPr>
        </p:nvSpPr>
        <p:spPr>
          <a:xfrm>
            <a:off x="304800" y="1447800"/>
            <a:ext cx="8610600" cy="4876800"/>
          </a:xfrm>
        </p:spPr>
        <p:txBody>
          <a:bodyPr/>
          <a:lstStyle/>
          <a:p>
            <a:r>
              <a:rPr lang="en-US" sz="2600" dirty="0" smtClean="0"/>
              <a:t>Introduction/Background</a:t>
            </a:r>
          </a:p>
          <a:p>
            <a:r>
              <a:rPr lang="en-US" sz="2600" dirty="0" smtClean="0"/>
              <a:t>Current structure of the GAISE College Report</a:t>
            </a:r>
          </a:p>
          <a:p>
            <a:r>
              <a:rPr lang="en-US" sz="2600" dirty="0" smtClean="0"/>
              <a:t>What has changed in the last 10 years?</a:t>
            </a:r>
          </a:p>
          <a:p>
            <a:r>
              <a:rPr lang="en-US" sz="2600" dirty="0" smtClean="0"/>
              <a:t>Proposed changes to the GAISE College Report</a:t>
            </a:r>
          </a:p>
          <a:p>
            <a:r>
              <a:rPr lang="en-US" sz="2600" dirty="0" smtClean="0"/>
              <a:t>Timeline </a:t>
            </a:r>
            <a:r>
              <a:rPr lang="en-US" sz="2600" dirty="0" smtClean="0"/>
              <a:t>for the new report</a:t>
            </a:r>
            <a:endParaRPr lang="en-US" sz="2600" dirty="0" smtClean="0"/>
          </a:p>
          <a:p>
            <a:r>
              <a:rPr lang="en-US" sz="2600" dirty="0" smtClean="0"/>
              <a:t>Discussion</a:t>
            </a:r>
            <a:endParaRPr lang="en-US" sz="2600" dirty="0"/>
          </a:p>
        </p:txBody>
      </p:sp>
    </p:spTree>
    <p:extLst>
      <p:ext uri="{BB962C8B-B14F-4D97-AF65-F5344CB8AC3E}">
        <p14:creationId xmlns:p14="http://schemas.microsoft.com/office/powerpoint/2010/main" val="31053070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Where to go from here? </a:t>
            </a:r>
            <a:endParaRPr lang="en-US" sz="2800" dirty="0"/>
          </a:p>
        </p:txBody>
      </p:sp>
      <p:sp>
        <p:nvSpPr>
          <p:cNvPr id="3" name="Content Placeholder 2"/>
          <p:cNvSpPr>
            <a:spLocks noGrp="1"/>
          </p:cNvSpPr>
          <p:nvPr>
            <p:ph idx="1"/>
          </p:nvPr>
        </p:nvSpPr>
        <p:spPr>
          <a:xfrm>
            <a:off x="304800" y="1371600"/>
            <a:ext cx="8610600" cy="4876800"/>
          </a:xfrm>
        </p:spPr>
        <p:txBody>
          <a:bodyPr/>
          <a:lstStyle/>
          <a:p>
            <a:r>
              <a:rPr lang="en-US" sz="2400" dirty="0" smtClean="0"/>
              <a:t>Comments/Feedback</a:t>
            </a:r>
          </a:p>
          <a:p>
            <a:pPr lvl="1"/>
            <a:r>
              <a:rPr lang="en-US" sz="2400" dirty="0" smtClean="0"/>
              <a:t>If you have more thoughts or ideas about the status of our work to date, please share them by going to this short online survey:  </a:t>
            </a:r>
            <a:r>
              <a:rPr lang="en-US" sz="2400" dirty="0">
                <a:hlinkClick r:id="rId2"/>
              </a:rPr>
              <a:t>https://www.surveymonkey.com/s/GAISE</a:t>
            </a:r>
            <a:endParaRPr lang="en-US" sz="2400" dirty="0" smtClean="0"/>
          </a:p>
          <a:p>
            <a:pPr lvl="1">
              <a:buNone/>
            </a:pPr>
            <a:endParaRPr lang="en-US" sz="2400" dirty="0" smtClean="0"/>
          </a:p>
          <a:p>
            <a:pPr lvl="1"/>
            <a:endParaRPr lang="en-US" sz="2400" dirty="0" smtClean="0"/>
          </a:p>
          <a:p>
            <a:r>
              <a:rPr lang="en-US" sz="2400" dirty="0" smtClean="0"/>
              <a:t>Consider making one (small) change in your course next semester  to keep current with the changing times. </a:t>
            </a:r>
            <a:endParaRPr lang="en-US" sz="2400" dirty="0"/>
          </a:p>
        </p:txBody>
      </p:sp>
    </p:spTree>
    <p:extLst>
      <p:ext uri="{BB962C8B-B14F-4D97-AF65-F5344CB8AC3E}">
        <p14:creationId xmlns:p14="http://schemas.microsoft.com/office/powerpoint/2010/main" val="32181023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Questions?</a:t>
            </a:r>
            <a:endParaRPr lang="en-US" sz="2800" dirty="0"/>
          </a:p>
        </p:txBody>
      </p:sp>
      <p:sp>
        <p:nvSpPr>
          <p:cNvPr id="3" name="Content Placeholder 2"/>
          <p:cNvSpPr>
            <a:spLocks noGrp="1"/>
          </p:cNvSpPr>
          <p:nvPr>
            <p:ph idx="1"/>
          </p:nvPr>
        </p:nvSpPr>
        <p:spPr>
          <a:xfrm>
            <a:off x="304800" y="1371600"/>
            <a:ext cx="8610600" cy="4876800"/>
          </a:xfrm>
        </p:spPr>
        <p:txBody>
          <a:bodyPr/>
          <a:lstStyle/>
          <a:p>
            <a:r>
              <a:rPr lang="en-US" sz="2400" dirty="0" smtClean="0"/>
              <a:t>We welcome further questions and discussion about this work.</a:t>
            </a:r>
          </a:p>
          <a:p>
            <a:endParaRPr lang="en-US" sz="2400" dirty="0"/>
          </a:p>
          <a:p>
            <a:endParaRPr lang="en-US" sz="2400" dirty="0" smtClean="0"/>
          </a:p>
          <a:p>
            <a:r>
              <a:rPr lang="en-US" sz="2400" dirty="0" smtClean="0"/>
              <a:t>Thank you for joining us today!</a:t>
            </a:r>
            <a:endParaRPr lang="en-US" sz="2400" dirty="0"/>
          </a:p>
        </p:txBody>
      </p:sp>
    </p:spTree>
    <p:extLst>
      <p:ext uri="{BB962C8B-B14F-4D97-AF65-F5344CB8AC3E}">
        <p14:creationId xmlns:p14="http://schemas.microsoft.com/office/powerpoint/2010/main" val="211898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199"/>
            <a:ext cx="8610600" cy="765629"/>
          </a:xfrm>
        </p:spPr>
        <p:txBody>
          <a:bodyPr/>
          <a:lstStyle/>
          <a:p>
            <a:r>
              <a:rPr lang="en-US" sz="2800" dirty="0" smtClean="0"/>
              <a:t>Introduction/Background</a:t>
            </a:r>
            <a:endParaRPr lang="en-US" sz="2800" dirty="0"/>
          </a:p>
        </p:txBody>
      </p:sp>
      <p:sp>
        <p:nvSpPr>
          <p:cNvPr id="3" name="Content Placeholder 2"/>
          <p:cNvSpPr>
            <a:spLocks noGrp="1"/>
          </p:cNvSpPr>
          <p:nvPr>
            <p:ph idx="1"/>
          </p:nvPr>
        </p:nvSpPr>
        <p:spPr>
          <a:xfrm>
            <a:off x="304800" y="990600"/>
            <a:ext cx="8610600" cy="5029200"/>
          </a:xfrm>
        </p:spPr>
        <p:txBody>
          <a:bodyPr/>
          <a:lstStyle/>
          <a:p>
            <a:r>
              <a:rPr lang="en-US" sz="1900" dirty="0" smtClean="0"/>
              <a:t>The Guidelines for Assessment and Instruction in Statistics Education (GAISE) were originally endorsed by ASA in 2005.  The guidelines included a K-12 report and a college-level report intended for introductory statistics courses.  </a:t>
            </a:r>
          </a:p>
          <a:p>
            <a:pPr marL="0" indent="0">
              <a:buNone/>
            </a:pPr>
            <a:endParaRPr lang="en-US" sz="1900" dirty="0"/>
          </a:p>
          <a:p>
            <a:r>
              <a:rPr lang="en-US" sz="1900" dirty="0" smtClean="0"/>
              <a:t>In 2012, then chair of the Section on Statistical Education, Brad </a:t>
            </a:r>
            <a:r>
              <a:rPr lang="en-US" sz="1900" dirty="0" err="1" smtClean="0"/>
              <a:t>Hartlaub</a:t>
            </a:r>
            <a:r>
              <a:rPr lang="en-US" sz="1900" dirty="0" smtClean="0"/>
              <a:t>, assembled a new committee to consider updating the GAISE College Report.</a:t>
            </a:r>
          </a:p>
          <a:p>
            <a:pPr marL="0" indent="0">
              <a:buNone/>
            </a:pPr>
            <a:endParaRPr lang="en-US" sz="1900" dirty="0" smtClean="0"/>
          </a:p>
          <a:p>
            <a:r>
              <a:rPr lang="en-US" sz="1900" dirty="0" smtClean="0"/>
              <a:t>The work of the committee led to the writing of an ASA Member Initiative grant  proposal (in 2014) in order to fund a face-to-face meeting to work on a new report.</a:t>
            </a:r>
          </a:p>
          <a:p>
            <a:pPr marL="0" indent="0">
              <a:buNone/>
            </a:pPr>
            <a:endParaRPr lang="en-US" sz="1900" dirty="0"/>
          </a:p>
          <a:p>
            <a:r>
              <a:rPr lang="en-US" sz="1900" dirty="0" smtClean="0"/>
              <a:t>The committee has been working consistently on updating the report for the past two years, with the goal of having a full draft ready in early 2016.</a:t>
            </a:r>
            <a:endParaRPr lang="en-US" sz="1900" dirty="0"/>
          </a:p>
        </p:txBody>
      </p:sp>
    </p:spTree>
    <p:extLst>
      <p:ext uri="{BB962C8B-B14F-4D97-AF65-F5344CB8AC3E}">
        <p14:creationId xmlns:p14="http://schemas.microsoft.com/office/powerpoint/2010/main" val="241421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Committee Members</a:t>
            </a:r>
            <a:endParaRPr lang="en-US" sz="2800" dirty="0"/>
          </a:p>
        </p:txBody>
      </p:sp>
      <p:sp>
        <p:nvSpPr>
          <p:cNvPr id="3" name="Content Placeholder 2"/>
          <p:cNvSpPr>
            <a:spLocks noGrp="1"/>
          </p:cNvSpPr>
          <p:nvPr>
            <p:ph idx="1"/>
          </p:nvPr>
        </p:nvSpPr>
        <p:spPr>
          <a:xfrm>
            <a:off x="304800" y="1230086"/>
            <a:ext cx="8610600" cy="4876800"/>
          </a:xfrm>
        </p:spPr>
        <p:txBody>
          <a:bodyPr/>
          <a:lstStyle/>
          <a:p>
            <a:r>
              <a:rPr lang="en-US" sz="2000" dirty="0"/>
              <a:t>Robert </a:t>
            </a:r>
            <a:r>
              <a:rPr lang="en-US" sz="2000" dirty="0" smtClean="0"/>
              <a:t>Carver, </a:t>
            </a:r>
            <a:r>
              <a:rPr lang="en-US" sz="2000" i="1" dirty="0" err="1" smtClean="0"/>
              <a:t>Stonehill</a:t>
            </a:r>
            <a:r>
              <a:rPr lang="en-US" sz="2000" i="1" dirty="0" smtClean="0"/>
              <a:t> College</a:t>
            </a:r>
          </a:p>
          <a:p>
            <a:r>
              <a:rPr lang="en-US" sz="2000" dirty="0" smtClean="0"/>
              <a:t>Michelle Everson (chair), </a:t>
            </a:r>
            <a:r>
              <a:rPr lang="en-US" sz="2000" i="1" dirty="0" smtClean="0"/>
              <a:t>The Ohio State University</a:t>
            </a:r>
          </a:p>
          <a:p>
            <a:r>
              <a:rPr lang="en-US" sz="2000" dirty="0" smtClean="0"/>
              <a:t>John </a:t>
            </a:r>
            <a:r>
              <a:rPr lang="en-US" sz="2000" dirty="0" err="1" smtClean="0"/>
              <a:t>Gabrosek</a:t>
            </a:r>
            <a:r>
              <a:rPr lang="en-US" sz="2000" dirty="0" smtClean="0"/>
              <a:t>, </a:t>
            </a:r>
            <a:r>
              <a:rPr lang="en-US" sz="2000" i="1" dirty="0" smtClean="0"/>
              <a:t>Grand </a:t>
            </a:r>
            <a:r>
              <a:rPr lang="en-US" sz="2000" i="1" dirty="0"/>
              <a:t>Valley State </a:t>
            </a:r>
            <a:r>
              <a:rPr lang="en-US" sz="2000" i="1" dirty="0" smtClean="0"/>
              <a:t>University</a:t>
            </a:r>
          </a:p>
          <a:p>
            <a:r>
              <a:rPr lang="en-US" sz="2000" dirty="0" smtClean="0"/>
              <a:t>Ginger </a:t>
            </a:r>
            <a:r>
              <a:rPr lang="en-US" sz="2000" dirty="0"/>
              <a:t>Holmes </a:t>
            </a:r>
            <a:r>
              <a:rPr lang="en-US" sz="2000" dirty="0" smtClean="0"/>
              <a:t>Rowell, </a:t>
            </a:r>
            <a:r>
              <a:rPr lang="en-US" sz="2000" i="1" dirty="0" smtClean="0"/>
              <a:t>Middle </a:t>
            </a:r>
            <a:r>
              <a:rPr lang="en-US" sz="2000" i="1" dirty="0"/>
              <a:t>Tennessee State </a:t>
            </a:r>
            <a:r>
              <a:rPr lang="en-US" sz="2000" i="1" dirty="0" smtClean="0"/>
              <a:t>University</a:t>
            </a:r>
          </a:p>
          <a:p>
            <a:r>
              <a:rPr lang="en-US" sz="2000" dirty="0" smtClean="0"/>
              <a:t>Nicholas Horton, </a:t>
            </a:r>
            <a:r>
              <a:rPr lang="en-US" sz="2000" i="1" dirty="0" smtClean="0"/>
              <a:t>Amherst College</a:t>
            </a:r>
          </a:p>
          <a:p>
            <a:r>
              <a:rPr lang="en-US" sz="2000" dirty="0" smtClean="0"/>
              <a:t>Robin Lock, </a:t>
            </a:r>
            <a:r>
              <a:rPr lang="en-US" sz="2000" i="1" dirty="0" smtClean="0"/>
              <a:t>St</a:t>
            </a:r>
            <a:r>
              <a:rPr lang="en-US" sz="2000" i="1" dirty="0"/>
              <a:t>. Lawrence </a:t>
            </a:r>
            <a:r>
              <a:rPr lang="en-US" sz="2000" i="1" dirty="0" smtClean="0"/>
              <a:t>University</a:t>
            </a:r>
          </a:p>
          <a:p>
            <a:r>
              <a:rPr lang="en-US" sz="2000" dirty="0" smtClean="0"/>
              <a:t>Megan </a:t>
            </a:r>
            <a:r>
              <a:rPr lang="en-US" sz="2000" dirty="0" err="1" smtClean="0"/>
              <a:t>Mocko</a:t>
            </a:r>
            <a:r>
              <a:rPr lang="en-US" sz="2000" dirty="0" smtClean="0"/>
              <a:t>, </a:t>
            </a:r>
            <a:r>
              <a:rPr lang="en-US" sz="2000" i="1" dirty="0" smtClean="0"/>
              <a:t>University </a:t>
            </a:r>
            <a:r>
              <a:rPr lang="en-US" sz="2000" i="1" dirty="0"/>
              <a:t>of </a:t>
            </a:r>
            <a:r>
              <a:rPr lang="en-US" sz="2000" i="1" dirty="0" smtClean="0"/>
              <a:t>Florida</a:t>
            </a:r>
          </a:p>
          <a:p>
            <a:r>
              <a:rPr lang="en-US" sz="2000" dirty="0" smtClean="0"/>
              <a:t>Allan </a:t>
            </a:r>
            <a:r>
              <a:rPr lang="en-US" sz="2000" dirty="0" err="1" smtClean="0"/>
              <a:t>Rossman</a:t>
            </a:r>
            <a:r>
              <a:rPr lang="en-US" sz="2000" dirty="0" smtClean="0"/>
              <a:t>, </a:t>
            </a:r>
            <a:r>
              <a:rPr lang="en-US" sz="2000" i="1" dirty="0" smtClean="0"/>
              <a:t>Cal </a:t>
            </a:r>
            <a:r>
              <a:rPr lang="en-US" sz="2000" i="1" dirty="0"/>
              <a:t>Poly San Luis </a:t>
            </a:r>
            <a:r>
              <a:rPr lang="en-US" sz="2000" i="1" dirty="0" smtClean="0"/>
              <a:t>Obispo</a:t>
            </a:r>
            <a:endParaRPr lang="en-US" sz="2000" i="1" dirty="0"/>
          </a:p>
          <a:p>
            <a:r>
              <a:rPr lang="en-US" sz="2000" dirty="0" smtClean="0"/>
              <a:t>Deborah Rumsey, </a:t>
            </a:r>
            <a:r>
              <a:rPr lang="en-US" sz="2000" i="1" dirty="0" smtClean="0"/>
              <a:t>The </a:t>
            </a:r>
            <a:r>
              <a:rPr lang="en-US" sz="2000" i="1" dirty="0"/>
              <a:t>Ohio State </a:t>
            </a:r>
            <a:r>
              <a:rPr lang="en-US" sz="2000" i="1" dirty="0" smtClean="0"/>
              <a:t>University</a:t>
            </a:r>
          </a:p>
          <a:p>
            <a:r>
              <a:rPr lang="en-US" sz="2000" dirty="0" smtClean="0"/>
              <a:t>Paul </a:t>
            </a:r>
            <a:r>
              <a:rPr lang="en-US" sz="2000" dirty="0" err="1" smtClean="0"/>
              <a:t>Velleman</a:t>
            </a:r>
            <a:r>
              <a:rPr lang="en-US" sz="2000" dirty="0" smtClean="0"/>
              <a:t>, </a:t>
            </a:r>
            <a:r>
              <a:rPr lang="en-US" sz="2000" i="1" dirty="0" smtClean="0"/>
              <a:t>Cornell University</a:t>
            </a:r>
          </a:p>
          <a:p>
            <a:r>
              <a:rPr lang="en-US" sz="2000" dirty="0" smtClean="0"/>
              <a:t>Jeffrey </a:t>
            </a:r>
            <a:r>
              <a:rPr lang="en-US" sz="2000" dirty="0" err="1" smtClean="0"/>
              <a:t>Witmer</a:t>
            </a:r>
            <a:r>
              <a:rPr lang="en-US" sz="2000" dirty="0" smtClean="0"/>
              <a:t>, </a:t>
            </a:r>
            <a:r>
              <a:rPr lang="en-US" sz="2000" i="1" dirty="0" smtClean="0"/>
              <a:t>Oberlin College</a:t>
            </a:r>
          </a:p>
          <a:p>
            <a:r>
              <a:rPr lang="en-US" sz="2000" dirty="0" smtClean="0"/>
              <a:t>Beverly Wood, </a:t>
            </a:r>
            <a:r>
              <a:rPr lang="en-US" sz="2000" i="1" dirty="0" smtClean="0"/>
              <a:t>Indian River State College</a:t>
            </a:r>
          </a:p>
          <a:p>
            <a:endParaRPr lang="en-US" dirty="0"/>
          </a:p>
        </p:txBody>
      </p:sp>
    </p:spTree>
    <p:extLst>
      <p:ext uri="{BB962C8B-B14F-4D97-AF65-F5344CB8AC3E}">
        <p14:creationId xmlns:p14="http://schemas.microsoft.com/office/powerpoint/2010/main" val="1596618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90600"/>
          </a:xfrm>
        </p:spPr>
        <p:txBody>
          <a:bodyPr/>
          <a:lstStyle/>
          <a:p>
            <a:r>
              <a:rPr lang="en-US" sz="2800" dirty="0" smtClean="0"/>
              <a:t>Current Structure of the GAISE College Report</a:t>
            </a:r>
            <a:endParaRPr lang="en-US" sz="2800" dirty="0"/>
          </a:p>
        </p:txBody>
      </p:sp>
      <p:sp>
        <p:nvSpPr>
          <p:cNvPr id="3" name="Content Placeholder 2"/>
          <p:cNvSpPr>
            <a:spLocks noGrp="1"/>
          </p:cNvSpPr>
          <p:nvPr>
            <p:ph idx="1"/>
          </p:nvPr>
        </p:nvSpPr>
        <p:spPr>
          <a:xfrm>
            <a:off x="304800" y="1219200"/>
            <a:ext cx="8610600" cy="5029200"/>
          </a:xfrm>
        </p:spPr>
        <p:txBody>
          <a:bodyPr/>
          <a:lstStyle/>
          <a:p>
            <a:r>
              <a:rPr lang="en-US" sz="2200" dirty="0" smtClean="0"/>
              <a:t>Executive Summary and Introduction</a:t>
            </a:r>
          </a:p>
          <a:p>
            <a:pPr marL="0" indent="0">
              <a:buNone/>
            </a:pPr>
            <a:endParaRPr lang="en-US" sz="2200" dirty="0" smtClean="0"/>
          </a:p>
          <a:p>
            <a:r>
              <a:rPr lang="en-US" sz="2200" dirty="0" smtClean="0"/>
              <a:t>Goals for Students in an Introductory Course:  What it Means to be Statistically Educated </a:t>
            </a:r>
          </a:p>
        </p:txBody>
      </p:sp>
    </p:spTree>
    <p:extLst>
      <p:ext uri="{BB962C8B-B14F-4D97-AF65-F5344CB8AC3E}">
        <p14:creationId xmlns:p14="http://schemas.microsoft.com/office/powerpoint/2010/main" val="140033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90600"/>
          </a:xfrm>
        </p:spPr>
        <p:txBody>
          <a:bodyPr/>
          <a:lstStyle/>
          <a:p>
            <a:r>
              <a:rPr lang="en-US" sz="2800" dirty="0" smtClean="0"/>
              <a:t>Current Structure of the GAISE College Report</a:t>
            </a:r>
            <a:endParaRPr lang="en-US" sz="2800" dirty="0"/>
          </a:p>
        </p:txBody>
      </p:sp>
      <p:sp>
        <p:nvSpPr>
          <p:cNvPr id="3" name="Content Placeholder 2"/>
          <p:cNvSpPr>
            <a:spLocks noGrp="1"/>
          </p:cNvSpPr>
          <p:nvPr>
            <p:ph idx="1"/>
          </p:nvPr>
        </p:nvSpPr>
        <p:spPr>
          <a:xfrm>
            <a:off x="304800" y="1219200"/>
            <a:ext cx="8610600" cy="5029200"/>
          </a:xfrm>
        </p:spPr>
        <p:txBody>
          <a:bodyPr/>
          <a:lstStyle/>
          <a:p>
            <a:r>
              <a:rPr lang="en-US" sz="2000" dirty="0" smtClean="0"/>
              <a:t>Six Recommendations for Teaching the Introductory Statistics Course:</a:t>
            </a:r>
          </a:p>
          <a:p>
            <a:pPr lvl="1"/>
            <a:r>
              <a:rPr lang="en-US" dirty="0" smtClean="0"/>
              <a:t>Emphasize </a:t>
            </a:r>
            <a:r>
              <a:rPr lang="en-US" dirty="0"/>
              <a:t>statistical literacy and develop statistical </a:t>
            </a:r>
            <a:r>
              <a:rPr lang="en-US" dirty="0" smtClean="0"/>
              <a:t>thinking</a:t>
            </a:r>
          </a:p>
          <a:p>
            <a:pPr lvl="1"/>
            <a:r>
              <a:rPr lang="en-US" dirty="0"/>
              <a:t>U</a:t>
            </a:r>
            <a:r>
              <a:rPr lang="en-US" dirty="0" smtClean="0"/>
              <a:t>se </a:t>
            </a:r>
            <a:r>
              <a:rPr lang="en-US" dirty="0"/>
              <a:t>real </a:t>
            </a:r>
            <a:r>
              <a:rPr lang="en-US" dirty="0" smtClean="0"/>
              <a:t>data</a:t>
            </a:r>
          </a:p>
          <a:p>
            <a:pPr lvl="1"/>
            <a:r>
              <a:rPr lang="en-US" dirty="0"/>
              <a:t>S</a:t>
            </a:r>
            <a:r>
              <a:rPr lang="en-US" dirty="0" smtClean="0"/>
              <a:t>tress </a:t>
            </a:r>
            <a:r>
              <a:rPr lang="en-US" dirty="0"/>
              <a:t>conceptual understanding, rather than mere knowledge of </a:t>
            </a:r>
            <a:r>
              <a:rPr lang="en-US" dirty="0" smtClean="0"/>
              <a:t>procedures</a:t>
            </a:r>
          </a:p>
          <a:p>
            <a:pPr lvl="1"/>
            <a:r>
              <a:rPr lang="en-US" dirty="0"/>
              <a:t>F</a:t>
            </a:r>
            <a:r>
              <a:rPr lang="en-US" dirty="0" smtClean="0"/>
              <a:t>oster </a:t>
            </a:r>
            <a:r>
              <a:rPr lang="en-US" dirty="0"/>
              <a:t>active learning in the </a:t>
            </a:r>
            <a:r>
              <a:rPr lang="en-US" dirty="0" smtClean="0"/>
              <a:t>classroom</a:t>
            </a:r>
          </a:p>
          <a:p>
            <a:pPr lvl="1"/>
            <a:r>
              <a:rPr lang="en-US" dirty="0" smtClean="0"/>
              <a:t>Use </a:t>
            </a:r>
            <a:r>
              <a:rPr lang="en-US" dirty="0"/>
              <a:t>technology for developing conceptual understanding and analyzing </a:t>
            </a:r>
            <a:r>
              <a:rPr lang="en-US" dirty="0" smtClean="0"/>
              <a:t>data</a:t>
            </a:r>
          </a:p>
          <a:p>
            <a:pPr lvl="1"/>
            <a:r>
              <a:rPr lang="en-US" dirty="0"/>
              <a:t>U</a:t>
            </a:r>
            <a:r>
              <a:rPr lang="en-US" dirty="0" smtClean="0"/>
              <a:t>se </a:t>
            </a:r>
            <a:r>
              <a:rPr lang="en-US" dirty="0"/>
              <a:t>assessments to improve and evaluate student </a:t>
            </a:r>
            <a:r>
              <a:rPr lang="en-US" dirty="0" smtClean="0"/>
              <a:t>learning</a:t>
            </a:r>
          </a:p>
          <a:p>
            <a:pPr marL="457200" lvl="1" indent="0">
              <a:buNone/>
            </a:pPr>
            <a:endParaRPr lang="en-US" dirty="0" smtClean="0"/>
          </a:p>
          <a:p>
            <a:r>
              <a:rPr lang="en-US" sz="2000" dirty="0" smtClean="0"/>
              <a:t>Four appendices</a:t>
            </a:r>
          </a:p>
          <a:p>
            <a:pPr lvl="1"/>
            <a:r>
              <a:rPr lang="en-US" dirty="0" smtClean="0"/>
              <a:t>Examples of activities and projects</a:t>
            </a:r>
          </a:p>
          <a:p>
            <a:pPr lvl="1"/>
            <a:r>
              <a:rPr lang="en-US" dirty="0" smtClean="0"/>
              <a:t>Examples of assessment items</a:t>
            </a:r>
          </a:p>
          <a:p>
            <a:pPr lvl="1"/>
            <a:r>
              <a:rPr lang="en-US" dirty="0" smtClean="0"/>
              <a:t>Example of using technology</a:t>
            </a:r>
          </a:p>
          <a:p>
            <a:pPr lvl="1"/>
            <a:r>
              <a:rPr lang="en-US" dirty="0" smtClean="0"/>
              <a:t>Examples of naked, realistic, and real data </a:t>
            </a:r>
            <a:endParaRPr lang="en-US" dirty="0"/>
          </a:p>
        </p:txBody>
      </p:sp>
    </p:spTree>
    <p:extLst>
      <p:ext uri="{BB962C8B-B14F-4D97-AF65-F5344CB8AC3E}">
        <p14:creationId xmlns:p14="http://schemas.microsoft.com/office/powerpoint/2010/main" val="2534147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Questions</a:t>
            </a:r>
            <a:endParaRPr lang="en-US" sz="2800" dirty="0"/>
          </a:p>
        </p:txBody>
      </p:sp>
      <p:sp>
        <p:nvSpPr>
          <p:cNvPr id="3" name="Content Placeholder 2"/>
          <p:cNvSpPr>
            <a:spLocks noGrp="1"/>
          </p:cNvSpPr>
          <p:nvPr>
            <p:ph idx="1"/>
          </p:nvPr>
        </p:nvSpPr>
        <p:spPr>
          <a:xfrm>
            <a:off x="304800" y="1251045"/>
            <a:ext cx="8610600" cy="4876800"/>
          </a:xfrm>
        </p:spPr>
        <p:txBody>
          <a:bodyPr/>
          <a:lstStyle/>
          <a:p>
            <a:r>
              <a:rPr lang="en-US" sz="2400" dirty="0" smtClean="0"/>
              <a:t>When you look at the original GAISE College Report, is there anything missing?  If you could add or change something, what would that be?  </a:t>
            </a:r>
            <a:endParaRPr lang="en-US" sz="2400" dirty="0"/>
          </a:p>
        </p:txBody>
      </p:sp>
    </p:spTree>
    <p:extLst>
      <p:ext uri="{BB962C8B-B14F-4D97-AF65-F5344CB8AC3E}">
        <p14:creationId xmlns:p14="http://schemas.microsoft.com/office/powerpoint/2010/main" val="2051972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762000"/>
          </a:xfrm>
        </p:spPr>
        <p:txBody>
          <a:bodyPr/>
          <a:lstStyle/>
          <a:p>
            <a:r>
              <a:rPr lang="en-US" sz="2800" dirty="0" smtClean="0"/>
              <a:t>What has changed since 2005?  </a:t>
            </a:r>
            <a:endParaRPr lang="en-US" sz="2800" dirty="0"/>
          </a:p>
        </p:txBody>
      </p:sp>
      <p:sp>
        <p:nvSpPr>
          <p:cNvPr id="3" name="Content Placeholder 2"/>
          <p:cNvSpPr>
            <a:spLocks noGrp="1"/>
          </p:cNvSpPr>
          <p:nvPr>
            <p:ph idx="1"/>
          </p:nvPr>
        </p:nvSpPr>
        <p:spPr>
          <a:xfrm>
            <a:off x="304800" y="1219200"/>
            <a:ext cx="8610600" cy="4876800"/>
          </a:xfrm>
        </p:spPr>
        <p:txBody>
          <a:bodyPr/>
          <a:lstStyle/>
          <a:p>
            <a:r>
              <a:rPr lang="en-US" sz="2200" dirty="0" smtClean="0"/>
              <a:t>Technology</a:t>
            </a:r>
          </a:p>
          <a:p>
            <a:pPr marL="0" indent="0">
              <a:buNone/>
            </a:pPr>
            <a:endParaRPr lang="en-US" sz="2200" dirty="0"/>
          </a:p>
          <a:p>
            <a:r>
              <a:rPr lang="en-US" sz="2200" dirty="0" smtClean="0"/>
              <a:t>Classroom delivery formats (e.g., online courses, MOOCs, the flipped classroom)</a:t>
            </a:r>
          </a:p>
          <a:p>
            <a:endParaRPr lang="en-US" sz="2200" dirty="0"/>
          </a:p>
          <a:p>
            <a:r>
              <a:rPr lang="en-US" sz="2200" dirty="0" smtClean="0"/>
              <a:t>Big Data</a:t>
            </a:r>
          </a:p>
          <a:p>
            <a:pPr marL="0" indent="0">
              <a:buNone/>
            </a:pPr>
            <a:endParaRPr lang="en-US" sz="2200" dirty="0"/>
          </a:p>
          <a:p>
            <a:r>
              <a:rPr lang="en-US" sz="2200" dirty="0" smtClean="0"/>
              <a:t>Emergence of the Data Science field</a:t>
            </a:r>
          </a:p>
          <a:p>
            <a:endParaRPr lang="en-US" sz="2200" dirty="0"/>
          </a:p>
          <a:p>
            <a:r>
              <a:rPr lang="en-US" sz="2200" dirty="0" smtClean="0"/>
              <a:t>Emphasis on Randomization-based methods</a:t>
            </a:r>
          </a:p>
          <a:p>
            <a:endParaRPr lang="en-US" sz="2000" dirty="0"/>
          </a:p>
          <a:p>
            <a:endParaRPr lang="en-US" sz="1600" dirty="0" smtClean="0"/>
          </a:p>
          <a:p>
            <a:pPr marL="0" indent="0">
              <a:buNone/>
            </a:pPr>
            <a:endParaRPr lang="en-US" sz="1600" dirty="0"/>
          </a:p>
        </p:txBody>
      </p:sp>
    </p:spTree>
    <p:extLst>
      <p:ext uri="{BB962C8B-B14F-4D97-AF65-F5344CB8AC3E}">
        <p14:creationId xmlns:p14="http://schemas.microsoft.com/office/powerpoint/2010/main" val="242787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685800"/>
          </a:xfrm>
        </p:spPr>
        <p:txBody>
          <a:bodyPr/>
          <a:lstStyle/>
          <a:p>
            <a:r>
              <a:rPr lang="en-US" sz="2800" dirty="0"/>
              <a:t>What has changed since 2005?</a:t>
            </a:r>
          </a:p>
        </p:txBody>
      </p:sp>
      <p:sp>
        <p:nvSpPr>
          <p:cNvPr id="3" name="Content Placeholder 2"/>
          <p:cNvSpPr>
            <a:spLocks noGrp="1"/>
          </p:cNvSpPr>
          <p:nvPr>
            <p:ph idx="1"/>
          </p:nvPr>
        </p:nvSpPr>
        <p:spPr>
          <a:xfrm>
            <a:off x="304800" y="914400"/>
            <a:ext cx="8610600" cy="4876800"/>
          </a:xfrm>
        </p:spPr>
        <p:txBody>
          <a:bodyPr/>
          <a:lstStyle/>
          <a:p>
            <a:r>
              <a:rPr lang="en-US" sz="2000" dirty="0"/>
              <a:t>Guidelines for how statistics is taught in K-12 settings (i.e., the </a:t>
            </a:r>
            <a:r>
              <a:rPr lang="en-US" sz="2000" dirty="0">
                <a:hlinkClick r:id="rId2"/>
              </a:rPr>
              <a:t>GAISE K-12 </a:t>
            </a:r>
            <a:r>
              <a:rPr lang="en-US" sz="2000" dirty="0" smtClean="0">
                <a:hlinkClick r:id="rId2"/>
              </a:rPr>
              <a:t>report</a:t>
            </a:r>
            <a:r>
              <a:rPr lang="en-US" sz="2000" dirty="0" smtClean="0"/>
              <a:t>) and student-preparation </a:t>
            </a:r>
            <a:r>
              <a:rPr lang="en-US" sz="2000" dirty="0"/>
              <a:t>before the college-level course (</a:t>
            </a:r>
            <a:r>
              <a:rPr lang="en-US" sz="2000" dirty="0">
                <a:hlinkClick r:id="rId3"/>
              </a:rPr>
              <a:t>Common Core State </a:t>
            </a:r>
            <a:r>
              <a:rPr lang="en-US" sz="2000" dirty="0" smtClean="0">
                <a:hlinkClick r:id="rId3"/>
              </a:rPr>
              <a:t>Standards</a:t>
            </a:r>
            <a:r>
              <a:rPr lang="en-US" sz="2000" dirty="0" smtClean="0"/>
              <a:t>)</a:t>
            </a:r>
          </a:p>
          <a:p>
            <a:endParaRPr lang="en-US" sz="2000" dirty="0"/>
          </a:p>
          <a:p>
            <a:r>
              <a:rPr lang="en-US" sz="2000" dirty="0" smtClean="0"/>
              <a:t>AP Statistics enrollments:  Close </a:t>
            </a:r>
            <a:r>
              <a:rPr lang="en-US" sz="2000" dirty="0"/>
              <a:t>to 197,000 students took the AP Statistics Exam in 2015 (compared to 76,786 in 2005</a:t>
            </a:r>
            <a:r>
              <a:rPr lang="en-US" sz="2000" dirty="0" smtClean="0"/>
              <a:t>)</a:t>
            </a:r>
          </a:p>
          <a:p>
            <a:endParaRPr lang="en-US" sz="2000" dirty="0"/>
          </a:p>
          <a:p>
            <a:r>
              <a:rPr lang="en-US" sz="2000" dirty="0" smtClean="0"/>
              <a:t>The establishment of the Consortium for the Advancement of Undergraduate Statistics Education (</a:t>
            </a:r>
            <a:r>
              <a:rPr lang="en-US" sz="2000" dirty="0" smtClean="0">
                <a:hlinkClick r:id="rId4"/>
              </a:rPr>
              <a:t>CAUSE</a:t>
            </a:r>
            <a:r>
              <a:rPr lang="en-US" sz="2000" dirty="0" smtClean="0"/>
              <a:t>)</a:t>
            </a:r>
          </a:p>
          <a:p>
            <a:pPr marL="0" indent="0">
              <a:buNone/>
            </a:pPr>
            <a:endParaRPr lang="en-US" sz="2000" dirty="0"/>
          </a:p>
          <a:p>
            <a:r>
              <a:rPr lang="en-US" sz="2000" dirty="0" smtClean="0"/>
              <a:t>New conferences on teaching statistics (</a:t>
            </a:r>
            <a:r>
              <a:rPr lang="en-US" sz="2000" dirty="0" smtClean="0">
                <a:hlinkClick r:id="rId5"/>
              </a:rPr>
              <a:t>USCOTS</a:t>
            </a:r>
            <a:r>
              <a:rPr lang="en-US" sz="2000" dirty="0" smtClean="0"/>
              <a:t> and </a:t>
            </a:r>
            <a:r>
              <a:rPr lang="en-US" sz="2000" dirty="0" err="1" smtClean="0">
                <a:hlinkClick r:id="rId6"/>
              </a:rPr>
              <a:t>eCOTS</a:t>
            </a:r>
            <a:r>
              <a:rPr lang="en-US" sz="2000" dirty="0"/>
              <a:t>), </a:t>
            </a:r>
            <a:r>
              <a:rPr lang="en-US" sz="2000" dirty="0" smtClean="0"/>
              <a:t>new </a:t>
            </a:r>
            <a:r>
              <a:rPr lang="en-US" sz="2000" dirty="0"/>
              <a:t>assessment resources (e.g., </a:t>
            </a:r>
            <a:r>
              <a:rPr lang="en-US" sz="2000" dirty="0">
                <a:hlinkClick r:id="rId7"/>
              </a:rPr>
              <a:t>ARTIST</a:t>
            </a:r>
            <a:r>
              <a:rPr lang="en-US" sz="2000" dirty="0"/>
              <a:t>) </a:t>
            </a:r>
            <a:r>
              <a:rPr lang="en-US" sz="2000" dirty="0" smtClean="0"/>
              <a:t>and new assessments </a:t>
            </a:r>
            <a:r>
              <a:rPr lang="en-US" sz="2000" dirty="0"/>
              <a:t>(e.g., </a:t>
            </a:r>
            <a:r>
              <a:rPr lang="en-US" sz="2000" dirty="0">
                <a:hlinkClick r:id="rId8"/>
              </a:rPr>
              <a:t>CAOS</a:t>
            </a:r>
            <a:r>
              <a:rPr lang="en-US" sz="2000" dirty="0" smtClean="0"/>
              <a:t>)</a:t>
            </a:r>
          </a:p>
          <a:p>
            <a:endParaRPr lang="en-US" sz="2000" dirty="0"/>
          </a:p>
          <a:p>
            <a:r>
              <a:rPr lang="en-US" sz="2000" dirty="0" smtClean="0"/>
              <a:t>A new journal:  </a:t>
            </a:r>
            <a:r>
              <a:rPr lang="en-US" sz="2000" i="1" dirty="0" smtClean="0">
                <a:hlinkClick r:id="rId9"/>
              </a:rPr>
              <a:t>Technology Innovations in Statistics Education </a:t>
            </a:r>
            <a:endParaRPr lang="en-US" sz="2000" i="1" dirty="0" smtClean="0"/>
          </a:p>
          <a:p>
            <a:endParaRPr lang="en-US" sz="2000" dirty="0" smtClean="0"/>
          </a:p>
          <a:p>
            <a:pPr marL="0" indent="0">
              <a:buNone/>
            </a:pPr>
            <a:endParaRPr lang="en-US" sz="2000" dirty="0"/>
          </a:p>
        </p:txBody>
      </p:sp>
    </p:spTree>
    <p:extLst>
      <p:ext uri="{BB962C8B-B14F-4D97-AF65-F5344CB8AC3E}">
        <p14:creationId xmlns:p14="http://schemas.microsoft.com/office/powerpoint/2010/main" val="2692258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ASA them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Bol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1397</Words>
  <Application>Microsoft Office PowerPoint</Application>
  <PresentationFormat>On-screen Show (4:3)</PresentationFormat>
  <Paragraphs>173</Paragraphs>
  <Slides>21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ＭＳ Ｐゴシック</vt:lpstr>
      <vt:lpstr>Arial</vt:lpstr>
      <vt:lpstr>Arial Bold</vt:lpstr>
      <vt:lpstr>Arial Italic</vt:lpstr>
      <vt:lpstr>Calibri</vt:lpstr>
      <vt:lpstr>ASA theme</vt:lpstr>
      <vt:lpstr>Updating the Guidelines for Assessment and Instruction in Statistics Education (GAISE) College Report</vt:lpstr>
      <vt:lpstr>Overview</vt:lpstr>
      <vt:lpstr>Introduction/Background</vt:lpstr>
      <vt:lpstr>Committee Members</vt:lpstr>
      <vt:lpstr>Current Structure of the GAISE College Report</vt:lpstr>
      <vt:lpstr>Current Structure of the GAISE College Report</vt:lpstr>
      <vt:lpstr>Questions</vt:lpstr>
      <vt:lpstr>What has changed since 2005?  </vt:lpstr>
      <vt:lpstr>What has changed since 2005?</vt:lpstr>
      <vt:lpstr>What has changed since 2005?</vt:lpstr>
      <vt:lpstr>What has changed since 2005?</vt:lpstr>
      <vt:lpstr>Questions</vt:lpstr>
      <vt:lpstr>Proposed Changes to the GAISE College Report</vt:lpstr>
      <vt:lpstr>Proposed Changes to the GAISE College Report</vt:lpstr>
      <vt:lpstr>Proposed Changes to the GAISE College Report</vt:lpstr>
      <vt:lpstr>Proposed Changes to the GAISE College Report</vt:lpstr>
      <vt:lpstr>Proposed Changes to the GAISE College Report</vt:lpstr>
      <vt:lpstr>Questions</vt:lpstr>
      <vt:lpstr>Timeline</vt:lpstr>
      <vt:lpstr>Where to go from here? </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Donna LaLonde</dc:creator>
  <cp:lastModifiedBy>Michelle</cp:lastModifiedBy>
  <cp:revision>46</cp:revision>
  <dcterms:created xsi:type="dcterms:W3CDTF">2015-06-18T16:38:17Z</dcterms:created>
  <dcterms:modified xsi:type="dcterms:W3CDTF">2015-07-06T01:45:08Z</dcterms:modified>
</cp:coreProperties>
</file>