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rgould@stat.ucla.edu" TargetMode="External"/><Relationship Id="rId3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rgould@stat.ucla.edu" TargetMode="External"/><Relationship Id="rId3" Type="http://schemas.openxmlformats.org/officeDocument/2006/relationships/image" Target="../media/image11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hyperlink" Target="http://kiva.org" TargetMode="External"/><Relationship Id="rId4" Type="http://schemas.openxmlformats.org/officeDocument/2006/relationships/hyperlink" Target="http://edmunds.com" TargetMode="Externa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hyperlink" Target="http://amstat.org/education/datafest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xfrm>
            <a:off x="1371600" y="2360225"/>
            <a:ext cx="10464800" cy="3302001"/>
          </a:xfrm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pPr lvl="0">
              <a:defRPr sz="1800"/>
            </a:pPr>
            <a:r>
              <a:rPr sz="7040"/>
              <a:t>Teaching Data Science Through Data Hackathons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1270000" y="6384150"/>
            <a:ext cx="10464800" cy="1130301"/>
          </a:xfrm>
          <a:prstGeom prst="rect">
            <a:avLst/>
          </a:prstGeom>
        </p:spPr>
        <p:txBody>
          <a:bodyPr/>
          <a:lstStyle/>
          <a:p>
            <a:pPr lvl="0" defTabSz="414781">
              <a:defRPr sz="1800"/>
            </a:pPr>
            <a:r>
              <a:rPr sz="2272"/>
              <a:t>Rob Gould</a:t>
            </a:r>
            <a:endParaRPr sz="2272"/>
          </a:p>
          <a:p>
            <a:pPr lvl="0" defTabSz="414781">
              <a:defRPr sz="1800"/>
            </a:pPr>
            <a:r>
              <a:rPr sz="2272" u="sng">
                <a:hlinkClick r:id="rId2" invalidUrl="" action="" tgtFrame="" tooltip="" history="1" highlightClick="0" endSnd="0"/>
              </a:rPr>
              <a:t>rgould@stat.ucla.edu</a:t>
            </a:r>
            <a:endParaRPr sz="2272"/>
          </a:p>
          <a:p>
            <a:pPr lvl="0" defTabSz="414781">
              <a:defRPr sz="1800"/>
            </a:pPr>
            <a:r>
              <a:rPr sz="2272"/>
              <a:t>May 19, 2015</a:t>
            </a:r>
          </a:p>
        </p:txBody>
      </p:sp>
      <p:pic>
        <p:nvPicPr>
          <p:cNvPr id="3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08450" y="292100"/>
            <a:ext cx="4991100" cy="134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First time</a:t>
            </a:r>
          </a:p>
        </p:txBody>
      </p:sp>
      <p:sp>
        <p:nvSpPr>
          <p:cNvPr id="68" name="Shape 6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Start small: recruit 20-40 students</a:t>
            </a:r>
            <a:endParaRPr sz="3600"/>
          </a:p>
          <a:p>
            <a:pPr lvl="0">
              <a:defRPr sz="1800"/>
            </a:pPr>
            <a:r>
              <a:rPr sz="3600"/>
              <a:t>Choose a weekend and find a space</a:t>
            </a:r>
            <a:endParaRPr sz="3600"/>
          </a:p>
          <a:p>
            <a:pPr lvl="0">
              <a:defRPr sz="1800"/>
            </a:pPr>
            <a:r>
              <a:rPr sz="3600"/>
              <a:t>Recruit judges (3 is nice).</a:t>
            </a:r>
            <a:endParaRPr sz="3600"/>
          </a:p>
          <a:p>
            <a:pPr lvl="0">
              <a:defRPr sz="1800"/>
            </a:pPr>
            <a:r>
              <a:rPr sz="3600"/>
              <a:t>Recruit visitors</a:t>
            </a:r>
            <a:endParaRPr sz="3600"/>
          </a:p>
          <a:p>
            <a:pPr lvl="0">
              <a:defRPr sz="1800"/>
            </a:pPr>
            <a:r>
              <a:rPr sz="3600"/>
              <a:t>Buy food!</a:t>
            </a:r>
          </a:p>
        </p:txBody>
      </p:sp>
      <p:pic>
        <p:nvPicPr>
          <p:cNvPr id="69" name="IMG_618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30612" y="5503427"/>
            <a:ext cx="4657783" cy="3493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Expenses</a:t>
            </a:r>
          </a:p>
        </p:txBody>
      </p:sp>
      <p:sp>
        <p:nvSpPr>
          <p:cNvPr id="72" name="Shape 72"/>
          <p:cNvSpPr/>
          <p:nvPr>
            <p:ph type="body" idx="1"/>
          </p:nvPr>
        </p:nvSpPr>
        <p:spPr>
          <a:xfrm>
            <a:off x="952500" y="1026830"/>
            <a:ext cx="11099800" cy="62865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Food (about 75% of our budget)</a:t>
            </a:r>
            <a:endParaRPr sz="3600"/>
          </a:p>
          <a:p>
            <a:pPr lvl="0">
              <a:defRPr sz="1800"/>
            </a:pPr>
            <a:r>
              <a:rPr sz="3600"/>
              <a:t>T-shirts, prizes</a:t>
            </a:r>
            <a:endParaRPr sz="3600"/>
          </a:p>
          <a:p>
            <a:pPr lvl="0">
              <a:defRPr sz="1800"/>
            </a:pPr>
            <a:r>
              <a:rPr sz="3600"/>
              <a:t>Facilities (including frequent trash removal, security)</a:t>
            </a:r>
          </a:p>
        </p:txBody>
      </p:sp>
      <p:pic>
        <p:nvPicPr>
          <p:cNvPr id="73" name="IMG_618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0141" y="5560605"/>
            <a:ext cx="5426424" cy="4069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880"/>
            </a:lvl1pPr>
          </a:lstStyle>
          <a:p>
            <a:pPr lvl="0">
              <a:defRPr sz="1800"/>
            </a:pPr>
            <a:r>
              <a:rPr sz="6880"/>
              <a:t>Official DataFest Agreement</a:t>
            </a:r>
          </a:p>
        </p:txBody>
      </p:sp>
      <p:sp>
        <p:nvSpPr>
          <p:cNvPr id="76" name="Shape 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The DataFest committee will work long and hard to find a data set that meets as many of our criteria as possible.  (Ask about this, if you want to know more.)</a:t>
            </a:r>
            <a:endParaRPr sz="3600"/>
          </a:p>
          <a:p>
            <a:pPr lvl="0">
              <a:defRPr sz="1800"/>
            </a:pPr>
            <a:r>
              <a:rPr sz="3600"/>
              <a:t>In exchange, you agree to hold your event in a six-week window in the Spring AND</a:t>
            </a:r>
            <a:endParaRPr sz="3600"/>
          </a:p>
          <a:p>
            <a:pPr lvl="0">
              <a:defRPr sz="1800"/>
            </a:pPr>
            <a:r>
              <a:rPr sz="3600"/>
              <a:t>agree not to divulge ANY information about the data until the last event is held. 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DataFest in a Box</a:t>
            </a:r>
          </a:p>
        </p:txBody>
      </p:sp>
      <p:sp>
        <p:nvSpPr>
          <p:cNvPr id="79" name="Shape 79"/>
          <p:cNvSpPr/>
          <p:nvPr>
            <p:ph type="body" idx="1"/>
          </p:nvPr>
        </p:nvSpPr>
        <p:spPr>
          <a:xfrm>
            <a:off x="365772" y="2327217"/>
            <a:ext cx="9962046" cy="4370227"/>
          </a:xfrm>
          <a:prstGeom prst="rect">
            <a:avLst/>
          </a:prstGeom>
        </p:spPr>
        <p:txBody>
          <a:bodyPr/>
          <a:lstStyle/>
          <a:p>
            <a:pPr lvl="0" marL="391159" indent="-391159" defTabSz="514095">
              <a:spcBef>
                <a:spcPts val="3600"/>
              </a:spcBef>
              <a:defRPr sz="1800"/>
            </a:pPr>
            <a:r>
              <a:rPr sz="3168"/>
              <a:t>Sample instructions for students, visitors, and judges</a:t>
            </a:r>
            <a:endParaRPr sz="3168"/>
          </a:p>
          <a:p>
            <a:pPr lvl="0" marL="391159" indent="-391159" defTabSz="514095">
              <a:spcBef>
                <a:spcPts val="3600"/>
              </a:spcBef>
              <a:defRPr sz="1800"/>
            </a:pPr>
            <a:r>
              <a:rPr sz="3168"/>
              <a:t>Sample budgets</a:t>
            </a:r>
            <a:endParaRPr sz="3168"/>
          </a:p>
          <a:p>
            <a:pPr lvl="0" marL="391159" indent="-391159" defTabSz="514095">
              <a:spcBef>
                <a:spcPts val="3600"/>
              </a:spcBef>
              <a:defRPr sz="1800"/>
            </a:pPr>
            <a:r>
              <a:rPr sz="3168"/>
              <a:t>Official logos!</a:t>
            </a:r>
            <a:endParaRPr sz="3168"/>
          </a:p>
          <a:p>
            <a:pPr lvl="0" marL="391159" indent="-391159" defTabSz="514095">
              <a:spcBef>
                <a:spcPts val="3600"/>
              </a:spcBef>
              <a:defRPr sz="1800"/>
            </a:pPr>
            <a:r>
              <a:rPr sz="3168"/>
              <a:t>Sample funding request, certificates, suggested prizes.</a:t>
            </a:r>
          </a:p>
        </p:txBody>
      </p:sp>
      <p:pic>
        <p:nvPicPr>
          <p:cNvPr id="80" name="IMG_617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5592" y="6260210"/>
            <a:ext cx="4493617" cy="3370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DataFest Core</a:t>
            </a:r>
          </a:p>
        </p:txBody>
      </p:sp>
      <p:sp>
        <p:nvSpPr>
          <p:cNvPr id="83" name="Shape 83"/>
          <p:cNvSpPr/>
          <p:nvPr>
            <p:ph type="body" idx="1"/>
          </p:nvPr>
        </p:nvSpPr>
        <p:spPr>
          <a:xfrm>
            <a:off x="1174219" y="1002194"/>
            <a:ext cx="11099801" cy="62865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Rob Gould, Mine Cetinkaya-Rundel, Andrew Bray, Ben Baumer, Jo Hardin, Shannon McClintock Peliggi, Deb Nolan</a:t>
            </a:r>
            <a:endParaRPr sz="3600"/>
          </a:p>
          <a:p>
            <a:pPr lvl="0">
              <a:defRPr sz="1800"/>
            </a:pPr>
            <a:r>
              <a:rPr sz="3600"/>
              <a:t>To join the Box and get added to our listserv, email </a:t>
            </a:r>
            <a:r>
              <a:rPr sz="3600" u="sng">
                <a:hlinkClick r:id="rId2" invalidUrl="" action="" tgtFrame="" tooltip="" history="1" highlightClick="0" endSnd="0"/>
              </a:rPr>
              <a:t>rgould@stat.ucla.edu</a:t>
            </a:r>
          </a:p>
        </p:txBody>
      </p:sp>
      <p:pic>
        <p:nvPicPr>
          <p:cNvPr id="84" name="IMG_617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3599" y="5709445"/>
            <a:ext cx="5030886" cy="3773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Good data</a:t>
            </a:r>
          </a:p>
        </p:txBody>
      </p:sp>
      <p:sp>
        <p:nvSpPr>
          <p:cNvPr id="87" name="Shape 8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It comes with a “personality” who wants to listen to the students.</a:t>
            </a:r>
            <a:endParaRPr sz="3600"/>
          </a:p>
          <a:p>
            <a:pPr lvl="0">
              <a:defRPr sz="1800"/>
            </a:pPr>
            <a:r>
              <a:rPr sz="3600"/>
              <a:t>p is more important than n, but big n is nice, too.  (Aim for about 1 GB)</a:t>
            </a:r>
            <a:endParaRPr sz="3600"/>
          </a:p>
          <a:p>
            <a:pPr lvl="0">
              <a:defRPr sz="1800"/>
            </a:pPr>
            <a:r>
              <a:rPr sz="3600"/>
              <a:t>Context is key: accessible, interesting , cool</a:t>
            </a:r>
            <a:endParaRPr sz="3600"/>
          </a:p>
          <a:p>
            <a:pPr lvl="0">
              <a:defRPr sz="1800"/>
            </a:pPr>
            <a:r>
              <a:rPr sz="3600"/>
              <a:t>Ideally, data are unique to DataFest.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Outline</a:t>
            </a:r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What is ASA DataFest?</a:t>
            </a:r>
            <a:endParaRPr sz="3600"/>
          </a:p>
          <a:p>
            <a:pPr lvl="0">
              <a:defRPr sz="1800"/>
            </a:pPr>
            <a:r>
              <a:rPr sz="3600"/>
              <a:t>Why did I start ASA DataFest?</a:t>
            </a:r>
            <a:endParaRPr sz="3600"/>
          </a:p>
          <a:p>
            <a:pPr lvl="0">
              <a:defRPr sz="1800"/>
            </a:pPr>
            <a:r>
              <a:rPr sz="3600"/>
              <a:t>What is a DataFest like?</a:t>
            </a:r>
            <a:endParaRPr sz="3600"/>
          </a:p>
          <a:p>
            <a:pPr lvl="0">
              <a:defRPr sz="1800"/>
            </a:pPr>
            <a:r>
              <a:rPr sz="3600"/>
              <a:t>How can you hold your own?</a:t>
            </a:r>
          </a:p>
        </p:txBody>
      </p:sp>
      <p:pic>
        <p:nvPicPr>
          <p:cNvPr id="38" name="df working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9527" y="3706166"/>
            <a:ext cx="6327169" cy="3766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G_3639.jpg"/>
          <p:cNvPicPr/>
          <p:nvPr/>
        </p:nvPicPr>
        <p:blipFill>
          <a:blip r:embed="rId2">
            <a:extLst/>
          </a:blip>
          <a:srcRect l="18181" t="0" r="18181" b="0"/>
          <a:stretch>
            <a:fillRect/>
          </a:stretch>
        </p:blipFill>
        <p:spPr>
          <a:xfrm>
            <a:off x="6718300" y="2603500"/>
            <a:ext cx="5334000" cy="628650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What is ASA DataFest?</a:t>
            </a: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It’s a “Big Data” hackathon</a:t>
            </a:r>
            <a:endParaRPr sz="2800"/>
          </a:p>
          <a:p>
            <a:pPr lvl="0">
              <a:defRPr sz="1800"/>
            </a:pPr>
            <a:r>
              <a:rPr sz="2800"/>
              <a:t>A celebration of data</a:t>
            </a:r>
            <a:endParaRPr sz="2800"/>
          </a:p>
          <a:p>
            <a:pPr lvl="0">
              <a:defRPr sz="1800"/>
            </a:pPr>
            <a:r>
              <a:rPr sz="2800"/>
              <a:t>A weekend-long contest in which teams of undergraduates analyze and interpret a rich, complex dataset for fame and glory.</a:t>
            </a:r>
            <a:endParaRPr sz="2800"/>
          </a:p>
          <a:p>
            <a:pPr lvl="0">
              <a:defRPr sz="1800"/>
            </a:pPr>
            <a:r>
              <a:rPr sz="2800"/>
              <a:t>It is NOT a modeling or poster competition.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G_6172.jpg"/>
          <p:cNvPicPr/>
          <p:nvPr/>
        </p:nvPicPr>
        <p:blipFill>
          <a:blip r:embed="rId2">
            <a:extLst/>
          </a:blip>
          <a:srcRect l="18181" t="0" r="18181" b="0"/>
          <a:stretch>
            <a:fillRect/>
          </a:stretch>
        </p:blipFill>
        <p:spPr>
          <a:xfrm>
            <a:off x="6718300" y="2603500"/>
            <a:ext cx="5334000" cy="628650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Why?</a:t>
            </a:r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Access to datasets not usually available in the classroom</a:t>
            </a:r>
            <a:endParaRPr sz="2800"/>
          </a:p>
          <a:p>
            <a:pPr lvl="0">
              <a:defRPr sz="1800"/>
            </a:pPr>
            <a:r>
              <a:rPr sz="2800"/>
              <a:t>Friendly competition can inspire.</a:t>
            </a:r>
            <a:endParaRPr sz="2800"/>
          </a:p>
          <a:p>
            <a:pPr lvl="0">
              <a:defRPr sz="1800"/>
            </a:pPr>
            <a:r>
              <a:rPr sz="2800"/>
              <a:t>Real teamwork required</a:t>
            </a:r>
            <a:endParaRPr sz="2800"/>
          </a:p>
          <a:p>
            <a:pPr lvl="0">
              <a:defRPr sz="1800"/>
            </a:pPr>
            <a:r>
              <a:rPr sz="2800"/>
              <a:t>Cultural indoctrination</a:t>
            </a:r>
            <a:endParaRPr sz="2800"/>
          </a:p>
          <a:p>
            <a:pPr lvl="0">
              <a:defRPr sz="1800"/>
            </a:pPr>
            <a:r>
              <a:rPr sz="2800"/>
              <a:t>Statistics vs. Data Science experiment???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xfrm>
            <a:off x="952500" y="-25400"/>
            <a:ext cx="11099800" cy="2159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What’s it like?</a:t>
            </a:r>
          </a:p>
        </p:txBody>
      </p:sp>
      <p:sp>
        <p:nvSpPr>
          <p:cNvPr id="49" name="Shape 49"/>
          <p:cNvSpPr/>
          <p:nvPr>
            <p:ph type="body" idx="1"/>
          </p:nvPr>
        </p:nvSpPr>
        <p:spPr>
          <a:xfrm>
            <a:off x="1096317" y="1806178"/>
            <a:ext cx="10812166" cy="398502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Friday 6pm: “Meet the data” presentation. Dinner.</a:t>
            </a:r>
            <a:endParaRPr sz="3600"/>
          </a:p>
          <a:p>
            <a:pPr lvl="0">
              <a:defRPr sz="1800"/>
            </a:pPr>
            <a:r>
              <a:rPr sz="3600"/>
              <a:t>Work furiously. Frequent visits by “roaming data professionals”</a:t>
            </a:r>
            <a:endParaRPr sz="3600"/>
          </a:p>
          <a:p>
            <a:pPr lvl="0">
              <a:defRPr sz="1800"/>
            </a:pPr>
            <a:r>
              <a:rPr sz="3600"/>
              <a:t>Sunday: 2pm.  Present to judges. 5 minutes!</a:t>
            </a:r>
          </a:p>
        </p:txBody>
      </p:sp>
      <p:pic>
        <p:nvPicPr>
          <p:cNvPr id="50" name="IMG_364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970240"/>
            <a:ext cx="13004800" cy="3101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Prizes!</a:t>
            </a:r>
          </a:p>
        </p:txBody>
      </p:sp>
      <p:sp>
        <p:nvSpPr>
          <p:cNvPr id="53" name="Shape 5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Best Recommendation/Insight</a:t>
            </a:r>
            <a:endParaRPr sz="3600"/>
          </a:p>
          <a:p>
            <a:pPr lvl="0">
              <a:defRPr sz="1800"/>
            </a:pPr>
            <a:r>
              <a:rPr sz="3600"/>
              <a:t>Best Visualization</a:t>
            </a:r>
            <a:endParaRPr sz="3600"/>
          </a:p>
          <a:p>
            <a:pPr lvl="0">
              <a:defRPr sz="1800"/>
            </a:pPr>
            <a:r>
              <a:rPr sz="3600"/>
              <a:t>Best Use of External Data</a:t>
            </a:r>
          </a:p>
        </p:txBody>
      </p:sp>
      <p:pic>
        <p:nvPicPr>
          <p:cNvPr id="54" name="IMG_370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95143" y="3800032"/>
            <a:ext cx="5685957" cy="4264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G_6182.jpg"/>
          <p:cNvPicPr/>
          <p:nvPr/>
        </p:nvPicPr>
        <p:blipFill>
          <a:blip r:embed="rId2">
            <a:extLst/>
          </a:blip>
          <a:srcRect l="18181" t="0" r="18181" b="0"/>
          <a:stretch>
            <a:fillRect/>
          </a:stretch>
        </p:blipFill>
        <p:spPr>
          <a:xfrm>
            <a:off x="1130300" y="2451100"/>
            <a:ext cx="5334000" cy="628650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Previous data</a:t>
            </a:r>
          </a:p>
        </p:txBody>
      </p:sp>
      <p:sp>
        <p:nvSpPr>
          <p:cNvPr id="58" name="Shape 58"/>
          <p:cNvSpPr/>
          <p:nvPr>
            <p:ph type="body" idx="1"/>
          </p:nvPr>
        </p:nvSpPr>
        <p:spPr>
          <a:xfrm>
            <a:off x="7099300" y="2222500"/>
            <a:ext cx="5334000" cy="62865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LA Police Department</a:t>
            </a:r>
            <a:endParaRPr sz="2800"/>
          </a:p>
          <a:p>
            <a:pPr lvl="0">
              <a:defRPr sz="1800"/>
            </a:pPr>
            <a:r>
              <a:rPr sz="2800" u="sng">
                <a:hlinkClick r:id="rId3" invalidUrl="" action="" tgtFrame="" tooltip="" history="1" highlightClick="0" endSnd="0"/>
              </a:rPr>
              <a:t>kiva.org</a:t>
            </a:r>
            <a:endParaRPr sz="2800"/>
          </a:p>
          <a:p>
            <a:pPr lvl="0">
              <a:defRPr sz="1800"/>
            </a:pPr>
            <a:r>
              <a:rPr sz="2800"/>
              <a:t>e-Harmony</a:t>
            </a:r>
            <a:endParaRPr sz="2800"/>
          </a:p>
          <a:p>
            <a:pPr lvl="0">
              <a:defRPr sz="1800"/>
            </a:pPr>
            <a:r>
              <a:rPr sz="2800"/>
              <a:t>GridPoint</a:t>
            </a:r>
            <a:endParaRPr sz="2800"/>
          </a:p>
          <a:p>
            <a:pPr lvl="0">
              <a:defRPr sz="1800"/>
            </a:pPr>
            <a:r>
              <a:rPr sz="2800" u="sng">
                <a:hlinkClick r:id="rId4" invalidUrl="" action="" tgtFrame="" tooltip="" history="1" highlightClick="0" endSnd="0"/>
              </a:rPr>
              <a:t>edmunds.com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creen Shot 2015-05-17 at 1.45.25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6481" y="781397"/>
            <a:ext cx="9220201" cy="363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G_367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1883" y="4383163"/>
            <a:ext cx="7685517" cy="5764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title"/>
          </p:nvPr>
        </p:nvSpPr>
        <p:spPr>
          <a:xfrm>
            <a:off x="952500" y="-584200"/>
            <a:ext cx="11099800" cy="2159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How to get started</a:t>
            </a:r>
          </a:p>
        </p:txBody>
      </p:sp>
      <p:pic>
        <p:nvPicPr>
          <p:cNvPr id="64" name="Screen Shot 2015-05-17 at 1.50.19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1231" y="1634926"/>
            <a:ext cx="11404601" cy="9512301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>
            <a:off x="3141853" y="1200150"/>
            <a:ext cx="623849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 lvl="0">
              <a:defRPr sz="1800" u="none"/>
            </a:pPr>
            <a:r>
              <a:rPr sz="3600" u="sng">
                <a:hlinkClick r:id="rId3" invalidUrl="" action="" tgtFrame="" tooltip="" history="1" highlightClick="0" endSnd="0"/>
              </a:rPr>
              <a:t>amstat.org/education/datafest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