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4" r:id="rId3"/>
    <p:sldId id="259" r:id="rId4"/>
    <p:sldId id="258" r:id="rId5"/>
    <p:sldId id="287" r:id="rId6"/>
    <p:sldId id="286" r:id="rId7"/>
    <p:sldId id="298" r:id="rId8"/>
    <p:sldId id="263" r:id="rId9"/>
    <p:sldId id="295" r:id="rId10"/>
    <p:sldId id="260" r:id="rId11"/>
    <p:sldId id="277" r:id="rId12"/>
    <p:sldId id="266" r:id="rId13"/>
    <p:sldId id="268" r:id="rId14"/>
    <p:sldId id="269" r:id="rId15"/>
    <p:sldId id="304" r:id="rId16"/>
    <p:sldId id="296" r:id="rId17"/>
    <p:sldId id="289" r:id="rId18"/>
    <p:sldId id="290" r:id="rId19"/>
    <p:sldId id="305" r:id="rId20"/>
    <p:sldId id="300" r:id="rId21"/>
    <p:sldId id="291" r:id="rId22"/>
    <p:sldId id="281" r:id="rId23"/>
    <p:sldId id="303" r:id="rId24"/>
    <p:sldId id="306" r:id="rId25"/>
    <p:sldId id="301" r:id="rId26"/>
    <p:sldId id="302" r:id="rId27"/>
    <p:sldId id="307" r:id="rId28"/>
    <p:sldId id="279" r:id="rId29"/>
    <p:sldId id="283" r:id="rId30"/>
    <p:sldId id="284" r:id="rId31"/>
    <p:sldId id="285" r:id="rId32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CC"/>
    <a:srgbClr val="58267E"/>
    <a:srgbClr val="000066"/>
    <a:srgbClr val="660066"/>
    <a:srgbClr val="007098"/>
    <a:srgbClr val="002D86"/>
    <a:srgbClr val="006666"/>
    <a:srgbClr val="003300"/>
    <a:srgbClr val="002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74" autoAdjust="0"/>
  </p:normalViewPr>
  <p:slideViewPr>
    <p:cSldViewPr>
      <p:cViewPr varScale="1">
        <p:scale>
          <a:sx n="77" d="100"/>
          <a:sy n="77" d="100"/>
        </p:scale>
        <p:origin x="38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591" cy="34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4" rIns="93169" bIns="46584" numCol="1" anchor="t" anchorCtr="0" compatLnSpc="1">
            <a:prstTxWarp prst="textNoShape">
              <a:avLst/>
            </a:prstTxWarp>
          </a:bodyPr>
          <a:lstStyle>
            <a:lvl1pPr defTabSz="93093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4791" y="0"/>
            <a:ext cx="4030100" cy="34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4" rIns="93169" bIns="46584" numCol="1" anchor="t" anchorCtr="0" compatLnSpc="1">
            <a:prstTxWarp prst="textNoShape">
              <a:avLst/>
            </a:prstTxWarp>
          </a:bodyPr>
          <a:lstStyle>
            <a:lvl1pPr algn="r" defTabSz="93093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213"/>
            <a:ext cx="4028591" cy="34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4" rIns="93169" bIns="46584" numCol="1" anchor="b" anchorCtr="0" compatLnSpc="1">
            <a:prstTxWarp prst="textNoShape">
              <a:avLst/>
            </a:prstTxWarp>
          </a:bodyPr>
          <a:lstStyle>
            <a:lvl1pPr defTabSz="93093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4791" y="6659213"/>
            <a:ext cx="4030100" cy="34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4" rIns="93169" bIns="46584" numCol="1" anchor="b" anchorCtr="0" compatLnSpc="1">
            <a:prstTxWarp prst="textNoShape">
              <a:avLst/>
            </a:prstTxWarp>
          </a:bodyPr>
          <a:lstStyle>
            <a:lvl1pPr algn="r" defTabSz="930933" eaLnBrk="1" hangingPunct="1">
              <a:defRPr sz="1200"/>
            </a:lvl1pPr>
          </a:lstStyle>
          <a:p>
            <a:pPr>
              <a:defRPr/>
            </a:pPr>
            <a:fld id="{48C1E9CD-CC6E-46E6-8A9F-FF4AE24F3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905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591" cy="34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4" rIns="93169" bIns="46584" numCol="1" anchor="t" anchorCtr="0" compatLnSpc="1">
            <a:prstTxWarp prst="textNoShape">
              <a:avLst/>
            </a:prstTxWarp>
          </a:bodyPr>
          <a:lstStyle>
            <a:lvl1pPr defTabSz="93093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4791" y="0"/>
            <a:ext cx="4030100" cy="34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4" rIns="93169" bIns="46584" numCol="1" anchor="t" anchorCtr="0" compatLnSpc="1">
            <a:prstTxWarp prst="textNoShape">
              <a:avLst/>
            </a:prstTxWarp>
          </a:bodyPr>
          <a:lstStyle>
            <a:lvl1pPr algn="r" defTabSz="93093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791" y="3329608"/>
            <a:ext cx="7436818" cy="315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4" rIns="93169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213"/>
            <a:ext cx="4028591" cy="34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4" rIns="93169" bIns="46584" numCol="1" anchor="b" anchorCtr="0" compatLnSpc="1">
            <a:prstTxWarp prst="textNoShape">
              <a:avLst/>
            </a:prstTxWarp>
          </a:bodyPr>
          <a:lstStyle>
            <a:lvl1pPr defTabSz="93093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4791" y="6659213"/>
            <a:ext cx="4030100" cy="34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4" rIns="93169" bIns="46584" numCol="1" anchor="b" anchorCtr="0" compatLnSpc="1">
            <a:prstTxWarp prst="textNoShape">
              <a:avLst/>
            </a:prstTxWarp>
          </a:bodyPr>
          <a:lstStyle>
            <a:lvl1pPr algn="r" defTabSz="930933" eaLnBrk="1" hangingPunct="1">
              <a:defRPr sz="1200"/>
            </a:lvl1pPr>
          </a:lstStyle>
          <a:p>
            <a:pPr>
              <a:defRPr/>
            </a:pPr>
            <a:fld id="{A23D85BC-B8D4-4F91-8572-B300E5A5E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46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3D85BC-B8D4-4F91-8572-B300E5A5E59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061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3D85BC-B8D4-4F91-8572-B300E5A5E59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301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20,300 counted by me and Kevin.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3D85BC-B8D4-4F91-8572-B300E5A5E590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786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3D85BC-B8D4-4F91-8572-B300E5A5E590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065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3D85BC-B8D4-4F91-8572-B300E5A5E590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44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0750" indent="-269519"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8078" indent="-215616"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9309" indent="-215616"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0540" indent="-215616"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1771" indent="-215616" defTabSz="929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3002" indent="-215616" defTabSz="929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34233" indent="-215616" defTabSz="929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65464" indent="-215616" defTabSz="929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1775E9-95C0-4BF1-B289-87834C9DCF0C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Bruce’s advice: Permission</a:t>
            </a:r>
            <a:r>
              <a:rPr lang="en-US" altLang="en-US" baseline="0" dirty="0" smtClean="0"/>
              <a:t> to try; Permission to fail.</a:t>
            </a:r>
          </a:p>
        </p:txBody>
      </p:sp>
    </p:spTree>
    <p:extLst>
      <p:ext uri="{BB962C8B-B14F-4D97-AF65-F5344CB8AC3E}">
        <p14:creationId xmlns:p14="http://schemas.microsoft.com/office/powerpoint/2010/main" val="246074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0750" indent="-269519"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8078" indent="-215616"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9309" indent="-215616"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0540" indent="-215616"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1771" indent="-215616" defTabSz="929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3002" indent="-215616" defTabSz="929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34233" indent="-215616" defTabSz="929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65464" indent="-215616" defTabSz="929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C30809-4EC6-4995-949D-E69CD0E1F41E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Vacation finds.</a:t>
            </a:r>
          </a:p>
        </p:txBody>
      </p:sp>
    </p:spTree>
    <p:extLst>
      <p:ext uri="{BB962C8B-B14F-4D97-AF65-F5344CB8AC3E}">
        <p14:creationId xmlns:p14="http://schemas.microsoft.com/office/powerpoint/2010/main" val="3581468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Vacation 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3D85BC-B8D4-4F91-8572-B300E5A5E59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11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ED: </a:t>
            </a:r>
            <a:r>
              <a:rPr lang="en-US" altLang="en-US" dirty="0" smtClean="0">
                <a:solidFill>
                  <a:srgbClr val="006699"/>
                </a:solidFill>
              </a:rPr>
              <a:t>Follow their lead</a:t>
            </a:r>
          </a:p>
          <a:p>
            <a:pPr lvl="1" eaLnBrk="1" hangingPunct="1"/>
            <a:r>
              <a:rPr lang="en-US" altLang="en-US" dirty="0" smtClean="0">
                <a:solidFill>
                  <a:srgbClr val="006699"/>
                </a:solidFill>
              </a:rPr>
              <a:t>Prompt when necessary</a:t>
            </a:r>
          </a:p>
          <a:p>
            <a:pPr lvl="1" eaLnBrk="1" hangingPunct="1"/>
            <a:r>
              <a:rPr lang="en-US" altLang="en-US" dirty="0" smtClean="0">
                <a:solidFill>
                  <a:srgbClr val="006699"/>
                </a:solidFill>
              </a:rPr>
              <a:t>Run the experiment!</a:t>
            </a:r>
          </a:p>
          <a:p>
            <a:r>
              <a:rPr lang="en-US" dirty="0" smtClean="0"/>
              <a:t>Paired test in:</a:t>
            </a:r>
            <a:r>
              <a:rPr lang="en-US" baseline="0" dirty="0" smtClean="0"/>
              <a:t> Does Learning Take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3D85BC-B8D4-4F91-8572-B300E5A5E59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604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0750" indent="-269519"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8078" indent="-215616"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9309" indent="-215616"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0540" indent="-215616"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1771" indent="-215616" defTabSz="929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3002" indent="-215616" defTabSz="929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34233" indent="-215616" defTabSz="929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65464" indent="-215616" defTabSz="929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FA6F93-6264-4F18-A26E-83123FD1AA6A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Describe differences</a:t>
            </a:r>
            <a:r>
              <a:rPr lang="en-US" altLang="en-US" baseline="0" dirty="0" smtClean="0"/>
              <a:t> in approaches.</a:t>
            </a:r>
          </a:p>
          <a:p>
            <a:pPr eaLnBrk="1" hangingPunct="1"/>
            <a:r>
              <a:rPr lang="en-US" altLang="en-US" baseline="0" dirty="0" smtClean="0"/>
              <a:t>State p-values obtained last semester.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8583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0750" indent="-269519"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8078" indent="-215616"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9309" indent="-215616"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0540" indent="-215616" defTabSz="9298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1771" indent="-215616" defTabSz="929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3002" indent="-215616" defTabSz="929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34233" indent="-215616" defTabSz="929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65464" indent="-215616" defTabSz="929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9BF154-91C5-4CA8-AA09-CDAF7636A4AB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173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Wake them up at 8am !!!!</a:t>
            </a:r>
          </a:p>
          <a:p>
            <a:r>
              <a:rPr lang="en-US" dirty="0" smtClean="0"/>
              <a:t>Use data another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3D85BC-B8D4-4F91-8572-B300E5A5E59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229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friends</a:t>
            </a:r>
            <a:r>
              <a:rPr lang="en-US" baseline="0" dirty="0" smtClean="0"/>
              <a:t> across campus.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3D85BC-B8D4-4F91-8572-B300E5A5E59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45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57 w 64000"/>
                <a:gd name="T1" fmla="*/ -38 h 64000"/>
                <a:gd name="T2" fmla="*/ 83 w 64000"/>
                <a:gd name="T3" fmla="*/ 0 h 64000"/>
                <a:gd name="T4" fmla="*/ 57 w 64000"/>
                <a:gd name="T5" fmla="*/ 38 h 64000"/>
                <a:gd name="T6" fmla="*/ 57 w 64000"/>
                <a:gd name="T7" fmla="*/ 38 h 64000"/>
                <a:gd name="T8" fmla="*/ 57 w 64000"/>
                <a:gd name="T9" fmla="*/ 38 h 64000"/>
                <a:gd name="T10" fmla="*/ 57 w 64000"/>
                <a:gd name="T11" fmla="*/ 38 h 64000"/>
                <a:gd name="T12" fmla="*/ 57 w 64000"/>
                <a:gd name="T13" fmla="*/ -38 h 64000"/>
                <a:gd name="T14" fmla="*/ 57 w 64000"/>
                <a:gd name="T15" fmla="*/ -38 h 64000"/>
                <a:gd name="T16" fmla="*/ 57 w 64000"/>
                <a:gd name="T17" fmla="*/ -3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81 w 64000"/>
                <a:gd name="T1" fmla="*/ -41 h 64000"/>
                <a:gd name="T2" fmla="*/ 101 w 64000"/>
                <a:gd name="T3" fmla="*/ 0 h 64000"/>
                <a:gd name="T4" fmla="*/ 81 w 64000"/>
                <a:gd name="T5" fmla="*/ 41 h 64000"/>
                <a:gd name="T6" fmla="*/ 81 w 64000"/>
                <a:gd name="T7" fmla="*/ 41 h 64000"/>
                <a:gd name="T8" fmla="*/ 81 w 64000"/>
                <a:gd name="T9" fmla="*/ 41 h 64000"/>
                <a:gd name="T10" fmla="*/ 81 w 64000"/>
                <a:gd name="T11" fmla="*/ 41 h 64000"/>
                <a:gd name="T12" fmla="*/ 81 w 64000"/>
                <a:gd name="T13" fmla="*/ -41 h 64000"/>
                <a:gd name="T14" fmla="*/ 81 w 64000"/>
                <a:gd name="T15" fmla="*/ -41 h 64000"/>
                <a:gd name="T16" fmla="*/ 81 w 64000"/>
                <a:gd name="T17" fmla="*/ -4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3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ACB3E-23B7-40C7-B3DF-1E7060DC7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06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3AFEE-B687-404A-B0C8-C2E7FC5DB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3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42EC4-25CD-4A8E-9B86-B90A0D2BEF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87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3277C-3C0C-48AC-A6DB-1EA3073B6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86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A518-DD43-48A8-BF43-7CF4D530F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03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A1B8-72D8-4310-8671-11772759C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30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71C9B-30A4-4E8C-8B2C-A642C8FD08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65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BDE6-A13F-46B2-B690-5CA1A9266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36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BB75D-C455-492F-98EF-F94E3EE2E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77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1198E-82B0-481C-92D4-692177BEA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33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938BA-4FB5-49F3-B6B5-D739DA8AA2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56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82 w 64000"/>
                <a:gd name="T1" fmla="*/ -25 h 64000"/>
                <a:gd name="T2" fmla="*/ 105 w 64000"/>
                <a:gd name="T3" fmla="*/ 0 h 64000"/>
                <a:gd name="T4" fmla="*/ 82 w 64000"/>
                <a:gd name="T5" fmla="*/ 25 h 64000"/>
                <a:gd name="T6" fmla="*/ 82 w 64000"/>
                <a:gd name="T7" fmla="*/ 25 h 64000"/>
                <a:gd name="T8" fmla="*/ 82 w 64000"/>
                <a:gd name="T9" fmla="*/ 25 h 64000"/>
                <a:gd name="T10" fmla="*/ 82 w 64000"/>
                <a:gd name="T11" fmla="*/ 25 h 64000"/>
                <a:gd name="T12" fmla="*/ 82 w 64000"/>
                <a:gd name="T13" fmla="*/ -25 h 64000"/>
                <a:gd name="T14" fmla="*/ 82 w 64000"/>
                <a:gd name="T15" fmla="*/ -25 h 64000"/>
                <a:gd name="T16" fmla="*/ 82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46 w 64000"/>
                <a:gd name="T1" fmla="*/ -25 h 64000"/>
                <a:gd name="T2" fmla="*/ 59 w 64000"/>
                <a:gd name="T3" fmla="*/ 0 h 64000"/>
                <a:gd name="T4" fmla="*/ 46 w 64000"/>
                <a:gd name="T5" fmla="*/ 25 h 64000"/>
                <a:gd name="T6" fmla="*/ 46 w 64000"/>
                <a:gd name="T7" fmla="*/ 25 h 64000"/>
                <a:gd name="T8" fmla="*/ 46 w 64000"/>
                <a:gd name="T9" fmla="*/ 25 h 64000"/>
                <a:gd name="T10" fmla="*/ 46 w 64000"/>
                <a:gd name="T11" fmla="*/ 25 h 64000"/>
                <a:gd name="T12" fmla="*/ 46 w 64000"/>
                <a:gd name="T13" fmla="*/ -25 h 64000"/>
                <a:gd name="T14" fmla="*/ 46 w 64000"/>
                <a:gd name="T15" fmla="*/ -25 h 64000"/>
                <a:gd name="T16" fmla="*/ 46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B4EBC397-5B34-4C70-90D7-D464BF3EF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ubecke@lander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8305800" cy="2362200"/>
          </a:xfrm>
        </p:spPr>
        <p:txBody>
          <a:bodyPr/>
          <a:lstStyle/>
          <a:p>
            <a:pPr algn="ctr" eaLnBrk="1" hangingPunct="1"/>
            <a:r>
              <a:rPr lang="en-US" b="1" i="1" dirty="0"/>
              <a:t>Low</a:t>
            </a:r>
            <a:r>
              <a:rPr lang="en-US" sz="4800" b="1" i="1" dirty="0"/>
              <a:t> </a:t>
            </a:r>
            <a:r>
              <a:rPr lang="en-US" sz="4400" b="1" i="1" dirty="0"/>
              <a:t>Tech</a:t>
            </a:r>
            <a:r>
              <a:rPr lang="en-US" sz="4800" b="1" i="1" dirty="0"/>
              <a:t>, </a:t>
            </a:r>
            <a:r>
              <a:rPr lang="en-US" b="1" i="1" dirty="0"/>
              <a:t>Low</a:t>
            </a:r>
            <a:r>
              <a:rPr lang="en-US" sz="4800" b="1" i="1" dirty="0" smtClean="0"/>
              <a:t> </a:t>
            </a:r>
            <a:r>
              <a:rPr lang="en-US" sz="4400" b="1" i="1" dirty="0"/>
              <a:t>Cost</a:t>
            </a:r>
            <a:r>
              <a:rPr lang="en-US" sz="4800" b="1" i="1" dirty="0"/>
              <a:t>, </a:t>
            </a:r>
            <a:r>
              <a:rPr lang="en-US" b="1" i="1" dirty="0"/>
              <a:t>Low</a:t>
            </a:r>
            <a:r>
              <a:rPr lang="en-US" sz="4800" b="1" i="1" dirty="0"/>
              <a:t> </a:t>
            </a:r>
            <a:r>
              <a:rPr lang="en-US" sz="4400" b="1" i="1" dirty="0"/>
              <a:t>Time</a:t>
            </a:r>
            <a:r>
              <a:rPr lang="en-US" sz="4800" b="1" i="1" dirty="0"/>
              <a:t>, </a:t>
            </a:r>
            <a:r>
              <a:rPr lang="en-US" sz="4800" b="1" i="1" dirty="0" smtClean="0"/>
              <a:t/>
            </a:r>
            <a:br>
              <a:rPr lang="en-US" sz="4800" b="1" i="1" dirty="0" smtClean="0"/>
            </a:br>
            <a:r>
              <a:rPr lang="en-US" sz="5400" b="1" i="1" dirty="0" smtClean="0"/>
              <a:t>High</a:t>
            </a:r>
            <a:r>
              <a:rPr lang="en-US" sz="4800" b="1" i="1" dirty="0" smtClean="0"/>
              <a:t> </a:t>
            </a:r>
            <a:r>
              <a:rPr lang="en-US" sz="4400" b="1" i="1" dirty="0"/>
              <a:t>Payoff </a:t>
            </a:r>
            <a:r>
              <a:rPr lang="en-US" sz="4400" b="1" i="1" dirty="0" smtClean="0"/>
              <a:t>Activities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200400"/>
            <a:ext cx="74676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André Michelle Lubecke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b="1" dirty="0" smtClean="0">
              <a:solidFill>
                <a:srgbClr val="002F2E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rgbClr val="002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LANDER UNIVERSITY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rgbClr val="002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Greenwood, SC</a:t>
            </a:r>
            <a:r>
              <a:rPr lang="en-US" altLang="en-US" sz="3200" b="1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b="1" dirty="0" smtClean="0">
              <a:solidFill>
                <a:srgbClr val="007098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709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alubecke@lander.edu</a:t>
            </a:r>
            <a:endParaRPr lang="en-US" altLang="en-US" b="1" dirty="0" smtClean="0">
              <a:solidFill>
                <a:srgbClr val="0070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864-388-8297</a:t>
            </a:r>
            <a:r>
              <a:rPr lang="en-US" altLang="en-US" b="1" dirty="0" smtClean="0">
                <a:solidFill>
                  <a:srgbClr val="007098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b="1" dirty="0" smtClean="0">
              <a:solidFill>
                <a:srgbClr val="007098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EC568-F40D-4BB3-A219-4F87ED831B04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077200" cy="1598613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2060"/>
                </a:solidFill>
              </a:rPr>
              <a:t>Does Learning Take Place?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7213"/>
            <a:ext cx="8077200" cy="44211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000" b="1" dirty="0" smtClean="0">
              <a:solidFill>
                <a:srgbClr val="333399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4400" b="1" cap="small" dirty="0" smtClean="0">
                <a:solidFill>
                  <a:srgbClr val="000066"/>
                </a:solidFill>
                <a:latin typeface="+mj-lt"/>
              </a:rPr>
              <a:t>Puzzling Statistics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000" b="1" cap="small" dirty="0" smtClean="0">
              <a:solidFill>
                <a:srgbClr val="006666"/>
              </a:solidFill>
              <a:latin typeface="+mj-lt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4000" dirty="0" smtClean="0">
                <a:solidFill>
                  <a:srgbClr val="002F2E"/>
                </a:solidFill>
                <a:latin typeface="+mj-lt"/>
              </a:rPr>
              <a:t>Pig puzzle         </a:t>
            </a:r>
            <a:r>
              <a:rPr lang="en-US" altLang="en-US" sz="3600" dirty="0" smtClean="0">
                <a:solidFill>
                  <a:srgbClr val="000066"/>
                </a:solidFill>
                <a:latin typeface="+mj-lt"/>
              </a:rPr>
              <a:t>p-value</a:t>
            </a:r>
            <a:r>
              <a:rPr lang="en-US" altLang="en-US" sz="4000" dirty="0" smtClean="0">
                <a:solidFill>
                  <a:srgbClr val="000066"/>
                </a:solidFill>
                <a:latin typeface="+mj-lt"/>
              </a:rPr>
              <a:t>: 0.003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en-US" altLang="en-US" sz="4000" dirty="0" smtClean="0">
                <a:solidFill>
                  <a:srgbClr val="006666"/>
                </a:solidFill>
                <a:latin typeface="+mj-lt"/>
              </a:rPr>
              <a:t>Chicken puzzle  </a:t>
            </a:r>
            <a:r>
              <a:rPr lang="en-US" altLang="en-US" sz="3600" dirty="0" smtClean="0">
                <a:solidFill>
                  <a:srgbClr val="000066"/>
                </a:solidFill>
                <a:latin typeface="+mj-lt"/>
              </a:rPr>
              <a:t>p-value</a:t>
            </a:r>
            <a:r>
              <a:rPr lang="en-US" altLang="en-US" sz="4000" dirty="0">
                <a:solidFill>
                  <a:srgbClr val="000066"/>
                </a:solidFill>
                <a:latin typeface="+mj-lt"/>
              </a:rPr>
              <a:t>: </a:t>
            </a:r>
            <a:r>
              <a:rPr lang="en-US" altLang="en-US" sz="4000" dirty="0" smtClean="0">
                <a:solidFill>
                  <a:srgbClr val="000066"/>
                </a:solidFill>
                <a:latin typeface="+mj-lt"/>
              </a:rPr>
              <a:t>0.045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4000" dirty="0" smtClean="0">
                <a:solidFill>
                  <a:srgbClr val="002F2E"/>
                </a:solidFill>
                <a:latin typeface="+mj-lt"/>
              </a:rPr>
              <a:t>Horse puzzle     </a:t>
            </a:r>
            <a:r>
              <a:rPr lang="en-US" altLang="en-US" sz="3600" dirty="0" smtClean="0">
                <a:solidFill>
                  <a:srgbClr val="000066"/>
                </a:solidFill>
                <a:latin typeface="+mj-lt"/>
              </a:rPr>
              <a:t>p-value: 0</a:t>
            </a:r>
            <a:r>
              <a:rPr lang="en-US" altLang="en-US" sz="4000" dirty="0" smtClean="0">
                <a:solidFill>
                  <a:srgbClr val="000066"/>
                </a:solidFill>
                <a:latin typeface="+mj-lt"/>
              </a:rPr>
              <a:t>.060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4000" dirty="0" smtClean="0">
                <a:solidFill>
                  <a:srgbClr val="006666"/>
                </a:solidFill>
                <a:latin typeface="+mj-lt"/>
              </a:rPr>
              <a:t>Cow puzzle       </a:t>
            </a:r>
            <a:r>
              <a:rPr lang="en-US" altLang="en-US" sz="3600" dirty="0" smtClean="0">
                <a:solidFill>
                  <a:srgbClr val="000066"/>
                </a:solidFill>
                <a:latin typeface="+mj-lt"/>
              </a:rPr>
              <a:t>p-value: 0</a:t>
            </a:r>
            <a:r>
              <a:rPr lang="en-US" altLang="en-US" sz="4000" dirty="0" smtClean="0">
                <a:solidFill>
                  <a:srgbClr val="000066"/>
                </a:solidFill>
                <a:latin typeface="+mj-lt"/>
              </a:rPr>
              <a:t>.317</a:t>
            </a:r>
            <a:endParaRPr lang="en-US" altLang="en-US" sz="4800" dirty="0" smtClean="0">
              <a:solidFill>
                <a:srgbClr val="0000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68D5-EF5C-48C0-8B1E-F3EE720CA159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2060"/>
                </a:solidFill>
              </a:rPr>
              <a:t>Use what you have CREATIVELY!</a:t>
            </a:r>
            <a:endParaRPr lang="en-US" altLang="en-US" sz="4000" b="1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620000" cy="4671227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600" b="1" dirty="0" smtClean="0">
                <a:solidFill>
                  <a:srgbClr val="000099"/>
                </a:solidFill>
                <a:latin typeface="+mj-lt"/>
              </a:rPr>
              <a:t>Your Students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dirty="0" smtClean="0">
                <a:solidFill>
                  <a:srgbClr val="000066"/>
                </a:solidFill>
                <a:latin typeface="+mj-lt"/>
              </a:rPr>
              <a:t>Their playfulness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dirty="0" smtClean="0">
                <a:solidFill>
                  <a:srgbClr val="000066"/>
                </a:solidFill>
                <a:latin typeface="+mj-lt"/>
              </a:rPr>
              <a:t>Their zest for competition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altLang="en-US" sz="2800" b="1" dirty="0" smtClean="0">
              <a:solidFill>
                <a:srgbClr val="333399"/>
              </a:solidFill>
              <a:latin typeface="+mj-lt"/>
            </a:endParaRPr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600" b="1" dirty="0" smtClean="0">
                <a:solidFill>
                  <a:srgbClr val="000099"/>
                </a:solidFill>
                <a:latin typeface="+mj-lt"/>
              </a:rPr>
              <a:t>Handy Items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dirty="0" smtClean="0">
                <a:solidFill>
                  <a:srgbClr val="000066"/>
                </a:solidFill>
                <a:latin typeface="+mj-lt"/>
              </a:rPr>
              <a:t>Cards, Dice, Tacks, etc.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dirty="0" smtClean="0">
                <a:solidFill>
                  <a:srgbClr val="000066"/>
                </a:solidFill>
                <a:latin typeface="+mj-lt"/>
              </a:rPr>
              <a:t>Stopwatch: online or on cell phone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altLang="en-US" sz="3200" dirty="0">
              <a:solidFill>
                <a:srgbClr val="0099CC"/>
              </a:solidFill>
              <a:latin typeface="+mj-lt"/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altLang="en-US" sz="3200" b="1" dirty="0" smtClean="0">
                <a:solidFill>
                  <a:srgbClr val="000099"/>
                </a:solidFill>
                <a:latin typeface="+mj-lt"/>
              </a:rPr>
              <a:t>Create some Experiments!</a:t>
            </a:r>
            <a:endParaRPr lang="en-US" altLang="en-US" sz="3200" dirty="0" smtClean="0">
              <a:solidFill>
                <a:srgbClr val="0000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3"/>
            </a:gs>
            <a:gs pos="65000">
              <a:schemeClr val="accent1">
                <a:lumMod val="45000"/>
                <a:lumOff val="5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5FA1E-102F-47BA-85B5-6B9C1329B522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1"/>
            <a:ext cx="8305800" cy="685799"/>
          </a:xfrm>
        </p:spPr>
        <p:txBody>
          <a:bodyPr/>
          <a:lstStyle/>
          <a:p>
            <a:pPr algn="ctr" eaLnBrk="1" hangingPunct="1"/>
            <a:r>
              <a:rPr lang="en-US" altLang="en-US" sz="4400" b="1" dirty="0" smtClean="0">
                <a:solidFill>
                  <a:srgbClr val="000066"/>
                </a:solidFill>
              </a:rPr>
              <a:t> </a:t>
            </a:r>
            <a:r>
              <a:rPr lang="en-US" altLang="en-US" sz="4400" i="1" dirty="0" smtClean="0">
                <a:solidFill>
                  <a:srgbClr val="000066"/>
                </a:solidFill>
              </a:rPr>
              <a:t>Dice Stacking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5278438" cy="49530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3200" b="1" smtClean="0">
              <a:solidFill>
                <a:srgbClr val="333399"/>
              </a:solidFill>
            </a:endParaRPr>
          </a:p>
        </p:txBody>
      </p:sp>
      <p:pic>
        <p:nvPicPr>
          <p:cNvPr id="22533" name="Picture 4" descr="C:\Users\alubecke\AppData\Local\Microsoft\Windows\Temporary Internet Files\Content.Outlook\CKC6UE7S\photo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12218" b="9911"/>
          <a:stretch/>
        </p:blipFill>
        <p:spPr bwMode="auto">
          <a:xfrm>
            <a:off x="1143000" y="718197"/>
            <a:ext cx="7696200" cy="606013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65000">
              <a:schemeClr val="accent1">
                <a:lumMod val="45000"/>
                <a:lumOff val="5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7FBFD-EBA7-4025-A6CB-8FBE539138C0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921625" cy="838200"/>
          </a:xfrm>
        </p:spPr>
        <p:txBody>
          <a:bodyPr/>
          <a:lstStyle/>
          <a:p>
            <a:pPr algn="ctr" eaLnBrk="1" hangingPunct="1"/>
            <a:r>
              <a:rPr lang="en-US" altLang="en-US" sz="4400" i="1" dirty="0" smtClean="0">
                <a:solidFill>
                  <a:srgbClr val="003366"/>
                </a:solidFill>
              </a:rPr>
              <a:t>Card Dealing</a:t>
            </a:r>
            <a:endParaRPr lang="en-US" altLang="en-US" sz="4400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828800"/>
            <a:ext cx="5715000" cy="4648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4400" b="1" smtClean="0">
              <a:solidFill>
                <a:srgbClr val="333399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23557" name="Picture 4" descr="C:\Users\alubecke\AppData\Local\Microsoft\Windows\Temporary Internet Files\Content.Outlook\CKC6UE7S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86685"/>
            <a:ext cx="7696200" cy="5988676"/>
          </a:xfrm>
          <a:prstGeom prst="rect">
            <a:avLst/>
          </a:prstGeom>
          <a:gradFill>
            <a:gsLst>
              <a:gs pos="0">
                <a:schemeClr val="accent3"/>
              </a:gs>
              <a:gs pos="69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64660-8B7A-4252-B89C-E4E226E4584D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621587" cy="1143000"/>
          </a:xfrm>
        </p:spPr>
        <p:txBody>
          <a:bodyPr/>
          <a:lstStyle/>
          <a:p>
            <a:pPr eaLnBrk="1" hangingPunct="1"/>
            <a:r>
              <a:rPr lang="en-US" altLang="en-US" sz="4400" i="1" dirty="0" smtClean="0">
                <a:solidFill>
                  <a:srgbClr val="002060"/>
                </a:solidFill>
              </a:rPr>
              <a:t>Three Tasks Experiment</a:t>
            </a:r>
            <a:endParaRPr lang="en-US" altLang="en-US" sz="4400" dirty="0" smtClean="0">
              <a:solidFill>
                <a:srgbClr val="002060"/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842022"/>
            <a:ext cx="6517758" cy="4787378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solidFill>
                  <a:srgbClr val="333399"/>
                </a:solidFill>
                <a:latin typeface="+mj-lt"/>
              </a:rPr>
              <a:t>Stack the dice</a:t>
            </a:r>
          </a:p>
          <a:p>
            <a:pPr eaLnBrk="1" hangingPunct="1"/>
            <a:r>
              <a:rPr lang="en-US" altLang="en-US" sz="4400" dirty="0" smtClean="0">
                <a:solidFill>
                  <a:srgbClr val="000066"/>
                </a:solidFill>
                <a:latin typeface="+mj-lt"/>
              </a:rPr>
              <a:t>Deal the cards</a:t>
            </a:r>
          </a:p>
          <a:p>
            <a:pPr eaLnBrk="1" hangingPunct="1"/>
            <a:r>
              <a:rPr lang="en-US" altLang="en-US" sz="4400" dirty="0" smtClean="0">
                <a:solidFill>
                  <a:srgbClr val="7030A0"/>
                </a:solidFill>
                <a:latin typeface="+mj-lt"/>
              </a:rPr>
              <a:t>Say the alphabet</a:t>
            </a:r>
          </a:p>
          <a:p>
            <a:pPr eaLnBrk="1" hangingPunct="1"/>
            <a:endParaRPr lang="en-US" altLang="en-US" sz="4400" dirty="0" smtClean="0">
              <a:solidFill>
                <a:srgbClr val="7030A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 rot="332143">
            <a:off x="341986" y="4551938"/>
            <a:ext cx="2777281" cy="6949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 b </a:t>
            </a:r>
            <a:r>
              <a:rPr lang="en-US" sz="3600" i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 d </a:t>
            </a:r>
            <a:r>
              <a:rPr 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 f </a:t>
            </a:r>
            <a:r>
              <a:rPr lang="en-US" sz="3600" i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g</a:t>
            </a:r>
            <a:endParaRPr lang="en-US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 rot="20957218">
            <a:off x="997358" y="5600816"/>
            <a:ext cx="4167462" cy="5627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84"/>
              </a:avLst>
            </a:prstTxWarp>
          </a:bodyPr>
          <a:lstStyle/>
          <a:p>
            <a:pPr algn="ctr" rtl="0">
              <a:buNone/>
            </a:pP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H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i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j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k L </a:t>
            </a:r>
            <a:r>
              <a:rPr lang="en-US" sz="36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n o </a:t>
            </a:r>
            <a:r>
              <a:rPr lang="en-US" sz="36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 rot="571571">
            <a:off x="4536466" y="4793158"/>
            <a:ext cx="2414141" cy="45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84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Q r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 T </a:t>
            </a:r>
            <a:r>
              <a:rPr lang="en-US" sz="36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u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v</a:t>
            </a:r>
            <a:endParaRPr lang="en-US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 rot="21346396">
            <a:off x="6575736" y="5682201"/>
            <a:ext cx="1679888" cy="3999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84"/>
              </a:avLst>
            </a:prstTxWarp>
          </a:bodyPr>
          <a:lstStyle/>
          <a:p>
            <a:pPr algn="ctr" rtl="0">
              <a:buNone/>
            </a:pP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W </a:t>
            </a:r>
            <a:r>
              <a:rPr lang="en-US" sz="36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x Y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Z</a:t>
            </a:r>
            <a:r>
              <a:rPr 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841375"/>
          </a:xfrm>
        </p:spPr>
        <p:txBody>
          <a:bodyPr/>
          <a:lstStyle/>
          <a:p>
            <a:r>
              <a:rPr lang="en-US" altLang="en-US" i="1" dirty="0">
                <a:solidFill>
                  <a:srgbClr val="002060"/>
                </a:solidFill>
              </a:rPr>
              <a:t>Three </a:t>
            </a:r>
            <a:r>
              <a:rPr lang="en-US" altLang="en-US" i="1" dirty="0" smtClean="0">
                <a:solidFill>
                  <a:srgbClr val="002060"/>
                </a:solidFill>
              </a:rPr>
              <a:t>Tasks Data Sheet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014" y="1545063"/>
            <a:ext cx="6859586" cy="50107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3277C-3C0C-48AC-A6DB-1EA3073B679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7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65000">
              <a:schemeClr val="accent1">
                <a:lumMod val="45000"/>
                <a:lumOff val="5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solidFill>
                  <a:srgbClr val="002060"/>
                </a:solidFill>
              </a:rPr>
              <a:t>Three Tasks </a:t>
            </a:r>
            <a:r>
              <a:rPr lang="en-US" altLang="en-US" i="1" dirty="0" smtClean="0">
                <a:solidFill>
                  <a:srgbClr val="002060"/>
                </a:solidFill>
              </a:rPr>
              <a:t>Experiment</a:t>
            </a:r>
            <a:br>
              <a:rPr lang="en-US" altLang="en-US" i="1" dirty="0" smtClean="0">
                <a:solidFill>
                  <a:srgbClr val="002060"/>
                </a:solidFill>
              </a:rPr>
            </a:br>
            <a:r>
              <a:rPr lang="en-US" altLang="en-US" i="1" dirty="0">
                <a:solidFill>
                  <a:srgbClr val="002060"/>
                </a:solidFill>
              </a:rPr>
              <a:t>	</a:t>
            </a:r>
            <a:r>
              <a:rPr lang="en-US" altLang="en-US" sz="2800" b="1" i="1" dirty="0" smtClean="0">
                <a:solidFill>
                  <a:srgbClr val="002060"/>
                </a:solidFill>
              </a:rPr>
              <a:t>(Less than 10 seconds a task)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3277C-3C0C-48AC-A6DB-1EA3073B679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598612"/>
            <a:ext cx="7924800" cy="48783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52600" y="610766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Alphabet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611350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Cards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17210" y="609441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Dice</a:t>
            </a:r>
          </a:p>
        </p:txBody>
      </p:sp>
    </p:spTree>
    <p:extLst>
      <p:ext uri="{BB962C8B-B14F-4D97-AF65-F5344CB8AC3E}">
        <p14:creationId xmlns:p14="http://schemas.microsoft.com/office/powerpoint/2010/main" val="10820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</a:rPr>
              <a:t>Use what you have CREATIVELY!</a:t>
            </a:r>
            <a:endParaRPr lang="en-US" alt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547798" cy="5181600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4000" b="1" i="1" dirty="0" smtClean="0">
                <a:solidFill>
                  <a:srgbClr val="7030A0"/>
                </a:solidFill>
                <a:latin typeface="+mj-lt"/>
              </a:rPr>
              <a:t>Campus/Personal  Resources</a:t>
            </a:r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b="1" dirty="0" smtClean="0">
              <a:solidFill>
                <a:srgbClr val="007098"/>
              </a:solidFill>
              <a:latin typeface="+mj-lt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400" dirty="0" smtClean="0">
                <a:solidFill>
                  <a:srgbClr val="000066"/>
                </a:solidFill>
                <a:latin typeface="+mj-lt"/>
              </a:rPr>
              <a:t>Pinecones / </a:t>
            </a:r>
            <a:r>
              <a:rPr lang="en-US" altLang="en-US" sz="3400" dirty="0" smtClean="0">
                <a:solidFill>
                  <a:srgbClr val="003300"/>
                </a:solidFill>
                <a:latin typeface="+mj-lt"/>
              </a:rPr>
              <a:t>Textbooks / </a:t>
            </a:r>
            <a:r>
              <a:rPr lang="en-US" altLang="en-US" sz="3400" dirty="0" smtClean="0">
                <a:solidFill>
                  <a:srgbClr val="002060"/>
                </a:solidFill>
                <a:latin typeface="+mj-lt"/>
              </a:rPr>
              <a:t>Stones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2000" dirty="0" smtClean="0">
              <a:solidFill>
                <a:srgbClr val="003300"/>
              </a:solidFill>
              <a:latin typeface="+mj-lt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400" dirty="0" smtClean="0">
                <a:solidFill>
                  <a:srgbClr val="000066"/>
                </a:solidFill>
                <a:latin typeface="+mj-lt"/>
              </a:rPr>
              <a:t>Calipers / Springs / Scales / Resistors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2000" dirty="0" smtClean="0">
              <a:solidFill>
                <a:srgbClr val="000066"/>
              </a:solidFill>
              <a:latin typeface="+mj-lt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400" dirty="0" smtClean="0">
                <a:solidFill>
                  <a:srgbClr val="003300"/>
                </a:solidFill>
                <a:latin typeface="+mj-lt"/>
              </a:rPr>
              <a:t>Bean Bags / Hula Hoops / Balls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altLang="en-US" sz="2400" dirty="0">
              <a:solidFill>
                <a:srgbClr val="003300"/>
              </a:solidFill>
              <a:latin typeface="+mj-lt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400" dirty="0" smtClean="0">
                <a:solidFill>
                  <a:srgbClr val="000066"/>
                </a:solidFill>
                <a:latin typeface="+mj-lt"/>
              </a:rPr>
              <a:t>Rulers / Meter Sticks / Tape measures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2000" dirty="0" smtClean="0">
              <a:solidFill>
                <a:srgbClr val="003300"/>
              </a:solidFill>
              <a:latin typeface="+mj-lt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400" b="1" i="1" dirty="0" smtClean="0">
                <a:solidFill>
                  <a:srgbClr val="58267E"/>
                </a:solidFill>
                <a:latin typeface="+mj-lt"/>
              </a:rPr>
              <a:t>Student bodies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F66A1-D933-4700-9B42-2D4FEBBB54D9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i="1" dirty="0" smtClean="0">
                <a:solidFill>
                  <a:srgbClr val="000066"/>
                </a:solidFill>
              </a:rPr>
              <a:t>Student Body Experiment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9248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What’s Correlated?</a:t>
            </a:r>
          </a:p>
          <a:p>
            <a:pPr lvl="1" eaLnBrk="1" hangingPunct="1">
              <a:defRPr/>
            </a:pPr>
            <a:r>
              <a:rPr lang="en-US" sz="2800" i="1" u="sng" dirty="0" smtClean="0">
                <a:solidFill>
                  <a:srgbClr val="003300"/>
                </a:solidFill>
                <a:latin typeface="+mj-lt"/>
              </a:rPr>
              <a:t>Pretty Woman</a:t>
            </a:r>
            <a:r>
              <a:rPr lang="en-US" sz="2800" i="1" dirty="0" smtClean="0">
                <a:solidFill>
                  <a:srgbClr val="003300"/>
                </a:solidFill>
                <a:latin typeface="+mj-lt"/>
              </a:rPr>
              <a:t>: Which two of the following six measurements did Julia Roberts compare when talking to Richard Gere shortly after getting into the car with him at the beginning of the movie?</a:t>
            </a:r>
            <a:endParaRPr lang="en-US" sz="2800" i="1" dirty="0">
              <a:solidFill>
                <a:srgbClr val="003300"/>
              </a:solidFill>
              <a:latin typeface="+mj-lt"/>
            </a:endParaRPr>
          </a:p>
          <a:p>
            <a:pPr marL="457200" lvl="1" indent="0" eaLnBrk="1" hangingPunct="1">
              <a:buNone/>
              <a:defRPr/>
            </a:pPr>
            <a:endParaRPr lang="en-US" sz="2400" i="1" dirty="0" smtClean="0">
              <a:solidFill>
                <a:srgbClr val="003300"/>
              </a:solidFill>
              <a:latin typeface="+mj-lt"/>
            </a:endParaRPr>
          </a:p>
          <a:p>
            <a:pPr marL="457200" lvl="1" indent="0" eaLnBrk="1" hangingPunct="1">
              <a:buNone/>
              <a:defRPr/>
            </a:pPr>
            <a:r>
              <a:rPr lang="en-US" sz="2800" dirty="0" smtClean="0">
                <a:solidFill>
                  <a:srgbClr val="000066"/>
                </a:solidFill>
                <a:latin typeface="+mj-lt"/>
              </a:rPr>
              <a:t>Forearm 		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smtClean="0">
                <a:solidFill>
                  <a:srgbClr val="000066"/>
                </a:solidFill>
              </a:rPr>
              <a:t>Wrist</a:t>
            </a:r>
            <a:endParaRPr lang="en-US" sz="2800" dirty="0" smtClean="0">
              <a:solidFill>
                <a:srgbClr val="000066"/>
              </a:solidFill>
              <a:latin typeface="+mj-lt"/>
            </a:endParaRPr>
          </a:p>
          <a:p>
            <a:pPr marL="457200" lvl="1" indent="0" eaLnBrk="1" hangingPunct="1">
              <a:buNone/>
              <a:defRPr/>
            </a:pPr>
            <a:r>
              <a:rPr lang="en-US" sz="2800" dirty="0" smtClean="0">
                <a:solidFill>
                  <a:srgbClr val="000066"/>
                </a:solidFill>
                <a:latin typeface="+mj-lt"/>
              </a:rPr>
              <a:t>Index Finger 		</a:t>
            </a:r>
            <a:r>
              <a:rPr lang="en-US" sz="2800" dirty="0" smtClean="0">
                <a:solidFill>
                  <a:srgbClr val="000066"/>
                </a:solidFill>
              </a:rPr>
              <a:t>Height</a:t>
            </a:r>
            <a:endParaRPr lang="en-US" sz="2800" dirty="0" smtClean="0">
              <a:solidFill>
                <a:srgbClr val="000066"/>
              </a:solidFill>
              <a:latin typeface="+mj-lt"/>
            </a:endParaRPr>
          </a:p>
          <a:p>
            <a:pPr marL="457200" lvl="1" indent="0" eaLnBrk="1" hangingPunct="1">
              <a:buNone/>
              <a:defRPr/>
            </a:pPr>
            <a:r>
              <a:rPr lang="en-US" sz="2800" dirty="0" smtClean="0">
                <a:solidFill>
                  <a:srgbClr val="000066"/>
                </a:solidFill>
                <a:latin typeface="+mj-lt"/>
              </a:rPr>
              <a:t>Navel to Floor 	</a:t>
            </a:r>
            <a:r>
              <a:rPr lang="en-US" sz="2800" dirty="0">
                <a:solidFill>
                  <a:srgbClr val="000066"/>
                </a:solidFill>
              </a:rPr>
              <a:t> Foot</a:t>
            </a:r>
            <a:endParaRPr lang="en-US" sz="2800" dirty="0" smtClean="0">
              <a:solidFill>
                <a:srgbClr val="000066"/>
              </a:solidFill>
              <a:latin typeface="+mj-lt"/>
            </a:endParaRPr>
          </a:p>
          <a:p>
            <a:pPr marL="457200" lvl="1" indent="0" eaLnBrk="1" hangingPunct="1">
              <a:buNone/>
              <a:defRPr/>
            </a:pPr>
            <a:endParaRPr lang="en-US" sz="2800" dirty="0" smtClean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2CDCF-874B-4EDF-9C30-496DD6FE0D0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3765073"/>
            <a:ext cx="1978819" cy="274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solidFill>
                  <a:srgbClr val="000066"/>
                </a:solidFill>
              </a:rPr>
              <a:t>Student Body Experiment </a:t>
            </a:r>
            <a:r>
              <a:rPr lang="en-US" altLang="en-US" i="1" dirty="0" smtClean="0">
                <a:solidFill>
                  <a:srgbClr val="000066"/>
                </a:solidFill>
              </a:rPr>
              <a:t>1</a:t>
            </a:r>
            <a:br>
              <a:rPr lang="en-US" altLang="en-US" i="1" dirty="0" smtClean="0">
                <a:solidFill>
                  <a:srgbClr val="000066"/>
                </a:solidFill>
              </a:rPr>
            </a:br>
            <a:r>
              <a:rPr lang="en-US" altLang="en-US" i="1" dirty="0">
                <a:solidFill>
                  <a:srgbClr val="000066"/>
                </a:solidFill>
              </a:rPr>
              <a:t> </a:t>
            </a:r>
            <a:r>
              <a:rPr lang="en-US" altLang="en-US" i="1" dirty="0" smtClean="0">
                <a:solidFill>
                  <a:srgbClr val="000066"/>
                </a:solidFill>
              </a:rPr>
              <a:t>     Data Sheets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2404" y="1828800"/>
            <a:ext cx="2952796" cy="380999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06660" y="2209800"/>
            <a:ext cx="5195456" cy="3276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3277C-3C0C-48AC-A6DB-1EA3073B679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2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CC63E-9410-49EB-9E5A-4FB65BD0E278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9850" y="533400"/>
            <a:ext cx="7583488" cy="866775"/>
          </a:xfrm>
        </p:spPr>
        <p:txBody>
          <a:bodyPr/>
          <a:lstStyle/>
          <a:p>
            <a:pPr algn="ctr" eaLnBrk="1" hangingPunct="1"/>
            <a:r>
              <a:rPr lang="en-US" altLang="en-US" sz="4800" b="1" dirty="0" smtClean="0">
                <a:solidFill>
                  <a:srgbClr val="000066"/>
                </a:solidFill>
              </a:rPr>
              <a:t/>
            </a:r>
            <a:br>
              <a:rPr lang="en-US" altLang="en-US" sz="4800" b="1" dirty="0" smtClean="0">
                <a:solidFill>
                  <a:srgbClr val="000066"/>
                </a:solidFill>
              </a:rPr>
            </a:br>
            <a:r>
              <a:rPr lang="en-US" altLang="en-US" sz="4800" b="1" dirty="0" smtClean="0">
                <a:solidFill>
                  <a:srgbClr val="000066"/>
                </a:solidFill>
              </a:rPr>
              <a:t/>
            </a:r>
            <a:br>
              <a:rPr lang="en-US" altLang="en-US" sz="4800" b="1" dirty="0" smtClean="0">
                <a:solidFill>
                  <a:srgbClr val="000066"/>
                </a:solidFill>
              </a:rPr>
            </a:br>
            <a:r>
              <a:rPr lang="en-US" altLang="en-US" sz="4800" b="1" dirty="0" smtClean="0">
                <a:solidFill>
                  <a:srgbClr val="000066"/>
                </a:solidFill>
              </a:rPr>
              <a:t/>
            </a:r>
            <a:br>
              <a:rPr lang="en-US" altLang="en-US" sz="4800" b="1" dirty="0" smtClean="0">
                <a:solidFill>
                  <a:srgbClr val="000066"/>
                </a:solidFill>
              </a:rPr>
            </a:br>
            <a:r>
              <a:rPr lang="en-US" altLang="en-US" sz="4800" b="1" dirty="0" smtClean="0">
                <a:solidFill>
                  <a:srgbClr val="000066"/>
                </a:solidFill>
              </a:rPr>
              <a:t/>
            </a:r>
            <a:br>
              <a:rPr lang="en-US" altLang="en-US" sz="4800" b="1" dirty="0" smtClean="0">
                <a:solidFill>
                  <a:srgbClr val="000066"/>
                </a:solidFill>
              </a:rPr>
            </a:br>
            <a:r>
              <a:rPr lang="en-US" altLang="en-US" sz="4800" b="1" dirty="0" smtClean="0">
                <a:solidFill>
                  <a:srgbClr val="000066"/>
                </a:solidFill>
              </a:rPr>
              <a:t/>
            </a:r>
            <a:br>
              <a:rPr lang="en-US" altLang="en-US" sz="4800" b="1" dirty="0" smtClean="0">
                <a:solidFill>
                  <a:srgbClr val="000066"/>
                </a:solidFill>
              </a:rPr>
            </a:br>
            <a:r>
              <a:rPr lang="en-US" altLang="en-US" sz="4800" b="1" dirty="0" smtClean="0">
                <a:solidFill>
                  <a:srgbClr val="000066"/>
                </a:solidFill>
              </a:rPr>
              <a:t>My </a:t>
            </a:r>
            <a:r>
              <a:rPr lang="en-US" altLang="en-US" sz="4800" b="1" dirty="0" smtClean="0">
                <a:solidFill>
                  <a:srgbClr val="002060"/>
                </a:solidFill>
              </a:rPr>
              <a:t>Self-Assigned</a:t>
            </a:r>
            <a:r>
              <a:rPr lang="en-US" altLang="en-US" sz="4800" b="1" dirty="0" smtClean="0">
                <a:solidFill>
                  <a:srgbClr val="000066"/>
                </a:solidFill>
              </a:rPr>
              <a:t> Task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9850" y="1752600"/>
            <a:ext cx="7118350" cy="4876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To offer you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a ‘sampler plate’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of bite-size ideas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600" b="1" dirty="0" smtClean="0">
                <a:solidFill>
                  <a:srgbClr val="006699"/>
                </a:solidFill>
                <a:latin typeface="Arial" panose="020B0604020202020204" pitchFamily="34" charset="0"/>
              </a:rPr>
              <a:t>that</a:t>
            </a:r>
            <a:r>
              <a:rPr lang="en-US" altLang="en-US" sz="36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smtClean="0">
                <a:solidFill>
                  <a:srgbClr val="007098"/>
                </a:solidFill>
                <a:latin typeface="Arial" panose="020B0604020202020204" pitchFamily="34" charset="0"/>
              </a:rPr>
              <a:t>you might use to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reate your own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600" b="1" cap="small" dirty="0" smtClean="0">
                <a:solidFill>
                  <a:srgbClr val="333399"/>
                </a:solidFill>
                <a:latin typeface="Arial" panose="020B0604020202020204" pitchFamily="34" charset="0"/>
              </a:rPr>
              <a:t>Memorable Classroom Experiences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sz="4400" b="1" dirty="0" smtClean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4400" b="1" dirty="0" smtClean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solidFill>
                  <a:srgbClr val="000066"/>
                </a:solidFill>
              </a:rPr>
              <a:t>Student Body Experiment </a:t>
            </a:r>
            <a:r>
              <a:rPr lang="en-US" altLang="en-US" i="1" dirty="0" smtClean="0">
                <a:solidFill>
                  <a:srgbClr val="000066"/>
                </a:solidFill>
              </a:rPr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227219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u="sng" dirty="0" smtClean="0">
                <a:solidFill>
                  <a:srgbClr val="000066"/>
                </a:solidFill>
              </a:rPr>
              <a:t>The Experiment Presented</a:t>
            </a:r>
            <a:r>
              <a:rPr lang="en-US" dirty="0" smtClean="0">
                <a:solidFill>
                  <a:srgbClr val="000066"/>
                </a:solidFill>
              </a:rPr>
              <a:t>:  </a:t>
            </a:r>
          </a:p>
          <a:p>
            <a:pPr marL="400050" lvl="1" indent="0">
              <a:buNone/>
            </a:pPr>
            <a:r>
              <a:rPr lang="en-US" sz="2800" dirty="0" smtClean="0">
                <a:solidFill>
                  <a:srgbClr val="006666"/>
                </a:solidFill>
              </a:rPr>
              <a:t>Today we are going to see how long you stand on one foot with your hands folded in front of you.     </a:t>
            </a:r>
          </a:p>
          <a:p>
            <a:pPr marL="400050" lvl="1" indent="0">
              <a:buNone/>
            </a:pPr>
            <a:r>
              <a:rPr lang="en-US" sz="2800" dirty="0" smtClean="0">
                <a:solidFill>
                  <a:srgbClr val="006666"/>
                </a:solidFill>
              </a:rPr>
              <a:t>Stand up. Fold your hands in front of your    waist.      Stand on one foot NOW.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rgbClr val="000066"/>
                </a:solidFill>
              </a:rPr>
              <a:t>The Question of Interest</a:t>
            </a:r>
            <a:r>
              <a:rPr lang="en-US" dirty="0" smtClean="0">
                <a:solidFill>
                  <a:srgbClr val="000066"/>
                </a:solidFill>
              </a:rPr>
              <a:t>: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What’s Related?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800" dirty="0" smtClean="0"/>
              <a:t>Foot preference	    Thumb on top</a:t>
            </a:r>
          </a:p>
          <a:p>
            <a:pPr marL="0" indent="0">
              <a:buNone/>
            </a:pPr>
            <a:r>
              <a:rPr lang="en-US" sz="2800" dirty="0" smtClean="0"/>
              <a:t>  Hand dominance	    Eye </a:t>
            </a:r>
            <a:r>
              <a:rPr lang="en-US" sz="2800" dirty="0"/>
              <a:t>dominance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3277C-3C0C-48AC-A6DB-1EA3073B679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6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dirty="0" smtClean="0">
                <a:solidFill>
                  <a:srgbClr val="000066"/>
                </a:solidFill>
              </a:rPr>
              <a:t>Sampling Distribution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7007225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3200" dirty="0" smtClean="0">
              <a:solidFill>
                <a:srgbClr val="000099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7A78A-9463-4DED-B743-974D875B0C0A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798">
            <a:off x="1140856" y="1713227"/>
            <a:ext cx="2713803" cy="2408089"/>
          </a:xfrm>
          <a:prstGeom prst="rect">
            <a:avLst/>
          </a:prstGeom>
        </p:spPr>
      </p:pic>
      <p:pic>
        <p:nvPicPr>
          <p:cNvPr id="7" name="Picture 4" descr="C:\Users\alubecke\AppData\Local\Microsoft\Windows\Temporary Internet Files\Content.Outlook\CKC6UE7S\photo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6" t="45715" r="21243" b="20000"/>
          <a:stretch/>
        </p:blipFill>
        <p:spPr bwMode="auto">
          <a:xfrm rot="441384">
            <a:off x="4907929" y="1738163"/>
            <a:ext cx="1191611" cy="12348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8" name="Picture 4" descr="C:\Users\alubecke\AppData\Local\Microsoft\Windows\Temporary Internet Files\Content.Outlook\CKC6UE7S\photo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45715" r="62805" b="20000"/>
          <a:stretch/>
        </p:blipFill>
        <p:spPr bwMode="auto">
          <a:xfrm rot="3825570">
            <a:off x="6213657" y="1863507"/>
            <a:ext cx="1153199" cy="1149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365">
            <a:off x="4726440" y="3611391"/>
            <a:ext cx="2556128" cy="2713775"/>
          </a:xfrm>
          <a:prstGeom prst="rect">
            <a:avLst/>
          </a:prstGeom>
        </p:spPr>
      </p:pic>
      <p:pic>
        <p:nvPicPr>
          <p:cNvPr id="10" name="Picture 4" descr="C:\Users\alubecke\AppData\Local\Microsoft\Windows\Temporary Internet Files\Content.Outlook\CKC6UE7S\photo (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2" t="63696" r="57517" b="9911"/>
          <a:stretch/>
        </p:blipFill>
        <p:spPr bwMode="auto">
          <a:xfrm rot="631565">
            <a:off x="1545257" y="4502445"/>
            <a:ext cx="1905000" cy="205393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55000">
              <a:schemeClr val="accent1">
                <a:lumMod val="45000"/>
                <a:lumOff val="5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E8E0C-A3B1-4936-9F65-9D76812F26F1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3188" y="147638"/>
            <a:ext cx="7313612" cy="1600200"/>
          </a:xfrm>
        </p:spPr>
        <p:txBody>
          <a:bodyPr/>
          <a:lstStyle/>
          <a:p>
            <a:pPr algn="ctr" eaLnBrk="1" hangingPunct="1"/>
            <a:r>
              <a:rPr lang="en-US" altLang="en-US" sz="4800" dirty="0" smtClean="0">
                <a:solidFill>
                  <a:srgbClr val="003366"/>
                </a:solidFill>
              </a:rPr>
              <a:t/>
            </a:r>
            <a:br>
              <a:rPr lang="en-US" altLang="en-US" sz="4800" dirty="0" smtClean="0">
                <a:solidFill>
                  <a:srgbClr val="003366"/>
                </a:solidFill>
              </a:rPr>
            </a:br>
            <a:r>
              <a:rPr lang="en-US" altLang="en-US" sz="4800" dirty="0">
                <a:solidFill>
                  <a:srgbClr val="003366"/>
                </a:solidFill>
              </a:rPr>
              <a:t/>
            </a:r>
            <a:br>
              <a:rPr lang="en-US" altLang="en-US" sz="4800" dirty="0">
                <a:solidFill>
                  <a:srgbClr val="003366"/>
                </a:solidFill>
              </a:rPr>
            </a:br>
            <a:r>
              <a:rPr lang="en-US" altLang="en-US" sz="4800" dirty="0" smtClean="0">
                <a:solidFill>
                  <a:srgbClr val="003366"/>
                </a:solidFill>
              </a:rPr>
              <a:t>BBs Sampling Bowl</a:t>
            </a:r>
            <a:br>
              <a:rPr lang="en-US" altLang="en-US" sz="4800" dirty="0" smtClean="0">
                <a:solidFill>
                  <a:srgbClr val="003366"/>
                </a:solidFill>
              </a:rPr>
            </a:br>
            <a:endParaRPr lang="en-US" altLang="en-US" sz="4800" dirty="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747838"/>
            <a:ext cx="4775200" cy="4500562"/>
          </a:xfrm>
        </p:spPr>
        <p:txBody>
          <a:bodyPr/>
          <a:lstStyle/>
          <a:p>
            <a:pPr eaLnBrk="1" hangingPunct="1"/>
            <a:endParaRPr lang="en-US" altLang="en-US" sz="4400" b="1" smtClean="0">
              <a:solidFill>
                <a:srgbClr val="333399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30725" name="Picture 7" descr="C:\Users\alubecke\Desktop\Conferences\JSM 2014\BBs bow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9" t="645" r="26137" b="2"/>
          <a:stretch>
            <a:fillRect/>
          </a:stretch>
        </p:blipFill>
        <p:spPr bwMode="auto">
          <a:xfrm>
            <a:off x="1281079" y="1167642"/>
            <a:ext cx="7558121" cy="584739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228600"/>
            <a:ext cx="7313612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66"/>
                </a:solidFill>
              </a:rPr>
              <a:t>Sampling Distribution Stations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3200" dirty="0" smtClean="0">
                <a:solidFill>
                  <a:srgbClr val="000066"/>
                </a:solidFill>
              </a:rPr>
              <a:t>(</a:t>
            </a:r>
            <a:r>
              <a:rPr lang="en-US" sz="3200" dirty="0" smtClean="0">
                <a:solidFill>
                  <a:schemeClr val="tx1"/>
                </a:solidFill>
              </a:rPr>
              <a:t>known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0066"/>
                </a:solidFill>
              </a:rPr>
              <a:t>and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6600CC"/>
                </a:solidFill>
              </a:rPr>
              <a:t>unknown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0066"/>
                </a:solidFill>
              </a:rPr>
              <a:t>distributions)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524000"/>
            <a:ext cx="7313612" cy="5334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6600CC"/>
                </a:solidFill>
              </a:rPr>
              <a:t>Tacks   (point up)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6600CC"/>
                </a:solidFill>
              </a:rPr>
              <a:t>Casino Dice  (3’s and 4’s)</a:t>
            </a:r>
          </a:p>
          <a:p>
            <a:pPr marL="514350" indent="-514350">
              <a:buAutoNum type="arabicPeriod"/>
            </a:pPr>
            <a:r>
              <a:rPr lang="en-US" dirty="0" smtClean="0"/>
              <a:t>BB Bowl  (greens)</a:t>
            </a:r>
          </a:p>
          <a:p>
            <a:pPr marL="514350" indent="-514350">
              <a:buAutoNum type="arabicPeriod"/>
            </a:pPr>
            <a:r>
              <a:rPr lang="en-US" dirty="0" smtClean="0"/>
              <a:t>Regular Dice (odds) (10 and 20)</a:t>
            </a:r>
          </a:p>
          <a:p>
            <a:pPr marL="514350" indent="-514350">
              <a:buAutoNum type="arabicPeriod"/>
            </a:pPr>
            <a:r>
              <a:rPr lang="en-US" dirty="0" smtClean="0"/>
              <a:t>Chips   (above 1.5)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 Dice	(6’s)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6600CC"/>
                </a:solidFill>
              </a:rPr>
              <a:t>Sea Shells   (</a:t>
            </a:r>
            <a:r>
              <a:rPr lang="en-US" dirty="0" err="1" smtClean="0">
                <a:solidFill>
                  <a:srgbClr val="6600CC"/>
                </a:solidFill>
              </a:rPr>
              <a:t>avg</a:t>
            </a:r>
            <a:r>
              <a:rPr lang="en-US" dirty="0" smtClean="0">
                <a:solidFill>
                  <a:srgbClr val="6600CC"/>
                </a:solidFill>
              </a:rPr>
              <a:t> </a:t>
            </a:r>
            <a:r>
              <a:rPr lang="en-US" dirty="0" err="1" smtClean="0">
                <a:solidFill>
                  <a:srgbClr val="6600CC"/>
                </a:solidFill>
              </a:rPr>
              <a:t>wt</a:t>
            </a:r>
            <a:r>
              <a:rPr lang="en-US" dirty="0" smtClean="0">
                <a:solidFill>
                  <a:srgbClr val="6600CC"/>
                </a:solidFill>
              </a:rPr>
              <a:t> 4 and 9)</a:t>
            </a:r>
          </a:p>
          <a:p>
            <a:pPr marL="514350" indent="-514350">
              <a:buAutoNum type="arabicPeriod"/>
            </a:pPr>
            <a:r>
              <a:rPr lang="en-US" dirty="0" smtClean="0"/>
              <a:t>Bead Bowl   (non-white)</a:t>
            </a:r>
          </a:p>
          <a:p>
            <a:pPr marL="514350" indent="-514350">
              <a:buAutoNum type="arabicPeriod"/>
            </a:pPr>
            <a:r>
              <a:rPr lang="en-US" dirty="0" smtClean="0"/>
              <a:t>In and Out Dice (both odd)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6600CC"/>
                </a:solidFill>
              </a:rPr>
              <a:t>Stones   (</a:t>
            </a:r>
            <a:r>
              <a:rPr lang="en-US" dirty="0" err="1" smtClean="0">
                <a:solidFill>
                  <a:srgbClr val="6600CC"/>
                </a:solidFill>
              </a:rPr>
              <a:t>avg</a:t>
            </a:r>
            <a:r>
              <a:rPr lang="en-US" dirty="0" smtClean="0">
                <a:solidFill>
                  <a:srgbClr val="6600CC"/>
                </a:solidFill>
              </a:rPr>
              <a:t> </a:t>
            </a:r>
            <a:r>
              <a:rPr lang="en-US" dirty="0" err="1" smtClean="0">
                <a:solidFill>
                  <a:srgbClr val="6600CC"/>
                </a:solidFill>
              </a:rPr>
              <a:t>wt</a:t>
            </a:r>
            <a:r>
              <a:rPr lang="en-US" dirty="0" smtClean="0">
                <a:solidFill>
                  <a:srgbClr val="6600CC"/>
                </a:solidFill>
              </a:rPr>
              <a:t> 9)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3277C-3C0C-48AC-A6DB-1EA3073B679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3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0066"/>
                </a:solidFill>
              </a:rPr>
              <a:t>Sampling Distribution 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0013" y="1827212"/>
            <a:ext cx="7313612" cy="4878387"/>
          </a:xfrm>
        </p:spPr>
        <p:txBody>
          <a:bodyPr/>
          <a:lstStyle/>
          <a:p>
            <a:r>
              <a:rPr lang="en-US" dirty="0" smtClean="0"/>
              <a:t>Students work in pairs</a:t>
            </a:r>
          </a:p>
          <a:p>
            <a:r>
              <a:rPr lang="en-US" dirty="0" smtClean="0"/>
              <a:t>4 minutes per station</a:t>
            </a:r>
          </a:p>
          <a:p>
            <a:r>
              <a:rPr lang="en-US" dirty="0" smtClean="0"/>
              <a:t>6-8 rotations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At the end of data collection students take data sheets and compute means and standard deviations of sample means or sample proportions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BBDE6-A13F-46B2-B690-5CA1A92669D2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Sheets  </a:t>
            </a:r>
            <a:r>
              <a:rPr lang="en-US" sz="2400" dirty="0" smtClean="0"/>
              <a:t>(very low tech)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367050" y="223749"/>
            <a:ext cx="5095700" cy="7848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3277C-3C0C-48AC-A6DB-1EA3073B679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5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688975"/>
          </a:xfrm>
        </p:spPr>
        <p:txBody>
          <a:bodyPr/>
          <a:lstStyle/>
          <a:p>
            <a:r>
              <a:rPr lang="en-US" dirty="0" smtClean="0"/>
              <a:t>Student Data 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3277C-3C0C-48AC-A6DB-1EA3073B679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743" t="2540" r="45249" b="59888"/>
          <a:stretch/>
        </p:blipFill>
        <p:spPr>
          <a:xfrm rot="16200000">
            <a:off x="1896358" y="-65906"/>
            <a:ext cx="5805312" cy="77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0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0066"/>
                </a:solidFill>
              </a:rPr>
              <a:t>Sampling Distribution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cap="small" dirty="0" smtClean="0">
                <a:solidFill>
                  <a:srgbClr val="000099"/>
                </a:solidFill>
              </a:rPr>
              <a:t>End of Hour Discussion includes: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Comparing average values of observed proportions to theoretical value of the known distributions</a:t>
            </a:r>
          </a:p>
          <a:p>
            <a:r>
              <a:rPr lang="en-US" sz="2800" dirty="0">
                <a:solidFill>
                  <a:srgbClr val="58267E"/>
                </a:solidFill>
              </a:rPr>
              <a:t>Comparing </a:t>
            </a:r>
            <a:r>
              <a:rPr lang="en-US" sz="2800" dirty="0" smtClean="0">
                <a:solidFill>
                  <a:srgbClr val="58267E"/>
                </a:solidFill>
              </a:rPr>
              <a:t>standard deviations of observed proportions from the same experiment but with different sample sizes</a:t>
            </a:r>
          </a:p>
          <a:p>
            <a:r>
              <a:rPr lang="en-US" sz="2800" dirty="0" smtClean="0">
                <a:solidFill>
                  <a:srgbClr val="6600CC"/>
                </a:solidFill>
              </a:rPr>
              <a:t>Average value for percentage of tacks landing point up is discussed</a:t>
            </a:r>
            <a:endParaRPr lang="en-US" sz="2800" dirty="0">
              <a:solidFill>
                <a:srgbClr val="66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3277C-3C0C-48AC-A6DB-1EA3073B679F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27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3"/>
            </a:gs>
            <a:gs pos="55000">
              <a:schemeClr val="accent1">
                <a:lumMod val="45000"/>
                <a:lumOff val="5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338" y="279400"/>
            <a:ext cx="7312025" cy="78740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000066"/>
                </a:solidFill>
              </a:rPr>
              <a:t>Sea Shells</a:t>
            </a:r>
          </a:p>
        </p:txBody>
      </p:sp>
      <p:pic>
        <p:nvPicPr>
          <p:cNvPr id="31747" name="Picture 33" descr="C:\Users\alubecke\Desktop\Conferences\JSM 2014\shells 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r="15720"/>
          <a:stretch>
            <a:fillRect/>
          </a:stretch>
        </p:blipFill>
        <p:spPr bwMode="auto">
          <a:xfrm>
            <a:off x="1303338" y="1021187"/>
            <a:ext cx="7535862" cy="5812750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04B6B-499F-4C82-B078-5BAF51475A1E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924800" cy="835025"/>
          </a:xfrm>
        </p:spPr>
        <p:txBody>
          <a:bodyPr/>
          <a:lstStyle/>
          <a:p>
            <a:pPr eaLnBrk="1" hangingPunct="1"/>
            <a:r>
              <a:rPr lang="en-US" altLang="en-US" sz="4400" i="1" dirty="0" smtClean="0">
                <a:solidFill>
                  <a:schemeClr val="bg2">
                    <a:lumMod val="50000"/>
                  </a:schemeClr>
                </a:solidFill>
              </a:rPr>
              <a:t>Sea Shell Average Weights</a:t>
            </a:r>
            <a:endParaRPr lang="en-US" altLang="en-US" sz="4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8486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solidFill>
                  <a:srgbClr val="000066"/>
                </a:solidFill>
                <a:latin typeface="+mj-lt"/>
              </a:rPr>
              <a:t>Average Weight of 4 Shells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 smtClean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 smtClean="0">
                <a:solidFill>
                  <a:srgbClr val="333399"/>
                </a:solidFill>
              </a:rPr>
              <a:t>			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rgbClr val="333399"/>
                </a:solidFill>
              </a:rPr>
              <a:t>	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		</a:t>
            </a:r>
            <a:r>
              <a:rPr lang="en-US" altLang="en-US" sz="18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Mean of Averages       1.807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			</a:t>
            </a:r>
            <a:r>
              <a:rPr lang="en-US" altLang="en-US" sz="1800" dirty="0" err="1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Std</a:t>
            </a:r>
            <a:r>
              <a:rPr lang="en-US" altLang="en-US" sz="18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 Dev of Averages    0.46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 smtClean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 smtClean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 smtClean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 smtClean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 smtClean="0">
                <a:solidFill>
                  <a:srgbClr val="333399"/>
                </a:solidFill>
              </a:rPr>
              <a:t>			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 smtClean="0">
                <a:solidFill>
                  <a:srgbClr val="333399"/>
                </a:solidFill>
              </a:rPr>
              <a:t>			</a:t>
            </a:r>
            <a:r>
              <a:rPr lang="en-US" altLang="en-US" sz="18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Mean of Averages      1.781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			</a:t>
            </a:r>
            <a:r>
              <a:rPr lang="en-US" altLang="en-US" sz="1800" dirty="0" err="1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Std</a:t>
            </a:r>
            <a:r>
              <a:rPr lang="en-US" altLang="en-US" sz="18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 Dev of Averages   0.31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 smtClean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 smtClean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 smtClean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 smtClean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solidFill>
                  <a:srgbClr val="000066"/>
                </a:solidFill>
                <a:latin typeface="+mj-lt"/>
              </a:rPr>
              <a:t>Average Weight of 9 Shells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 smtClean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 smtClean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 smtClean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 smtClean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 smtClean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 smtClean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 smtClean="0">
              <a:solidFill>
                <a:srgbClr val="333399"/>
              </a:solidFill>
            </a:endParaRPr>
          </a:p>
        </p:txBody>
      </p:sp>
      <p:pic>
        <p:nvPicPr>
          <p:cNvPr id="32773" name="Picture 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60" y="1935163"/>
            <a:ext cx="2818816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60" y="4148170"/>
            <a:ext cx="2818815" cy="235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21786-D04E-4256-BF86-65CD12966D6D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3" y="685800"/>
            <a:ext cx="7469187" cy="1524000"/>
          </a:xfrm>
        </p:spPr>
        <p:txBody>
          <a:bodyPr/>
          <a:lstStyle/>
          <a:p>
            <a:pPr algn="ctr" eaLnBrk="1" hangingPunct="1"/>
            <a:r>
              <a:rPr lang="en-US" altLang="en-US" sz="4800" b="1" dirty="0" smtClean="0">
                <a:solidFill>
                  <a:srgbClr val="0099CC"/>
                </a:solidFill>
              </a:rPr>
              <a:t/>
            </a:r>
            <a:br>
              <a:rPr lang="en-US" altLang="en-US" sz="4800" b="1" dirty="0" smtClean="0">
                <a:solidFill>
                  <a:srgbClr val="0099CC"/>
                </a:solidFill>
              </a:rPr>
            </a:br>
            <a:r>
              <a:rPr lang="en-US" altLang="en-US" sz="5400" b="1" dirty="0" smtClean="0">
                <a:solidFill>
                  <a:srgbClr val="002060"/>
                </a:solidFill>
              </a:rPr>
              <a:t>Be BRAVE!</a:t>
            </a:r>
            <a:r>
              <a:rPr lang="en-US" altLang="en-US" dirty="0" smtClean="0">
                <a:solidFill>
                  <a:srgbClr val="000066"/>
                </a:solidFill>
              </a:rPr>
              <a:t/>
            </a:r>
            <a:br>
              <a:rPr lang="en-US" altLang="en-US" dirty="0" smtClean="0">
                <a:solidFill>
                  <a:srgbClr val="000066"/>
                </a:solidFill>
              </a:rPr>
            </a:br>
            <a:endParaRPr lang="en-US" altLang="en-US" sz="4400" b="1" dirty="0" smtClean="0">
              <a:solidFill>
                <a:srgbClr val="000066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763000" cy="41529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 dirty="0" smtClean="0">
              <a:solidFill>
                <a:srgbClr val="333399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000" b="1" dirty="0" smtClean="0">
                <a:solidFill>
                  <a:srgbClr val="333399"/>
                </a:solidFill>
                <a:latin typeface="+mj-lt"/>
              </a:rPr>
              <a:t>Act on good ideas.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 smtClean="0">
              <a:solidFill>
                <a:srgbClr val="333399"/>
              </a:solidFill>
              <a:latin typeface="+mj-lt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000" dirty="0" smtClean="0">
                <a:solidFill>
                  <a:srgbClr val="000099"/>
                </a:solidFill>
                <a:latin typeface="+mj-lt"/>
              </a:rPr>
              <a:t>Developing ‘formal’ activities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000" dirty="0" smtClean="0">
                <a:solidFill>
                  <a:srgbClr val="000099"/>
                </a:solidFill>
                <a:latin typeface="+mj-lt"/>
              </a:rPr>
              <a:t>is a process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000" dirty="0" smtClean="0">
                <a:solidFill>
                  <a:srgbClr val="000099"/>
                </a:solidFill>
                <a:latin typeface="+mj-lt"/>
              </a:rPr>
              <a:t>(and not always necessary).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solidFill>
                <a:srgbClr val="007098"/>
              </a:solidFill>
              <a:latin typeface="+mj-lt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rgbClr val="007098"/>
                </a:solidFill>
                <a:latin typeface="+mj-lt"/>
              </a:rPr>
              <a:t> </a:t>
            </a:r>
            <a:r>
              <a:rPr lang="en-US" altLang="en-US" sz="2000" dirty="0" smtClean="0">
                <a:solidFill>
                  <a:srgbClr val="007098"/>
                </a:solidFill>
              </a:rPr>
              <a:t/>
            </a:r>
            <a:br>
              <a:rPr lang="en-US" altLang="en-US" sz="2000" dirty="0" smtClean="0">
                <a:solidFill>
                  <a:srgbClr val="007098"/>
                </a:solidFill>
              </a:rPr>
            </a:br>
            <a:endParaRPr lang="en-US" altLang="en-US" sz="2000" dirty="0" smtClean="0">
              <a:solidFill>
                <a:srgbClr val="0070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3"/>
            </a:gs>
            <a:gs pos="55000">
              <a:schemeClr val="accent1">
                <a:lumMod val="45000"/>
                <a:lumOff val="5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775DF-E0D7-4BD0-9355-A18CBA3BA9A6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dirty="0" smtClean="0">
                <a:solidFill>
                  <a:srgbClr val="002060"/>
                </a:solidFill>
              </a:rPr>
              <a:t>To Summarize: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897063"/>
            <a:ext cx="6927850" cy="387826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dirty="0" smtClean="0">
                <a:solidFill>
                  <a:srgbClr val="003366"/>
                </a:solidFill>
                <a:latin typeface="Arial Unicode MS" panose="020B0604020202020204" pitchFamily="34" charset="-128"/>
              </a:rPr>
              <a:t>BE </a:t>
            </a:r>
            <a:r>
              <a:rPr lang="en-US" altLang="en-US" sz="4800" b="1" dirty="0" smtClean="0">
                <a:solidFill>
                  <a:srgbClr val="FF0066"/>
                </a:solidFill>
                <a:latin typeface="Algerian" panose="04020705040A02060702" pitchFamily="82" charset="0"/>
              </a:rPr>
              <a:t>A</a:t>
            </a:r>
            <a:r>
              <a:rPr lang="en-US" altLang="en-US" sz="4800" b="1" dirty="0" smtClean="0">
                <a:solidFill>
                  <a:srgbClr val="003366"/>
                </a:solidFill>
                <a:latin typeface="Arial Unicode MS" panose="020B0604020202020204" pitchFamily="34" charset="-128"/>
              </a:rPr>
              <a:t>d</a:t>
            </a:r>
            <a:r>
              <a:rPr lang="en-US" altLang="en-US" sz="4800" b="1" dirty="0" smtClean="0">
                <a:solidFill>
                  <a:srgbClr val="003366"/>
                </a:solidFill>
                <a:latin typeface="Baskerville Old Face" panose="02020602080505020303" pitchFamily="18" charset="0"/>
              </a:rPr>
              <a:t>v</a:t>
            </a:r>
            <a:r>
              <a:rPr lang="en-US" altLang="en-US" sz="4800" b="1" dirty="0" smtClean="0">
                <a:solidFill>
                  <a:srgbClr val="003366"/>
                </a:solidFill>
                <a:latin typeface="Arial Unicode MS" panose="020B0604020202020204" pitchFamily="34" charset="-128"/>
              </a:rPr>
              <a:t>e</a:t>
            </a:r>
            <a:r>
              <a:rPr lang="en-US" altLang="en-US" sz="4800" b="1" dirty="0" smtClean="0">
                <a:solidFill>
                  <a:srgbClr val="006699"/>
                </a:solidFill>
                <a:latin typeface="Berlin Sans FB Demi" panose="020E0802020502020306" pitchFamily="34" charset="0"/>
              </a:rPr>
              <a:t>n</a:t>
            </a:r>
            <a:r>
              <a:rPr lang="en-US" altLang="en-US" sz="4800" b="1" dirty="0" smtClean="0">
                <a:solidFill>
                  <a:srgbClr val="003366"/>
                </a:solidFill>
                <a:latin typeface="Arial Unicode MS" panose="020B0604020202020204" pitchFamily="34" charset="-128"/>
              </a:rPr>
              <a:t>tu</a:t>
            </a:r>
            <a:r>
              <a:rPr lang="en-US" altLang="en-US" sz="4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r</a:t>
            </a:r>
            <a:r>
              <a:rPr lang="en-US" altLang="en-US" sz="4800" b="1" dirty="0" smtClean="0">
                <a:solidFill>
                  <a:srgbClr val="003366"/>
                </a:solidFill>
                <a:latin typeface="Arial Unicode MS" panose="020B0604020202020204" pitchFamily="34" charset="-128"/>
              </a:rPr>
              <a:t>ou</a:t>
            </a:r>
            <a:r>
              <a:rPr lang="en-US" altLang="en-US" sz="4800" b="1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s</a:t>
            </a:r>
            <a:r>
              <a:rPr lang="en-US" altLang="en-US" sz="4000" b="1" dirty="0" smtClean="0">
                <a:solidFill>
                  <a:srgbClr val="003366"/>
                </a:solidFill>
                <a:latin typeface="Arial Unicode MS" panose="020B0604020202020204" pitchFamily="34" charset="-128"/>
              </a:rPr>
              <a:t>!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000" b="1" dirty="0" smtClean="0">
                <a:solidFill>
                  <a:srgbClr val="003366"/>
                </a:solidFill>
                <a:latin typeface="Arial Unicode MS" panose="020B0604020202020204" pitchFamily="34" charset="-128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 smtClean="0">
                <a:solidFill>
                  <a:srgbClr val="003366"/>
                </a:solidFill>
                <a:latin typeface="Arial Unicode MS" panose="020B0604020202020204" pitchFamily="34" charset="-128"/>
              </a:rPr>
              <a:t>HAVE </a:t>
            </a:r>
            <a:r>
              <a:rPr lang="en-US" altLang="en-US" sz="4800" b="1" i="1" dirty="0" smtClean="0">
                <a:solidFill>
                  <a:srgbClr val="FF3300"/>
                </a:solidFill>
                <a:latin typeface="Franklin Gothic Heavy" panose="020B0903020102020204" pitchFamily="34" charset="0"/>
              </a:rPr>
              <a:t>F</a:t>
            </a:r>
            <a:r>
              <a:rPr lang="en-US" altLang="en-US" sz="4800" b="1" dirty="0" smtClean="0">
                <a:solidFill>
                  <a:srgbClr val="008000"/>
                </a:solidFill>
                <a:latin typeface="Arial Unicode MS" panose="020B0604020202020204" pitchFamily="34" charset="-128"/>
              </a:rPr>
              <a:t>u</a:t>
            </a:r>
            <a:r>
              <a:rPr lang="en-US" altLang="en-US" sz="4800" b="1" dirty="0" smtClean="0">
                <a:solidFill>
                  <a:srgbClr val="0099CC"/>
                </a:solidFill>
                <a:latin typeface="Felix Titling" panose="04060505060202020A04" pitchFamily="82" charset="0"/>
              </a:rPr>
              <a:t>n</a:t>
            </a:r>
            <a:r>
              <a:rPr lang="en-US" altLang="en-US" sz="4000" b="1" dirty="0" smtClean="0">
                <a:solidFill>
                  <a:srgbClr val="003366"/>
                </a:solidFill>
                <a:latin typeface="Arial Unicode MS" panose="020B0604020202020204" pitchFamily="34" charset="-128"/>
              </a:rPr>
              <a:t>!</a:t>
            </a:r>
          </a:p>
          <a:p>
            <a:pPr eaLnBrk="1" hangingPunct="1">
              <a:lnSpc>
                <a:spcPct val="90000"/>
              </a:lnSpc>
            </a:pPr>
            <a:endParaRPr lang="en-US" altLang="en-US" sz="4000" b="1" dirty="0" smtClean="0">
              <a:solidFill>
                <a:srgbClr val="003366"/>
              </a:solidFill>
              <a:latin typeface="Arial Unicode MS" panose="020B060402020202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 smtClean="0">
                <a:solidFill>
                  <a:srgbClr val="003366"/>
                </a:solidFill>
                <a:latin typeface="Arial Unicode MS" panose="020B0604020202020204" pitchFamily="34" charset="-128"/>
              </a:rPr>
              <a:t>ENJOY the </a:t>
            </a:r>
            <a:r>
              <a:rPr lang="en-US" altLang="en-US" sz="4800" b="1" dirty="0" err="1" smtClean="0">
                <a:solidFill>
                  <a:srgbClr val="6600CC"/>
                </a:solidFill>
                <a:latin typeface="Bauhaus 93" panose="04030905020B02020C02" pitchFamily="82" charset="0"/>
              </a:rPr>
              <a:t>U</a:t>
            </a:r>
            <a:r>
              <a:rPr lang="en-US" altLang="en-US" sz="4800" b="1" dirty="0" err="1" smtClean="0">
                <a:solidFill>
                  <a:srgbClr val="003366"/>
                </a:solidFill>
                <a:latin typeface="Arial Unicode MS" panose="020B0604020202020204" pitchFamily="34" charset="-128"/>
              </a:rPr>
              <a:t>n</a:t>
            </a:r>
            <a:r>
              <a:rPr lang="en-US" altLang="en-US" sz="4800" b="1" i="1" dirty="0" err="1" smtClean="0">
                <a:solidFill>
                  <a:srgbClr val="00CC00"/>
                </a:solidFill>
                <a:latin typeface="Arial Unicode MS" panose="020B0604020202020204" pitchFamily="34" charset="-128"/>
              </a:rPr>
              <a:t>ex</a:t>
            </a:r>
            <a:r>
              <a:rPr lang="en-US" altLang="en-US" sz="4800" b="1" dirty="0" err="1" smtClean="0">
                <a:solidFill>
                  <a:srgbClr val="003366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4800" b="1" dirty="0" err="1" smtClean="0">
                <a:solidFill>
                  <a:srgbClr val="FF0066"/>
                </a:solidFill>
                <a:latin typeface="Arial Unicode MS" panose="020B0604020202020204" pitchFamily="34" charset="-128"/>
              </a:rPr>
              <a:t>e</a:t>
            </a:r>
            <a:r>
              <a:rPr lang="en-US" altLang="en-US" sz="4800" b="1" dirty="0" err="1" smtClean="0">
                <a:solidFill>
                  <a:srgbClr val="003366"/>
                </a:solidFill>
                <a:latin typeface="Arial Unicode MS" panose="020B0604020202020204" pitchFamily="34" charset="-128"/>
              </a:rPr>
              <a:t>c</a:t>
            </a:r>
            <a:r>
              <a:rPr lang="en-US" altLang="en-US" sz="4800" b="1" dirty="0" err="1" smtClean="0">
                <a:solidFill>
                  <a:srgbClr val="6600CC"/>
                </a:solidFill>
                <a:latin typeface="Freestyle Script" panose="030804020302050B0404" pitchFamily="66" charset="0"/>
              </a:rPr>
              <a:t>T</a:t>
            </a:r>
            <a:r>
              <a:rPr lang="en-US" altLang="en-US" sz="4800" b="1" dirty="0" err="1" smtClean="0">
                <a:solidFill>
                  <a:srgbClr val="003366"/>
                </a:solidFill>
                <a:latin typeface="Arial Unicode MS" panose="020B0604020202020204" pitchFamily="34" charset="-128"/>
              </a:rPr>
              <a:t>e</a:t>
            </a:r>
            <a:r>
              <a:rPr lang="en-US" altLang="en-US" sz="4800" b="1" dirty="0" err="1" smtClean="0">
                <a:solidFill>
                  <a:srgbClr val="006699"/>
                </a:solidFill>
                <a:latin typeface="Sylfaen" panose="010A0502050306030303" pitchFamily="18" charset="0"/>
              </a:rPr>
              <a:t>d</a:t>
            </a:r>
            <a:r>
              <a:rPr lang="en-US" altLang="en-US" sz="4000" b="1" dirty="0" smtClean="0">
                <a:solidFill>
                  <a:srgbClr val="003366"/>
                </a:solidFill>
                <a:latin typeface="Arial Unicode MS" panose="020B0604020202020204" pitchFamily="34" charset="-128"/>
              </a:rPr>
              <a:t>.</a:t>
            </a:r>
          </a:p>
        </p:txBody>
      </p:sp>
      <p:pic>
        <p:nvPicPr>
          <p:cNvPr id="3789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043">
            <a:off x="6242533" y="3018935"/>
            <a:ext cx="14954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4494">
            <a:off x="6938308" y="319257"/>
            <a:ext cx="1951355" cy="130175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3092">
            <a:off x="177492" y="3920781"/>
            <a:ext cx="1295400" cy="107188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860">
            <a:off x="3105944" y="5775325"/>
            <a:ext cx="1920875" cy="8728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98" decel="1000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98" decel="1000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29203-23FB-4DE2-81DB-C9621BED0CE9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179208" name="WordArt 8"/>
          <p:cNvSpPr>
            <a:spLocks noChangeArrowheads="1" noChangeShapeType="1" noTextEdit="1"/>
          </p:cNvSpPr>
          <p:nvPr/>
        </p:nvSpPr>
        <p:spPr bwMode="auto">
          <a:xfrm rot="-342483">
            <a:off x="6629400" y="4572000"/>
            <a:ext cx="20764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3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André</a:t>
            </a:r>
          </a:p>
        </p:txBody>
      </p:sp>
      <p:sp>
        <p:nvSpPr>
          <p:cNvPr id="179209" name="WordArt 9"/>
          <p:cNvSpPr>
            <a:spLocks noChangeArrowheads="1" noChangeShapeType="1" noTextEdit="1"/>
          </p:cNvSpPr>
          <p:nvPr/>
        </p:nvSpPr>
        <p:spPr bwMode="auto">
          <a:xfrm rot="-573577">
            <a:off x="762000" y="304800"/>
            <a:ext cx="3028950" cy="20145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6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 you can use</a:t>
            </a:r>
          </a:p>
          <a:p>
            <a:pPr algn="ctr"/>
            <a:r>
              <a:rPr lang="en-US" sz="6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6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ome of these</a:t>
            </a:r>
          </a:p>
          <a:p>
            <a:pPr algn="ctr"/>
            <a:r>
              <a:rPr lang="en-US" sz="6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6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ite-size ideas!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215">
            <a:off x="349372" y="5151291"/>
            <a:ext cx="1812255" cy="128397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826">
            <a:off x="6792074" y="518780"/>
            <a:ext cx="1831340" cy="122110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18">
            <a:off x="6954371" y="5544449"/>
            <a:ext cx="1637683" cy="8343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4191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8" grpId="0" animBg="1"/>
      <p:bldP spid="1792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277D6-54DE-4128-B981-3D9874BD8309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6787" cy="1146175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5400" b="1" dirty="0" smtClean="0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b="1" dirty="0" smtClean="0">
                <a:solidFill>
                  <a:srgbClr val="0099CC"/>
                </a:solidFill>
              </a:rPr>
              <a:t>    </a:t>
            </a:r>
            <a:r>
              <a:rPr lang="en-US" altLang="en-US" sz="5400" b="1" dirty="0" smtClean="0">
                <a:solidFill>
                  <a:srgbClr val="000066"/>
                </a:solidFill>
              </a:rPr>
              <a:t>Have FUN!</a:t>
            </a:r>
            <a:r>
              <a:rPr lang="en-US" altLang="en-US" dirty="0" smtClean="0">
                <a:solidFill>
                  <a:srgbClr val="000066"/>
                </a:solidFill>
              </a:rPr>
              <a:t>              </a:t>
            </a:r>
            <a:endParaRPr lang="en-US" altLang="en-US" sz="4800" b="1" dirty="0" smtClean="0">
              <a:solidFill>
                <a:srgbClr val="000066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7923213" cy="39624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4000" b="1" dirty="0" smtClean="0">
                <a:solidFill>
                  <a:srgbClr val="333399"/>
                </a:solidFill>
                <a:latin typeface="+mj-lt"/>
              </a:rPr>
              <a:t>If you like something –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4000" b="1" dirty="0" smtClean="0">
                <a:solidFill>
                  <a:srgbClr val="333399"/>
                </a:solidFill>
                <a:latin typeface="+mj-lt"/>
              </a:rPr>
              <a:t>find a way to use it.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400" b="1" dirty="0" smtClean="0">
              <a:solidFill>
                <a:srgbClr val="333399"/>
              </a:solidFill>
              <a:latin typeface="+mj-lt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4000" dirty="0" smtClean="0">
                <a:solidFill>
                  <a:srgbClr val="000099"/>
                </a:solidFill>
                <a:latin typeface="+mj-lt"/>
              </a:rPr>
              <a:t>Enthusiasm is Contagious!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69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43000" y="301625"/>
            <a:ext cx="7772400" cy="765175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solidFill>
                  <a:srgbClr val="000066"/>
                </a:solidFill>
              </a:rPr>
              <a:t>Wooden Farm Animal Puzzles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55E90-DB89-421B-BA92-16338727DE38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9220" name="Content Placeholder 4" descr="C:\Users\alubecke\AppData\Local\Microsoft\Windows\Temporary Internet Files\Content.Outlook\CKC6UE7S\photo (8)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066800"/>
            <a:ext cx="8001000" cy="5638800"/>
          </a:xfr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i="1" dirty="0" smtClean="0">
                <a:solidFill>
                  <a:srgbClr val="002F2E"/>
                </a:solidFill>
              </a:rPr>
              <a:t>Wooden Puzzle Activity 1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8007498" cy="502920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Experimental Design Issues</a:t>
            </a:r>
            <a:endParaRPr lang="en-US" altLang="en-US" sz="1800" dirty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36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The Question: </a:t>
            </a:r>
            <a:r>
              <a:rPr lang="en-US" altLang="en-US" sz="3600" dirty="0" smtClean="0">
                <a:solidFill>
                  <a:srgbClr val="660066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00050" lvl="1" indent="0" eaLnBrk="1" hangingPunct="1">
              <a:buNone/>
            </a:pPr>
            <a:r>
              <a:rPr lang="en-US" altLang="en-US" sz="3200" dirty="0" smtClean="0">
                <a:solidFill>
                  <a:srgbClr val="660066"/>
                </a:solidFill>
                <a:latin typeface="+mj-lt"/>
                <a:cs typeface="Times New Roman" panose="02020603050405020304" pitchFamily="18" charset="0"/>
              </a:rPr>
              <a:t>I want to know if some of these puzzles are easier to put together than others. What should I do?</a:t>
            </a:r>
          </a:p>
          <a:p>
            <a:pPr marL="400050" lvl="1" indent="0" eaLnBrk="1" hangingPunct="1">
              <a:buNone/>
            </a:pPr>
            <a:r>
              <a:rPr lang="en-US" altLang="en-US" sz="2400" dirty="0" smtClean="0">
                <a:solidFill>
                  <a:srgbClr val="002D86"/>
                </a:solidFill>
                <a:latin typeface="+mj-lt"/>
                <a:cs typeface="Times New Roman" panose="02020603050405020304" pitchFamily="18" charset="0"/>
              </a:rPr>
              <a:t>	   (Follow their lead; prompt only if necessary.)</a:t>
            </a:r>
          </a:p>
          <a:p>
            <a:pPr marL="800100" lvl="2" indent="0" eaLnBrk="1" hangingPunct="1">
              <a:buNone/>
            </a:pPr>
            <a:r>
              <a:rPr lang="en-US" altLang="en-US" sz="29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What should be measured?</a:t>
            </a:r>
          </a:p>
          <a:p>
            <a:pPr marL="800100" lvl="2" indent="0" eaLnBrk="1" hangingPunct="1">
              <a:buNone/>
            </a:pPr>
            <a:r>
              <a:rPr lang="en-US" altLang="en-US" sz="29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How should the data be collected?</a:t>
            </a:r>
          </a:p>
          <a:p>
            <a:pPr marL="800100" lvl="2" indent="0" eaLnBrk="1" hangingPunct="1">
              <a:buNone/>
            </a:pPr>
            <a:r>
              <a:rPr lang="en-US" altLang="en-US" sz="29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What should be randomized?</a:t>
            </a:r>
          </a:p>
          <a:p>
            <a:pPr marL="457200" lvl="1" indent="0" eaLnBrk="1" hangingPunct="1">
              <a:buNone/>
            </a:pPr>
            <a:endParaRPr lang="en-US" altLang="en-US" sz="1600" dirty="0" smtClean="0">
              <a:solidFill>
                <a:srgbClr val="0066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13B45-A915-4465-8CF6-B368390E450F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i="1" dirty="0">
                <a:solidFill>
                  <a:srgbClr val="002F2E"/>
                </a:solidFill>
              </a:rPr>
              <a:t>Wooden Puzzle </a:t>
            </a:r>
            <a:r>
              <a:rPr lang="en-US" altLang="en-US" sz="4800" i="1" dirty="0" smtClean="0">
                <a:solidFill>
                  <a:srgbClr val="002F2E"/>
                </a:solidFill>
              </a:rPr>
              <a:t>Activity 2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599"/>
            <a:ext cx="8001000" cy="4267201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Comparing Multiple </a:t>
            </a:r>
            <a:r>
              <a:rPr lang="en-US" alt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Means</a:t>
            </a:r>
          </a:p>
          <a:p>
            <a:pPr eaLnBrk="1" hangingPunct="1"/>
            <a:endParaRPr lang="en-US" altLang="en-US" sz="1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Data collected during one class period</a:t>
            </a:r>
          </a:p>
          <a:p>
            <a:pPr lvl="1" eaLnBrk="1" hangingPunct="1"/>
            <a:r>
              <a:rPr lang="en-US" altLang="en-US" sz="2800" dirty="0">
                <a:solidFill>
                  <a:srgbClr val="002D86"/>
                </a:solidFill>
                <a:cs typeface="Times New Roman" panose="02020603050405020304" pitchFamily="18" charset="0"/>
              </a:rPr>
              <a:t>I timed all subjects</a:t>
            </a:r>
          </a:p>
          <a:p>
            <a:pPr lvl="1" eaLnBrk="1" hangingPunct="1"/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Data set posted for students to analyze</a:t>
            </a:r>
          </a:p>
          <a:p>
            <a:pPr lvl="1" eaLnBrk="1" hangingPunct="1"/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Results discussed the following </a:t>
            </a:r>
            <a:r>
              <a:rPr lang="en-US" altLang="en-US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class</a:t>
            </a:r>
            <a:endParaRPr lang="en-US" altLang="en-US" sz="2400" dirty="0" smtClean="0">
              <a:solidFill>
                <a:srgbClr val="007098"/>
              </a:solidFill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400" dirty="0">
                <a:solidFill>
                  <a:srgbClr val="007098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solidFill>
                  <a:srgbClr val="007098"/>
                </a:solidFill>
                <a:cs typeface="Times New Roman" panose="02020603050405020304" pitchFamily="18" charset="0"/>
              </a:rPr>
              <a:t>	(Curious Gender Differences)</a:t>
            </a:r>
            <a:endParaRPr lang="en-US" altLang="en-US" sz="2400" dirty="0">
              <a:solidFill>
                <a:srgbClr val="007098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3277C-3C0C-48AC-A6DB-1EA3073B679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3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B0635-1023-42B9-BA1C-8C1272D0EA9B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0287" y="358566"/>
            <a:ext cx="7693025" cy="1143000"/>
          </a:xfrm>
        </p:spPr>
        <p:txBody>
          <a:bodyPr/>
          <a:lstStyle/>
          <a:p>
            <a:pPr eaLnBrk="1" hangingPunct="1"/>
            <a:r>
              <a:rPr lang="en-US" altLang="en-US" sz="4800" i="1" dirty="0">
                <a:solidFill>
                  <a:srgbClr val="002F2E"/>
                </a:solidFill>
              </a:rPr>
              <a:t>Wooden Puzzle </a:t>
            </a:r>
            <a:r>
              <a:rPr lang="en-US" altLang="en-US" sz="4800" i="1" dirty="0" smtClean="0">
                <a:solidFill>
                  <a:srgbClr val="002F2E"/>
                </a:solidFill>
              </a:rPr>
              <a:t>Activity 3</a:t>
            </a:r>
            <a:endParaRPr lang="en-US" altLang="en-US" sz="4800" i="1" dirty="0" smtClean="0">
              <a:solidFill>
                <a:srgbClr val="00808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8229600" cy="51054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1200" dirty="0">
              <a:solidFill>
                <a:srgbClr val="006666"/>
              </a:solidFill>
            </a:endParaRPr>
          </a:p>
          <a:p>
            <a:pPr eaLnBrk="1" hangingPunct="1"/>
            <a:r>
              <a:rPr lang="en-US" altLang="en-US" sz="4000" dirty="0">
                <a:solidFill>
                  <a:srgbClr val="002060"/>
                </a:solidFill>
                <a:latin typeface="+mj-lt"/>
              </a:rPr>
              <a:t>Does Learning </a:t>
            </a:r>
            <a:r>
              <a:rPr lang="en-US" altLang="en-US" sz="4000" dirty="0" smtClean="0">
                <a:solidFill>
                  <a:srgbClr val="002060"/>
                </a:solidFill>
                <a:latin typeface="+mj-lt"/>
              </a:rPr>
              <a:t>Take Place?</a:t>
            </a:r>
          </a:p>
          <a:p>
            <a:pPr lvl="1" eaLnBrk="1" hangingPunct="1"/>
            <a:r>
              <a:rPr lang="en-US" altLang="en-US" sz="3200" dirty="0">
                <a:solidFill>
                  <a:srgbClr val="000099"/>
                </a:solidFill>
                <a:latin typeface="+mj-lt"/>
              </a:rPr>
              <a:t>Data collected during one class period</a:t>
            </a:r>
          </a:p>
          <a:p>
            <a:pPr lvl="1" eaLnBrk="1" hangingPunct="1"/>
            <a:r>
              <a:rPr lang="en-US" altLang="en-US" sz="3200" dirty="0" smtClean="0">
                <a:solidFill>
                  <a:srgbClr val="000099"/>
                </a:solidFill>
                <a:latin typeface="+mj-lt"/>
              </a:rPr>
              <a:t>Students worked in pairs</a:t>
            </a:r>
          </a:p>
          <a:p>
            <a:pPr lvl="2" eaLnBrk="1" hangingPunct="1"/>
            <a:r>
              <a:rPr lang="en-US" altLang="en-US" sz="2800" dirty="0" smtClean="0">
                <a:solidFill>
                  <a:srgbClr val="002060"/>
                </a:solidFill>
                <a:latin typeface="+mj-lt"/>
              </a:rPr>
              <a:t>Students were randomized to the puzzle stations and to the individual puzzles</a:t>
            </a:r>
          </a:p>
          <a:p>
            <a:pPr lvl="2" eaLnBrk="1" hangingPunct="1"/>
            <a:r>
              <a:rPr lang="en-US" altLang="en-US" sz="2800" dirty="0" smtClean="0">
                <a:solidFill>
                  <a:srgbClr val="002060"/>
                </a:solidFill>
                <a:latin typeface="+mj-lt"/>
              </a:rPr>
              <a:t>Those not at the puzzle stations were completing a group assignment</a:t>
            </a:r>
            <a:endParaRPr lang="en-US" altLang="en-US" sz="2800" dirty="0">
              <a:solidFill>
                <a:srgbClr val="002060"/>
              </a:solidFill>
              <a:latin typeface="+mj-lt"/>
            </a:endParaRPr>
          </a:p>
          <a:p>
            <a:pPr lvl="1" eaLnBrk="1" hangingPunct="1"/>
            <a:r>
              <a:rPr lang="en-US" altLang="en-US" sz="3200" dirty="0">
                <a:solidFill>
                  <a:srgbClr val="000099"/>
                </a:solidFill>
                <a:latin typeface="+mj-lt"/>
              </a:rPr>
              <a:t>Data set </a:t>
            </a:r>
            <a:r>
              <a:rPr lang="en-US" altLang="en-US" sz="3200" dirty="0" smtClean="0">
                <a:solidFill>
                  <a:srgbClr val="000099"/>
                </a:solidFill>
                <a:latin typeface="+mj-lt"/>
              </a:rPr>
              <a:t>posted for students </a:t>
            </a:r>
            <a:r>
              <a:rPr lang="en-US" altLang="en-US" sz="3200" dirty="0">
                <a:solidFill>
                  <a:srgbClr val="000099"/>
                </a:solidFill>
                <a:latin typeface="+mj-lt"/>
              </a:rPr>
              <a:t>to </a:t>
            </a:r>
            <a:r>
              <a:rPr lang="en-US" altLang="en-US" sz="3200" dirty="0" smtClean="0">
                <a:solidFill>
                  <a:srgbClr val="000099"/>
                </a:solidFill>
                <a:latin typeface="+mj-lt"/>
              </a:rPr>
              <a:t>analyze</a:t>
            </a:r>
          </a:p>
          <a:p>
            <a:pPr lvl="1" eaLnBrk="1" hangingPunct="1"/>
            <a:endParaRPr lang="en-US" altLang="en-US" sz="2800" dirty="0">
              <a:solidFill>
                <a:srgbClr val="006699"/>
              </a:solidFill>
            </a:endParaRPr>
          </a:p>
          <a:p>
            <a:pPr eaLnBrk="1" hangingPunct="1"/>
            <a:endParaRPr lang="en-US" altLang="en-US" sz="40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112953"/>
            <a:ext cx="3089094" cy="1592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091847"/>
            <a:ext cx="2676525" cy="140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106135"/>
            <a:ext cx="2705100" cy="1381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6175"/>
          </a:xfrm>
        </p:spPr>
        <p:txBody>
          <a:bodyPr/>
          <a:lstStyle/>
          <a:p>
            <a:r>
              <a:rPr lang="en-US" altLang="en-US" sz="4000" dirty="0">
                <a:solidFill>
                  <a:srgbClr val="002060"/>
                </a:solidFill>
              </a:rPr>
              <a:t>Does Learning Take Place?</a:t>
            </a:r>
            <a:br>
              <a:rPr lang="en-US" altLang="en-US" sz="4000" dirty="0">
                <a:solidFill>
                  <a:srgbClr val="002060"/>
                </a:solidFill>
              </a:rPr>
            </a:br>
            <a:r>
              <a:rPr lang="en-US" altLang="en-US" dirty="0" smtClean="0">
                <a:solidFill>
                  <a:srgbClr val="008080"/>
                </a:solidFill>
              </a:rPr>
              <a:t>  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Differences:  First – Second)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3277C-3C0C-48AC-A6DB-1EA3073B679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0013" y="1600200"/>
            <a:ext cx="7313612" cy="5257799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Average Difference:  18 seconds</a:t>
            </a:r>
          </a:p>
          <a:p>
            <a:r>
              <a:rPr lang="en-US" sz="2800" dirty="0" smtClean="0">
                <a:latin typeface="+mj-lt"/>
              </a:rPr>
              <a:t>Statistically Significant Results</a:t>
            </a:r>
          </a:p>
          <a:p>
            <a:pPr marL="0" lvl="1" indent="0">
              <a:buClr>
                <a:schemeClr val="tx2"/>
              </a:buClr>
              <a:buNone/>
            </a:pPr>
            <a:r>
              <a:rPr lang="en-US" sz="2400" dirty="0">
                <a:latin typeface="+mj-lt"/>
              </a:rPr>
              <a:t>	</a:t>
            </a:r>
            <a:r>
              <a:rPr lang="en-US" sz="2800" dirty="0" smtClean="0">
                <a:latin typeface="+mj-lt"/>
              </a:rPr>
              <a:t>Individual Times: Right Skewed</a:t>
            </a:r>
            <a:endParaRPr lang="en-US" sz="28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800" b="1" dirty="0" smtClean="0">
                <a:latin typeface="+mj-lt"/>
              </a:rPr>
              <a:t>	   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First try</a:t>
            </a:r>
            <a:r>
              <a:rPr lang="en-US" sz="2400" dirty="0" smtClean="0">
                <a:latin typeface="+mj-lt"/>
              </a:rPr>
              <a:t>			   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Second 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try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	</a:t>
            </a:r>
            <a:r>
              <a:rPr lang="en-US" sz="2400" b="1" dirty="0" smtClean="0">
                <a:latin typeface="+mj-lt"/>
              </a:rPr>
              <a:t>		</a:t>
            </a:r>
            <a:endParaRPr lang="en-US" sz="2800" b="1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Differences: Fairly Symmetric </a:t>
            </a:r>
          </a:p>
          <a:p>
            <a:pPr marL="457200" lvl="1" indent="0">
              <a:buNone/>
            </a:pP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		    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Differences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62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8621</TotalTime>
  <Words>746</Words>
  <Application>Microsoft Office PowerPoint</Application>
  <PresentationFormat>On-screen Show (4:3)</PresentationFormat>
  <Paragraphs>243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3" baseType="lpstr">
      <vt:lpstr>Arial Unicode MS</vt:lpstr>
      <vt:lpstr>Algerian</vt:lpstr>
      <vt:lpstr>Arial</vt:lpstr>
      <vt:lpstr>Arial Black</vt:lpstr>
      <vt:lpstr>Arial Narrow</vt:lpstr>
      <vt:lpstr>Arial Rounded MT Bold</vt:lpstr>
      <vt:lpstr>Baskerville Old Face</vt:lpstr>
      <vt:lpstr>Bauhaus 93</vt:lpstr>
      <vt:lpstr>Berlin Sans FB Demi</vt:lpstr>
      <vt:lpstr>Book Antiqua</vt:lpstr>
      <vt:lpstr>Comic Sans MS</vt:lpstr>
      <vt:lpstr>Courier New</vt:lpstr>
      <vt:lpstr>Felix Titling</vt:lpstr>
      <vt:lpstr>Franklin Gothic Heavy</vt:lpstr>
      <vt:lpstr>Freestyle Script</vt:lpstr>
      <vt:lpstr>Sylfaen</vt:lpstr>
      <vt:lpstr>Tahoma</vt:lpstr>
      <vt:lpstr>Times New Roman</vt:lpstr>
      <vt:lpstr>Trebuchet MS</vt:lpstr>
      <vt:lpstr>Verdana</vt:lpstr>
      <vt:lpstr>Wingdings</vt:lpstr>
      <vt:lpstr>Eclipse</vt:lpstr>
      <vt:lpstr>Low Tech, Low Cost, Low Time,  High Payoff Activities </vt:lpstr>
      <vt:lpstr>     My Self-Assigned Task</vt:lpstr>
      <vt:lpstr> Be BRAVE! </vt:lpstr>
      <vt:lpstr>      Have FUN!              </vt:lpstr>
      <vt:lpstr>Wooden Farm Animal Puzzles</vt:lpstr>
      <vt:lpstr>Wooden Puzzle Activity 1</vt:lpstr>
      <vt:lpstr>Wooden Puzzle Activity 2</vt:lpstr>
      <vt:lpstr>Wooden Puzzle Activity 3</vt:lpstr>
      <vt:lpstr>Does Learning Take Place?    (Differences:  First – Second)</vt:lpstr>
      <vt:lpstr>Does Learning Take Place?</vt:lpstr>
      <vt:lpstr>Use what you have CREATIVELY!</vt:lpstr>
      <vt:lpstr> Dice Stacking</vt:lpstr>
      <vt:lpstr>Card Dealing</vt:lpstr>
      <vt:lpstr>Three Tasks Experiment</vt:lpstr>
      <vt:lpstr>Three Tasks Data Sheet</vt:lpstr>
      <vt:lpstr>Three Tasks Experiment  (Less than 10 seconds a task)</vt:lpstr>
      <vt:lpstr>Use what you have CREATIVELY!</vt:lpstr>
      <vt:lpstr>Student Body Experiment 1</vt:lpstr>
      <vt:lpstr>Student Body Experiment 1       Data Sheets</vt:lpstr>
      <vt:lpstr>Student Body Experiment 2</vt:lpstr>
      <vt:lpstr>Sampling Distribution Day</vt:lpstr>
      <vt:lpstr>  BBs Sampling Bowl </vt:lpstr>
      <vt:lpstr>Sampling Distribution Stations   (known and unknown distributions)</vt:lpstr>
      <vt:lpstr>Sampling Distribution Day</vt:lpstr>
      <vt:lpstr>Data Collection Sheets  (very low tech)</vt:lpstr>
      <vt:lpstr>Student Data Sheet</vt:lpstr>
      <vt:lpstr>Sampling Distribution Day</vt:lpstr>
      <vt:lpstr>Sea Shells</vt:lpstr>
      <vt:lpstr>Sea Shell Average Weights</vt:lpstr>
      <vt:lpstr>To Summarize:</vt:lpstr>
      <vt:lpstr>PowerPoint Presentation</vt:lpstr>
    </vt:vector>
  </TitlesOfParts>
  <Company>Lander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AROUND the Box or How DO you come up with these things?</dc:title>
  <dc:creator>alubecke</dc:creator>
  <cp:lastModifiedBy>Andre Lubecke</cp:lastModifiedBy>
  <cp:revision>137</cp:revision>
  <cp:lastPrinted>2015-03-17T15:21:56Z</cp:lastPrinted>
  <dcterms:created xsi:type="dcterms:W3CDTF">2006-07-25T16:05:58Z</dcterms:created>
  <dcterms:modified xsi:type="dcterms:W3CDTF">2015-03-18T20:16:34Z</dcterms:modified>
</cp:coreProperties>
</file>