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57" r:id="rId2"/>
    <p:sldId id="315" r:id="rId3"/>
    <p:sldId id="317" r:id="rId4"/>
    <p:sldId id="319" r:id="rId5"/>
    <p:sldId id="332" r:id="rId6"/>
    <p:sldId id="333" r:id="rId7"/>
    <p:sldId id="320" r:id="rId8"/>
    <p:sldId id="325" r:id="rId9"/>
    <p:sldId id="322" r:id="rId10"/>
    <p:sldId id="328" r:id="rId11"/>
    <p:sldId id="329" r:id="rId12"/>
    <p:sldId id="334" r:id="rId13"/>
    <p:sldId id="335" r:id="rId14"/>
    <p:sldId id="330" r:id="rId15"/>
    <p:sldId id="336" r:id="rId16"/>
    <p:sldId id="337" r:id="rId17"/>
    <p:sldId id="338" r:id="rId18"/>
    <p:sldId id="339" r:id="rId19"/>
    <p:sldId id="341" r:id="rId20"/>
    <p:sldId id="340" r:id="rId21"/>
    <p:sldId id="343" r:id="rId22"/>
    <p:sldId id="342" r:id="rId23"/>
  </p:sldIdLst>
  <p:sldSz cx="43891200" cy="32918400"/>
  <p:notesSz cx="6950075" cy="9236075"/>
  <p:defaultTextStyle>
    <a:defPPr>
      <a:defRPr lang="en-US"/>
    </a:defPPr>
    <a:lvl1pPr marL="0" algn="l" defTabSz="2194402" rtl="0" eaLnBrk="1" latinLnBrk="0" hangingPunct="1">
      <a:defRPr sz="8600" kern="1200">
        <a:solidFill>
          <a:schemeClr val="tx1"/>
        </a:solidFill>
        <a:latin typeface="+mn-lt"/>
        <a:ea typeface="+mn-ea"/>
        <a:cs typeface="+mn-cs"/>
      </a:defRPr>
    </a:lvl1pPr>
    <a:lvl2pPr marL="2194402" algn="l" defTabSz="2194402" rtl="0" eaLnBrk="1" latinLnBrk="0" hangingPunct="1">
      <a:defRPr sz="8600" kern="1200">
        <a:solidFill>
          <a:schemeClr val="tx1"/>
        </a:solidFill>
        <a:latin typeface="+mn-lt"/>
        <a:ea typeface="+mn-ea"/>
        <a:cs typeface="+mn-cs"/>
      </a:defRPr>
    </a:lvl2pPr>
    <a:lvl3pPr marL="4388805" algn="l" defTabSz="2194402" rtl="0" eaLnBrk="1" latinLnBrk="0" hangingPunct="1">
      <a:defRPr sz="8600" kern="1200">
        <a:solidFill>
          <a:schemeClr val="tx1"/>
        </a:solidFill>
        <a:latin typeface="+mn-lt"/>
        <a:ea typeface="+mn-ea"/>
        <a:cs typeface="+mn-cs"/>
      </a:defRPr>
    </a:lvl3pPr>
    <a:lvl4pPr marL="6583207" algn="l" defTabSz="2194402" rtl="0" eaLnBrk="1" latinLnBrk="0" hangingPunct="1">
      <a:defRPr sz="8600" kern="1200">
        <a:solidFill>
          <a:schemeClr val="tx1"/>
        </a:solidFill>
        <a:latin typeface="+mn-lt"/>
        <a:ea typeface="+mn-ea"/>
        <a:cs typeface="+mn-cs"/>
      </a:defRPr>
    </a:lvl4pPr>
    <a:lvl5pPr marL="8777609" algn="l" defTabSz="2194402" rtl="0" eaLnBrk="1" latinLnBrk="0" hangingPunct="1">
      <a:defRPr sz="8600" kern="1200">
        <a:solidFill>
          <a:schemeClr val="tx1"/>
        </a:solidFill>
        <a:latin typeface="+mn-lt"/>
        <a:ea typeface="+mn-ea"/>
        <a:cs typeface="+mn-cs"/>
      </a:defRPr>
    </a:lvl5pPr>
    <a:lvl6pPr marL="10972011" algn="l" defTabSz="2194402" rtl="0" eaLnBrk="1" latinLnBrk="0" hangingPunct="1">
      <a:defRPr sz="8600" kern="1200">
        <a:solidFill>
          <a:schemeClr val="tx1"/>
        </a:solidFill>
        <a:latin typeface="+mn-lt"/>
        <a:ea typeface="+mn-ea"/>
        <a:cs typeface="+mn-cs"/>
      </a:defRPr>
    </a:lvl6pPr>
    <a:lvl7pPr marL="13166414" algn="l" defTabSz="2194402" rtl="0" eaLnBrk="1" latinLnBrk="0" hangingPunct="1">
      <a:defRPr sz="8600" kern="1200">
        <a:solidFill>
          <a:schemeClr val="tx1"/>
        </a:solidFill>
        <a:latin typeface="+mn-lt"/>
        <a:ea typeface="+mn-ea"/>
        <a:cs typeface="+mn-cs"/>
      </a:defRPr>
    </a:lvl7pPr>
    <a:lvl8pPr marL="15360816" algn="l" defTabSz="2194402" rtl="0" eaLnBrk="1" latinLnBrk="0" hangingPunct="1">
      <a:defRPr sz="8600" kern="1200">
        <a:solidFill>
          <a:schemeClr val="tx1"/>
        </a:solidFill>
        <a:latin typeface="+mn-lt"/>
        <a:ea typeface="+mn-ea"/>
        <a:cs typeface="+mn-cs"/>
      </a:defRPr>
    </a:lvl8pPr>
    <a:lvl9pPr marL="17555218" algn="l" defTabSz="2194402"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0BF"/>
    <a:srgbClr val="F9AB6B"/>
    <a:srgbClr val="DCB894"/>
    <a:srgbClr val="996633"/>
    <a:srgbClr val="FF97FF"/>
    <a:srgbClr val="FF66FF"/>
    <a:srgbClr val="FFFF99"/>
    <a:srgbClr val="B2DE82"/>
    <a:srgbClr val="FFFFEB"/>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21" d="100"/>
          <a:sy n="21" d="100"/>
        </p:scale>
        <p:origin x="-1092" y="-186"/>
      </p:cViewPr>
      <p:guideLst>
        <p:guide orient="horz" pos="10369"/>
        <p:guide pos="13824"/>
      </p:guideLst>
    </p:cSldViewPr>
  </p:slideViewPr>
  <p:notesTextViewPr>
    <p:cViewPr>
      <p:scale>
        <a:sx n="100" d="100"/>
        <a:sy n="100" d="100"/>
      </p:scale>
      <p:origin x="0" y="0"/>
    </p:cViewPr>
  </p:notesTextViewPr>
  <p:sorterViewPr>
    <p:cViewPr>
      <p:scale>
        <a:sx n="30" d="100"/>
        <a:sy n="30" d="100"/>
      </p:scale>
      <p:origin x="0" y="505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E7187C6F-AAA3-46FE-AA59-E2212C886F06}" type="datetimeFigureOut">
              <a:rPr lang="en-US" smtClean="0"/>
              <a:t>2/26/2015</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80D008D3-233F-4225-A1B3-1D31C9197B54}" type="slidenum">
              <a:rPr lang="en-US" smtClean="0"/>
              <a:t>‹#›</a:t>
            </a:fld>
            <a:endParaRPr lang="en-US"/>
          </a:p>
        </p:txBody>
      </p:sp>
    </p:spTree>
    <p:extLst>
      <p:ext uri="{BB962C8B-B14F-4D97-AF65-F5344CB8AC3E}">
        <p14:creationId xmlns:p14="http://schemas.microsoft.com/office/powerpoint/2010/main" val="5517058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2329" cy="462120"/>
          </a:xfrm>
          <a:prstGeom prst="rect">
            <a:avLst/>
          </a:prstGeom>
        </p:spPr>
        <p:txBody>
          <a:bodyPr vert="horz" lIns="90763" tIns="45382" rIns="90763" bIns="45382" rtlCol="0"/>
          <a:lstStyle>
            <a:lvl1pPr algn="l">
              <a:defRPr sz="1200"/>
            </a:lvl1pPr>
          </a:lstStyle>
          <a:p>
            <a:endParaRPr lang="en-US"/>
          </a:p>
        </p:txBody>
      </p:sp>
      <p:sp>
        <p:nvSpPr>
          <p:cNvPr id="3" name="Date Placeholder 2"/>
          <p:cNvSpPr>
            <a:spLocks noGrp="1"/>
          </p:cNvSpPr>
          <p:nvPr>
            <p:ph type="dt" idx="1"/>
          </p:nvPr>
        </p:nvSpPr>
        <p:spPr>
          <a:xfrm>
            <a:off x="3936173" y="0"/>
            <a:ext cx="3012329" cy="462120"/>
          </a:xfrm>
          <a:prstGeom prst="rect">
            <a:avLst/>
          </a:prstGeom>
        </p:spPr>
        <p:txBody>
          <a:bodyPr vert="horz" lIns="90763" tIns="45382" rIns="90763" bIns="45382" rtlCol="0"/>
          <a:lstStyle>
            <a:lvl1pPr algn="r">
              <a:defRPr sz="1200"/>
            </a:lvl1pPr>
          </a:lstStyle>
          <a:p>
            <a:fld id="{4464D7DA-D133-4FF7-BFAA-5388016A7276}" type="datetimeFigureOut">
              <a:rPr lang="en-US" smtClean="0"/>
              <a:t>2/26/2015</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0763" tIns="45382" rIns="90763" bIns="45382" rtlCol="0" anchor="ctr"/>
          <a:lstStyle/>
          <a:p>
            <a:endParaRPr lang="en-US"/>
          </a:p>
        </p:txBody>
      </p:sp>
      <p:sp>
        <p:nvSpPr>
          <p:cNvPr id="5" name="Notes Placeholder 4"/>
          <p:cNvSpPr>
            <a:spLocks noGrp="1"/>
          </p:cNvSpPr>
          <p:nvPr>
            <p:ph type="body" sz="quarter" idx="3"/>
          </p:nvPr>
        </p:nvSpPr>
        <p:spPr>
          <a:xfrm>
            <a:off x="695637" y="4387767"/>
            <a:ext cx="5558801" cy="4155919"/>
          </a:xfrm>
          <a:prstGeom prst="rect">
            <a:avLst/>
          </a:prstGeom>
        </p:spPr>
        <p:txBody>
          <a:bodyPr vert="horz" lIns="90763" tIns="45382" rIns="90763" bIns="4538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378"/>
            <a:ext cx="3012329" cy="462120"/>
          </a:xfrm>
          <a:prstGeom prst="rect">
            <a:avLst/>
          </a:prstGeom>
        </p:spPr>
        <p:txBody>
          <a:bodyPr vert="horz" lIns="90763" tIns="45382" rIns="90763" bIns="45382" rtlCol="0" anchor="b"/>
          <a:lstStyle>
            <a:lvl1pPr algn="l">
              <a:defRPr sz="1200"/>
            </a:lvl1pPr>
          </a:lstStyle>
          <a:p>
            <a:endParaRPr lang="en-US"/>
          </a:p>
        </p:txBody>
      </p:sp>
      <p:sp>
        <p:nvSpPr>
          <p:cNvPr id="7" name="Slide Number Placeholder 6"/>
          <p:cNvSpPr>
            <a:spLocks noGrp="1"/>
          </p:cNvSpPr>
          <p:nvPr>
            <p:ph type="sldNum" sz="quarter" idx="5"/>
          </p:nvPr>
        </p:nvSpPr>
        <p:spPr>
          <a:xfrm>
            <a:off x="3936173" y="8772378"/>
            <a:ext cx="3012329" cy="462120"/>
          </a:xfrm>
          <a:prstGeom prst="rect">
            <a:avLst/>
          </a:prstGeom>
        </p:spPr>
        <p:txBody>
          <a:bodyPr vert="horz" lIns="90763" tIns="45382" rIns="90763" bIns="45382" rtlCol="0" anchor="b"/>
          <a:lstStyle>
            <a:lvl1pPr algn="r">
              <a:defRPr sz="1200"/>
            </a:lvl1pPr>
          </a:lstStyle>
          <a:p>
            <a:fld id="{9A816054-4606-4C73-85ED-05D7DBA9C1D5}" type="slidenum">
              <a:rPr lang="en-US" smtClean="0"/>
              <a:t>‹#›</a:t>
            </a:fld>
            <a:endParaRPr lang="en-US"/>
          </a:p>
        </p:txBody>
      </p:sp>
    </p:spTree>
    <p:extLst>
      <p:ext uri="{BB962C8B-B14F-4D97-AF65-F5344CB8AC3E}">
        <p14:creationId xmlns:p14="http://schemas.microsoft.com/office/powerpoint/2010/main" val="3124308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3"/>
            <a:ext cx="37307520" cy="7056120"/>
          </a:xfrm>
        </p:spPr>
        <p:txBody>
          <a:bodyPr/>
          <a:lstStyle/>
          <a:p>
            <a:r>
              <a:rPr lang="fr-CA" smtClean="0"/>
              <a:t>Click to edit Master title style</a:t>
            </a:r>
            <a:endParaRPr lang="en-CA"/>
          </a:p>
        </p:txBody>
      </p:sp>
      <p:sp>
        <p:nvSpPr>
          <p:cNvPr id="3" name="Subtitle 2"/>
          <p:cNvSpPr>
            <a:spLocks noGrp="1"/>
          </p:cNvSpPr>
          <p:nvPr>
            <p:ph type="subTitle" idx="1"/>
          </p:nvPr>
        </p:nvSpPr>
        <p:spPr>
          <a:xfrm>
            <a:off x="6583680" y="18653761"/>
            <a:ext cx="30723840" cy="8412480"/>
          </a:xfrm>
        </p:spPr>
        <p:txBody>
          <a:bodyPr/>
          <a:lstStyle>
            <a:lvl1pPr marL="0" indent="0" algn="ctr">
              <a:buNone/>
              <a:defRPr>
                <a:solidFill>
                  <a:schemeClr val="tx1">
                    <a:tint val="75000"/>
                  </a:schemeClr>
                </a:solidFill>
              </a:defRPr>
            </a:lvl1pPr>
            <a:lvl2pPr marL="2194402" indent="0" algn="ctr">
              <a:buNone/>
              <a:defRPr>
                <a:solidFill>
                  <a:schemeClr val="tx1">
                    <a:tint val="75000"/>
                  </a:schemeClr>
                </a:solidFill>
              </a:defRPr>
            </a:lvl2pPr>
            <a:lvl3pPr marL="4388805" indent="0" algn="ctr">
              <a:buNone/>
              <a:defRPr>
                <a:solidFill>
                  <a:schemeClr val="tx1">
                    <a:tint val="75000"/>
                  </a:schemeClr>
                </a:solidFill>
              </a:defRPr>
            </a:lvl3pPr>
            <a:lvl4pPr marL="6583207" indent="0" algn="ctr">
              <a:buNone/>
              <a:defRPr>
                <a:solidFill>
                  <a:schemeClr val="tx1">
                    <a:tint val="75000"/>
                  </a:schemeClr>
                </a:solidFill>
              </a:defRPr>
            </a:lvl4pPr>
            <a:lvl5pPr marL="8777609" indent="0" algn="ctr">
              <a:buNone/>
              <a:defRPr>
                <a:solidFill>
                  <a:schemeClr val="tx1">
                    <a:tint val="75000"/>
                  </a:schemeClr>
                </a:solidFill>
              </a:defRPr>
            </a:lvl5pPr>
            <a:lvl6pPr marL="10972011" indent="0" algn="ctr">
              <a:buNone/>
              <a:defRPr>
                <a:solidFill>
                  <a:schemeClr val="tx1">
                    <a:tint val="75000"/>
                  </a:schemeClr>
                </a:solidFill>
              </a:defRPr>
            </a:lvl6pPr>
            <a:lvl7pPr marL="13166414" indent="0" algn="ctr">
              <a:buNone/>
              <a:defRPr>
                <a:solidFill>
                  <a:schemeClr val="tx1">
                    <a:tint val="75000"/>
                  </a:schemeClr>
                </a:solidFill>
              </a:defRPr>
            </a:lvl7pPr>
            <a:lvl8pPr marL="15360816" indent="0" algn="ctr">
              <a:buNone/>
              <a:defRPr>
                <a:solidFill>
                  <a:schemeClr val="tx1">
                    <a:tint val="75000"/>
                  </a:schemeClr>
                </a:solidFill>
              </a:defRPr>
            </a:lvl8pPr>
            <a:lvl9pPr marL="17555218" indent="0" algn="ctr">
              <a:buNone/>
              <a:defRPr>
                <a:solidFill>
                  <a:schemeClr val="tx1">
                    <a:tint val="75000"/>
                  </a:schemeClr>
                </a:solidFill>
              </a:defRPr>
            </a:lvl9pPr>
          </a:lstStyle>
          <a:p>
            <a:r>
              <a:rPr lang="fr-CA" smtClean="0"/>
              <a:t>Click to edit Master subtitle style</a:t>
            </a:r>
            <a:endParaRPr lang="en-CA"/>
          </a:p>
        </p:txBody>
      </p:sp>
      <p:sp>
        <p:nvSpPr>
          <p:cNvPr id="4" name="Date Placeholder 3"/>
          <p:cNvSpPr>
            <a:spLocks noGrp="1"/>
          </p:cNvSpPr>
          <p:nvPr>
            <p:ph type="dt" sz="half" idx="10"/>
          </p:nvPr>
        </p:nvSpPr>
        <p:spPr/>
        <p:txBody>
          <a:bodyPr/>
          <a:lstStyle/>
          <a:p>
            <a:fld id="{280BB29F-1108-A347-9EA9-84B6142081D0}" type="datetimeFigureOut">
              <a:rPr lang="en-US" smtClean="0"/>
              <a:t>2/26/2015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4638A8A-7706-7644-A9FF-5DEA3A0FA4D9}" type="slidenum">
              <a:rPr lang="en-CA" smtClean="0"/>
              <a:t>‹#›</a:t>
            </a:fld>
            <a:endParaRPr lang="en-CA"/>
          </a:p>
        </p:txBody>
      </p:sp>
    </p:spTree>
    <p:extLst>
      <p:ext uri="{BB962C8B-B14F-4D97-AF65-F5344CB8AC3E}">
        <p14:creationId xmlns:p14="http://schemas.microsoft.com/office/powerpoint/2010/main" val="2788036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CA"/>
          </a:p>
        </p:txBody>
      </p:sp>
      <p:sp>
        <p:nvSpPr>
          <p:cNvPr id="4" name="Date Placeholder 3"/>
          <p:cNvSpPr>
            <a:spLocks noGrp="1"/>
          </p:cNvSpPr>
          <p:nvPr>
            <p:ph type="dt" sz="half" idx="10"/>
          </p:nvPr>
        </p:nvSpPr>
        <p:spPr/>
        <p:txBody>
          <a:bodyPr/>
          <a:lstStyle/>
          <a:p>
            <a:fld id="{280BB29F-1108-A347-9EA9-84B6142081D0}" type="datetimeFigureOut">
              <a:rPr lang="en-US" smtClean="0"/>
              <a:t>2/26/2015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4638A8A-7706-7644-A9FF-5DEA3A0FA4D9}" type="slidenum">
              <a:rPr lang="en-CA" smtClean="0"/>
              <a:t>‹#›</a:t>
            </a:fld>
            <a:endParaRPr lang="en-CA"/>
          </a:p>
        </p:txBody>
      </p:sp>
    </p:spTree>
    <p:extLst>
      <p:ext uri="{BB962C8B-B14F-4D97-AF65-F5344CB8AC3E}">
        <p14:creationId xmlns:p14="http://schemas.microsoft.com/office/powerpoint/2010/main" val="2658129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0357843" y="6225545"/>
            <a:ext cx="46657263" cy="132725160"/>
          </a:xfrm>
        </p:spPr>
        <p:txBody>
          <a:bodyPr vert="eaVert"/>
          <a:lstStyle/>
          <a:p>
            <a:r>
              <a:rPr lang="fr-CA" smtClean="0"/>
              <a:t>Click to edit Master title style</a:t>
            </a:r>
            <a:endParaRPr lang="en-CA"/>
          </a:p>
        </p:txBody>
      </p:sp>
      <p:sp>
        <p:nvSpPr>
          <p:cNvPr id="3" name="Vertical Text Placeholder 2"/>
          <p:cNvSpPr>
            <a:spLocks noGrp="1"/>
          </p:cNvSpPr>
          <p:nvPr>
            <p:ph type="body" orient="vert" idx="1"/>
          </p:nvPr>
        </p:nvSpPr>
        <p:spPr>
          <a:xfrm>
            <a:off x="10370823" y="6225545"/>
            <a:ext cx="139255497" cy="132725160"/>
          </a:xfrm>
        </p:spPr>
        <p:txBody>
          <a:bodyPr vert="eaVert"/>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CA"/>
          </a:p>
        </p:txBody>
      </p:sp>
      <p:sp>
        <p:nvSpPr>
          <p:cNvPr id="4" name="Date Placeholder 3"/>
          <p:cNvSpPr>
            <a:spLocks noGrp="1"/>
          </p:cNvSpPr>
          <p:nvPr>
            <p:ph type="dt" sz="half" idx="10"/>
          </p:nvPr>
        </p:nvSpPr>
        <p:spPr/>
        <p:txBody>
          <a:bodyPr/>
          <a:lstStyle/>
          <a:p>
            <a:fld id="{280BB29F-1108-A347-9EA9-84B6142081D0}" type="datetimeFigureOut">
              <a:rPr lang="en-US" smtClean="0"/>
              <a:t>2/26/2015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4638A8A-7706-7644-A9FF-5DEA3A0FA4D9}" type="slidenum">
              <a:rPr lang="en-CA" smtClean="0"/>
              <a:t>‹#›</a:t>
            </a:fld>
            <a:endParaRPr lang="en-CA"/>
          </a:p>
        </p:txBody>
      </p:sp>
    </p:spTree>
    <p:extLst>
      <p:ext uri="{BB962C8B-B14F-4D97-AF65-F5344CB8AC3E}">
        <p14:creationId xmlns:p14="http://schemas.microsoft.com/office/powerpoint/2010/main" val="2009650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CA"/>
          </a:p>
        </p:txBody>
      </p:sp>
      <p:sp>
        <p:nvSpPr>
          <p:cNvPr id="3" name="Content Placeholder 2"/>
          <p:cNvSpPr>
            <a:spLocks noGrp="1"/>
          </p:cNvSpPr>
          <p:nvPr>
            <p:ph idx="1"/>
          </p:nvPr>
        </p:nvSpPr>
        <p:spPr/>
        <p:txBody>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CA"/>
          </a:p>
        </p:txBody>
      </p:sp>
      <p:sp>
        <p:nvSpPr>
          <p:cNvPr id="4" name="Date Placeholder 3"/>
          <p:cNvSpPr>
            <a:spLocks noGrp="1"/>
          </p:cNvSpPr>
          <p:nvPr>
            <p:ph type="dt" sz="half" idx="10"/>
          </p:nvPr>
        </p:nvSpPr>
        <p:spPr/>
        <p:txBody>
          <a:bodyPr/>
          <a:lstStyle/>
          <a:p>
            <a:fld id="{280BB29F-1108-A347-9EA9-84B6142081D0}" type="datetimeFigureOut">
              <a:rPr lang="en-US" smtClean="0"/>
              <a:t>2/26/2015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4638A8A-7706-7644-A9FF-5DEA3A0FA4D9}" type="slidenum">
              <a:rPr lang="en-CA" smtClean="0"/>
              <a:t>‹#›</a:t>
            </a:fld>
            <a:endParaRPr lang="en-CA"/>
          </a:p>
        </p:txBody>
      </p:sp>
    </p:spTree>
    <p:extLst>
      <p:ext uri="{BB962C8B-B14F-4D97-AF65-F5344CB8AC3E}">
        <p14:creationId xmlns:p14="http://schemas.microsoft.com/office/powerpoint/2010/main" val="2974837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fr-CA" smtClean="0"/>
              <a:t>Click to edit Master title style</a:t>
            </a:r>
            <a:endParaRPr lang="en-CA"/>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700">
                <a:solidFill>
                  <a:schemeClr val="tx1">
                    <a:tint val="75000"/>
                  </a:schemeClr>
                </a:solidFill>
              </a:defRPr>
            </a:lvl1pPr>
            <a:lvl2pPr marL="2194402" indent="0">
              <a:buNone/>
              <a:defRPr sz="8600">
                <a:solidFill>
                  <a:schemeClr val="tx1">
                    <a:tint val="75000"/>
                  </a:schemeClr>
                </a:solidFill>
              </a:defRPr>
            </a:lvl2pPr>
            <a:lvl3pPr marL="4388805" indent="0">
              <a:buNone/>
              <a:defRPr sz="7700">
                <a:solidFill>
                  <a:schemeClr val="tx1">
                    <a:tint val="75000"/>
                  </a:schemeClr>
                </a:solidFill>
              </a:defRPr>
            </a:lvl3pPr>
            <a:lvl4pPr marL="6583207" indent="0">
              <a:buNone/>
              <a:defRPr sz="6700">
                <a:solidFill>
                  <a:schemeClr val="tx1">
                    <a:tint val="75000"/>
                  </a:schemeClr>
                </a:solidFill>
              </a:defRPr>
            </a:lvl4pPr>
            <a:lvl5pPr marL="8777609" indent="0">
              <a:buNone/>
              <a:defRPr sz="6700">
                <a:solidFill>
                  <a:schemeClr val="tx1">
                    <a:tint val="75000"/>
                  </a:schemeClr>
                </a:solidFill>
              </a:defRPr>
            </a:lvl5pPr>
            <a:lvl6pPr marL="10972011" indent="0">
              <a:buNone/>
              <a:defRPr sz="6700">
                <a:solidFill>
                  <a:schemeClr val="tx1">
                    <a:tint val="75000"/>
                  </a:schemeClr>
                </a:solidFill>
              </a:defRPr>
            </a:lvl6pPr>
            <a:lvl7pPr marL="13166414" indent="0">
              <a:buNone/>
              <a:defRPr sz="6700">
                <a:solidFill>
                  <a:schemeClr val="tx1">
                    <a:tint val="75000"/>
                  </a:schemeClr>
                </a:solidFill>
              </a:defRPr>
            </a:lvl7pPr>
            <a:lvl8pPr marL="15360816" indent="0">
              <a:buNone/>
              <a:defRPr sz="6700">
                <a:solidFill>
                  <a:schemeClr val="tx1">
                    <a:tint val="75000"/>
                  </a:schemeClr>
                </a:solidFill>
              </a:defRPr>
            </a:lvl8pPr>
            <a:lvl9pPr marL="17555218" indent="0">
              <a:buNone/>
              <a:defRPr sz="6700">
                <a:solidFill>
                  <a:schemeClr val="tx1">
                    <a:tint val="75000"/>
                  </a:schemeClr>
                </a:solidFill>
              </a:defRPr>
            </a:lvl9pPr>
          </a:lstStyle>
          <a:p>
            <a:pPr lvl="0"/>
            <a:r>
              <a:rPr lang="fr-CA" smtClean="0"/>
              <a:t>Click to edit Master text styles</a:t>
            </a:r>
          </a:p>
        </p:txBody>
      </p:sp>
      <p:sp>
        <p:nvSpPr>
          <p:cNvPr id="4" name="Date Placeholder 3"/>
          <p:cNvSpPr>
            <a:spLocks noGrp="1"/>
          </p:cNvSpPr>
          <p:nvPr>
            <p:ph type="dt" sz="half" idx="10"/>
          </p:nvPr>
        </p:nvSpPr>
        <p:spPr/>
        <p:txBody>
          <a:bodyPr/>
          <a:lstStyle/>
          <a:p>
            <a:fld id="{280BB29F-1108-A347-9EA9-84B6142081D0}" type="datetimeFigureOut">
              <a:rPr lang="en-US" smtClean="0"/>
              <a:t>2/26/2015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4638A8A-7706-7644-A9FF-5DEA3A0FA4D9}" type="slidenum">
              <a:rPr lang="en-CA" smtClean="0"/>
              <a:t>‹#›</a:t>
            </a:fld>
            <a:endParaRPr lang="en-CA"/>
          </a:p>
        </p:txBody>
      </p:sp>
    </p:spTree>
    <p:extLst>
      <p:ext uri="{BB962C8B-B14F-4D97-AF65-F5344CB8AC3E}">
        <p14:creationId xmlns:p14="http://schemas.microsoft.com/office/powerpoint/2010/main" val="746536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CA"/>
          </a:p>
        </p:txBody>
      </p:sp>
      <p:sp>
        <p:nvSpPr>
          <p:cNvPr id="3" name="Content Placeholder 2"/>
          <p:cNvSpPr>
            <a:spLocks noGrp="1"/>
          </p:cNvSpPr>
          <p:nvPr>
            <p:ph sz="half" idx="1"/>
          </p:nvPr>
        </p:nvSpPr>
        <p:spPr>
          <a:xfrm>
            <a:off x="10370822" y="36294063"/>
            <a:ext cx="92956377" cy="102656640"/>
          </a:xfrm>
        </p:spPr>
        <p:txBody>
          <a:bodyPr/>
          <a:lstStyle>
            <a:lvl1pPr>
              <a:defRPr sz="13400"/>
            </a:lvl1pPr>
            <a:lvl2pPr>
              <a:defRPr sz="11500"/>
            </a:lvl2pPr>
            <a:lvl3pPr>
              <a:defRPr sz="9700"/>
            </a:lvl3pPr>
            <a:lvl4pPr>
              <a:defRPr sz="8600"/>
            </a:lvl4pPr>
            <a:lvl5pPr>
              <a:defRPr sz="8600"/>
            </a:lvl5pPr>
            <a:lvl6pPr>
              <a:defRPr sz="8600"/>
            </a:lvl6pPr>
            <a:lvl7pPr>
              <a:defRPr sz="8600"/>
            </a:lvl7pPr>
            <a:lvl8pPr>
              <a:defRPr sz="8600"/>
            </a:lvl8pPr>
            <a:lvl9pPr>
              <a:defRPr sz="86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CA"/>
          </a:p>
        </p:txBody>
      </p:sp>
      <p:sp>
        <p:nvSpPr>
          <p:cNvPr id="4" name="Content Placeholder 3"/>
          <p:cNvSpPr>
            <a:spLocks noGrp="1"/>
          </p:cNvSpPr>
          <p:nvPr>
            <p:ph sz="half" idx="2"/>
          </p:nvPr>
        </p:nvSpPr>
        <p:spPr>
          <a:xfrm>
            <a:off x="104058723" y="36294063"/>
            <a:ext cx="92956382" cy="102656640"/>
          </a:xfrm>
        </p:spPr>
        <p:txBody>
          <a:bodyPr/>
          <a:lstStyle>
            <a:lvl1pPr>
              <a:defRPr sz="13400"/>
            </a:lvl1pPr>
            <a:lvl2pPr>
              <a:defRPr sz="11500"/>
            </a:lvl2pPr>
            <a:lvl3pPr>
              <a:defRPr sz="9700"/>
            </a:lvl3pPr>
            <a:lvl4pPr>
              <a:defRPr sz="8600"/>
            </a:lvl4pPr>
            <a:lvl5pPr>
              <a:defRPr sz="8600"/>
            </a:lvl5pPr>
            <a:lvl6pPr>
              <a:defRPr sz="8600"/>
            </a:lvl6pPr>
            <a:lvl7pPr>
              <a:defRPr sz="8600"/>
            </a:lvl7pPr>
            <a:lvl8pPr>
              <a:defRPr sz="8600"/>
            </a:lvl8pPr>
            <a:lvl9pPr>
              <a:defRPr sz="86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CA"/>
          </a:p>
        </p:txBody>
      </p:sp>
      <p:sp>
        <p:nvSpPr>
          <p:cNvPr id="5" name="Date Placeholder 4"/>
          <p:cNvSpPr>
            <a:spLocks noGrp="1"/>
          </p:cNvSpPr>
          <p:nvPr>
            <p:ph type="dt" sz="half" idx="10"/>
          </p:nvPr>
        </p:nvSpPr>
        <p:spPr/>
        <p:txBody>
          <a:bodyPr/>
          <a:lstStyle/>
          <a:p>
            <a:fld id="{280BB29F-1108-A347-9EA9-84B6142081D0}" type="datetimeFigureOut">
              <a:rPr lang="en-US" smtClean="0"/>
              <a:t>2/26/2015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4638A8A-7706-7644-A9FF-5DEA3A0FA4D9}" type="slidenum">
              <a:rPr lang="en-CA" smtClean="0"/>
              <a:t>‹#›</a:t>
            </a:fld>
            <a:endParaRPr lang="en-CA"/>
          </a:p>
        </p:txBody>
      </p:sp>
    </p:spTree>
    <p:extLst>
      <p:ext uri="{BB962C8B-B14F-4D97-AF65-F5344CB8AC3E}">
        <p14:creationId xmlns:p14="http://schemas.microsoft.com/office/powerpoint/2010/main" val="1458041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fr-CA" smtClean="0"/>
              <a:t>Click to edit Master title style</a:t>
            </a:r>
            <a:endParaRPr lang="en-CA"/>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402" indent="0">
              <a:buNone/>
              <a:defRPr sz="9700" b="1"/>
            </a:lvl2pPr>
            <a:lvl3pPr marL="4388805" indent="0">
              <a:buNone/>
              <a:defRPr sz="8600" b="1"/>
            </a:lvl3pPr>
            <a:lvl4pPr marL="6583207" indent="0">
              <a:buNone/>
              <a:defRPr sz="7700" b="1"/>
            </a:lvl4pPr>
            <a:lvl5pPr marL="8777609" indent="0">
              <a:buNone/>
              <a:defRPr sz="7700" b="1"/>
            </a:lvl5pPr>
            <a:lvl6pPr marL="10972011" indent="0">
              <a:buNone/>
              <a:defRPr sz="7700" b="1"/>
            </a:lvl6pPr>
            <a:lvl7pPr marL="13166414" indent="0">
              <a:buNone/>
              <a:defRPr sz="7700" b="1"/>
            </a:lvl7pPr>
            <a:lvl8pPr marL="15360816" indent="0">
              <a:buNone/>
              <a:defRPr sz="7700" b="1"/>
            </a:lvl8pPr>
            <a:lvl9pPr marL="17555218" indent="0">
              <a:buNone/>
              <a:defRPr sz="7700" b="1"/>
            </a:lvl9pPr>
          </a:lstStyle>
          <a:p>
            <a:pPr lvl="0"/>
            <a:r>
              <a:rPr lang="fr-CA" smtClean="0"/>
              <a:t>Click to edit Master text styles</a:t>
            </a:r>
          </a:p>
        </p:txBody>
      </p:sp>
      <p:sp>
        <p:nvSpPr>
          <p:cNvPr id="4" name="Content Placeholder 3"/>
          <p:cNvSpPr>
            <a:spLocks noGrp="1"/>
          </p:cNvSpPr>
          <p:nvPr>
            <p:ph sz="half" idx="2"/>
          </p:nvPr>
        </p:nvSpPr>
        <p:spPr>
          <a:xfrm>
            <a:off x="2194560" y="10439400"/>
            <a:ext cx="19392902" cy="18966183"/>
          </a:xfrm>
        </p:spPr>
        <p:txBody>
          <a:bodyPr/>
          <a:lstStyle>
            <a:lvl1pPr>
              <a:defRPr sz="11500"/>
            </a:lvl1pPr>
            <a:lvl2pPr>
              <a:defRPr sz="9700"/>
            </a:lvl2pPr>
            <a:lvl3pPr>
              <a:defRPr sz="8600"/>
            </a:lvl3pPr>
            <a:lvl4pPr>
              <a:defRPr sz="7700"/>
            </a:lvl4pPr>
            <a:lvl5pPr>
              <a:defRPr sz="7700"/>
            </a:lvl5pPr>
            <a:lvl6pPr>
              <a:defRPr sz="7700"/>
            </a:lvl6pPr>
            <a:lvl7pPr>
              <a:defRPr sz="7700"/>
            </a:lvl7pPr>
            <a:lvl8pPr>
              <a:defRPr sz="7700"/>
            </a:lvl8pPr>
            <a:lvl9pPr>
              <a:defRPr sz="77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CA"/>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402" indent="0">
              <a:buNone/>
              <a:defRPr sz="9700" b="1"/>
            </a:lvl2pPr>
            <a:lvl3pPr marL="4388805" indent="0">
              <a:buNone/>
              <a:defRPr sz="8600" b="1"/>
            </a:lvl3pPr>
            <a:lvl4pPr marL="6583207" indent="0">
              <a:buNone/>
              <a:defRPr sz="7700" b="1"/>
            </a:lvl4pPr>
            <a:lvl5pPr marL="8777609" indent="0">
              <a:buNone/>
              <a:defRPr sz="7700" b="1"/>
            </a:lvl5pPr>
            <a:lvl6pPr marL="10972011" indent="0">
              <a:buNone/>
              <a:defRPr sz="7700" b="1"/>
            </a:lvl6pPr>
            <a:lvl7pPr marL="13166414" indent="0">
              <a:buNone/>
              <a:defRPr sz="7700" b="1"/>
            </a:lvl7pPr>
            <a:lvl8pPr marL="15360816" indent="0">
              <a:buNone/>
              <a:defRPr sz="7700" b="1"/>
            </a:lvl8pPr>
            <a:lvl9pPr marL="17555218" indent="0">
              <a:buNone/>
              <a:defRPr sz="7700" b="1"/>
            </a:lvl9pPr>
          </a:lstStyle>
          <a:p>
            <a:pPr lvl="0"/>
            <a:r>
              <a:rPr lang="fr-CA" smtClean="0"/>
              <a:t>Click to edit Master text styles</a:t>
            </a:r>
          </a:p>
        </p:txBody>
      </p:sp>
      <p:sp>
        <p:nvSpPr>
          <p:cNvPr id="6" name="Content Placeholder 5"/>
          <p:cNvSpPr>
            <a:spLocks noGrp="1"/>
          </p:cNvSpPr>
          <p:nvPr>
            <p:ph sz="quarter" idx="4"/>
          </p:nvPr>
        </p:nvSpPr>
        <p:spPr>
          <a:xfrm>
            <a:off x="22296122" y="10439400"/>
            <a:ext cx="19400520" cy="18966183"/>
          </a:xfrm>
        </p:spPr>
        <p:txBody>
          <a:bodyPr/>
          <a:lstStyle>
            <a:lvl1pPr>
              <a:defRPr sz="11500"/>
            </a:lvl1pPr>
            <a:lvl2pPr>
              <a:defRPr sz="9700"/>
            </a:lvl2pPr>
            <a:lvl3pPr>
              <a:defRPr sz="8600"/>
            </a:lvl3pPr>
            <a:lvl4pPr>
              <a:defRPr sz="7700"/>
            </a:lvl4pPr>
            <a:lvl5pPr>
              <a:defRPr sz="7700"/>
            </a:lvl5pPr>
            <a:lvl6pPr>
              <a:defRPr sz="7700"/>
            </a:lvl6pPr>
            <a:lvl7pPr>
              <a:defRPr sz="7700"/>
            </a:lvl7pPr>
            <a:lvl8pPr>
              <a:defRPr sz="7700"/>
            </a:lvl8pPr>
            <a:lvl9pPr>
              <a:defRPr sz="77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CA"/>
          </a:p>
        </p:txBody>
      </p:sp>
      <p:sp>
        <p:nvSpPr>
          <p:cNvPr id="7" name="Date Placeholder 6"/>
          <p:cNvSpPr>
            <a:spLocks noGrp="1"/>
          </p:cNvSpPr>
          <p:nvPr>
            <p:ph type="dt" sz="half" idx="10"/>
          </p:nvPr>
        </p:nvSpPr>
        <p:spPr/>
        <p:txBody>
          <a:bodyPr/>
          <a:lstStyle/>
          <a:p>
            <a:fld id="{280BB29F-1108-A347-9EA9-84B6142081D0}" type="datetimeFigureOut">
              <a:rPr lang="en-US" smtClean="0"/>
              <a:t>2/26/2015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4638A8A-7706-7644-A9FF-5DEA3A0FA4D9}" type="slidenum">
              <a:rPr lang="en-CA" smtClean="0"/>
              <a:t>‹#›</a:t>
            </a:fld>
            <a:endParaRPr lang="en-CA"/>
          </a:p>
        </p:txBody>
      </p:sp>
    </p:spTree>
    <p:extLst>
      <p:ext uri="{BB962C8B-B14F-4D97-AF65-F5344CB8AC3E}">
        <p14:creationId xmlns:p14="http://schemas.microsoft.com/office/powerpoint/2010/main" val="3351796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CA"/>
          </a:p>
        </p:txBody>
      </p:sp>
      <p:sp>
        <p:nvSpPr>
          <p:cNvPr id="3" name="Date Placeholder 2"/>
          <p:cNvSpPr>
            <a:spLocks noGrp="1"/>
          </p:cNvSpPr>
          <p:nvPr>
            <p:ph type="dt" sz="half" idx="10"/>
          </p:nvPr>
        </p:nvSpPr>
        <p:spPr/>
        <p:txBody>
          <a:bodyPr/>
          <a:lstStyle/>
          <a:p>
            <a:fld id="{280BB29F-1108-A347-9EA9-84B6142081D0}" type="datetimeFigureOut">
              <a:rPr lang="en-US" smtClean="0"/>
              <a:t>2/26/2015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4638A8A-7706-7644-A9FF-5DEA3A0FA4D9}" type="slidenum">
              <a:rPr lang="en-CA" smtClean="0"/>
              <a:t>‹#›</a:t>
            </a:fld>
            <a:endParaRPr lang="en-CA"/>
          </a:p>
        </p:txBody>
      </p:sp>
    </p:spTree>
    <p:extLst>
      <p:ext uri="{BB962C8B-B14F-4D97-AF65-F5344CB8AC3E}">
        <p14:creationId xmlns:p14="http://schemas.microsoft.com/office/powerpoint/2010/main" val="3461470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0BB29F-1108-A347-9EA9-84B6142081D0}" type="datetimeFigureOut">
              <a:rPr lang="en-US" smtClean="0"/>
              <a:t>2/26/2015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44638A8A-7706-7644-A9FF-5DEA3A0FA4D9}" type="slidenum">
              <a:rPr lang="en-CA" smtClean="0"/>
              <a:t>‹#›</a:t>
            </a:fld>
            <a:endParaRPr lang="en-CA"/>
          </a:p>
        </p:txBody>
      </p:sp>
    </p:spTree>
    <p:extLst>
      <p:ext uri="{BB962C8B-B14F-4D97-AF65-F5344CB8AC3E}">
        <p14:creationId xmlns:p14="http://schemas.microsoft.com/office/powerpoint/2010/main" val="1853578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1"/>
            <a:ext cx="14439902" cy="5577840"/>
          </a:xfrm>
        </p:spPr>
        <p:txBody>
          <a:bodyPr anchor="b"/>
          <a:lstStyle>
            <a:lvl1pPr algn="l">
              <a:defRPr sz="9700" b="1"/>
            </a:lvl1pPr>
          </a:lstStyle>
          <a:p>
            <a:r>
              <a:rPr lang="fr-CA" smtClean="0"/>
              <a:t>Click to edit Master title style</a:t>
            </a:r>
            <a:endParaRPr lang="en-CA"/>
          </a:p>
        </p:txBody>
      </p:sp>
      <p:sp>
        <p:nvSpPr>
          <p:cNvPr id="3" name="Content Placeholder 2"/>
          <p:cNvSpPr>
            <a:spLocks noGrp="1"/>
          </p:cNvSpPr>
          <p:nvPr>
            <p:ph idx="1"/>
          </p:nvPr>
        </p:nvSpPr>
        <p:spPr>
          <a:xfrm>
            <a:off x="17160240" y="1310643"/>
            <a:ext cx="24536400" cy="28094942"/>
          </a:xfrm>
        </p:spPr>
        <p:txBody>
          <a:bodyPr/>
          <a:lstStyle>
            <a:lvl1pPr>
              <a:defRPr sz="15300"/>
            </a:lvl1pPr>
            <a:lvl2pPr>
              <a:defRPr sz="13400"/>
            </a:lvl2pPr>
            <a:lvl3pPr>
              <a:defRPr sz="11500"/>
            </a:lvl3pPr>
            <a:lvl4pPr>
              <a:defRPr sz="9700"/>
            </a:lvl4pPr>
            <a:lvl5pPr>
              <a:defRPr sz="9700"/>
            </a:lvl5pPr>
            <a:lvl6pPr>
              <a:defRPr sz="9700"/>
            </a:lvl6pPr>
            <a:lvl7pPr>
              <a:defRPr sz="9700"/>
            </a:lvl7pPr>
            <a:lvl8pPr>
              <a:defRPr sz="9700"/>
            </a:lvl8pPr>
            <a:lvl9pPr>
              <a:defRPr sz="97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CA"/>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402" indent="0">
              <a:buNone/>
              <a:defRPr sz="5800"/>
            </a:lvl2pPr>
            <a:lvl3pPr marL="4388805" indent="0">
              <a:buNone/>
              <a:defRPr sz="4800"/>
            </a:lvl3pPr>
            <a:lvl4pPr marL="6583207" indent="0">
              <a:buNone/>
              <a:defRPr sz="4400"/>
            </a:lvl4pPr>
            <a:lvl5pPr marL="8777609" indent="0">
              <a:buNone/>
              <a:defRPr sz="4400"/>
            </a:lvl5pPr>
            <a:lvl6pPr marL="10972011" indent="0">
              <a:buNone/>
              <a:defRPr sz="4400"/>
            </a:lvl6pPr>
            <a:lvl7pPr marL="13166414" indent="0">
              <a:buNone/>
              <a:defRPr sz="4400"/>
            </a:lvl7pPr>
            <a:lvl8pPr marL="15360816" indent="0">
              <a:buNone/>
              <a:defRPr sz="4400"/>
            </a:lvl8pPr>
            <a:lvl9pPr marL="17555218" indent="0">
              <a:buNone/>
              <a:defRPr sz="44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280BB29F-1108-A347-9EA9-84B6142081D0}" type="datetimeFigureOut">
              <a:rPr lang="en-US" smtClean="0"/>
              <a:t>2/26/2015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4638A8A-7706-7644-A9FF-5DEA3A0FA4D9}" type="slidenum">
              <a:rPr lang="en-CA" smtClean="0"/>
              <a:t>‹#›</a:t>
            </a:fld>
            <a:endParaRPr lang="en-CA"/>
          </a:p>
        </p:txBody>
      </p:sp>
    </p:spTree>
    <p:extLst>
      <p:ext uri="{BB962C8B-B14F-4D97-AF65-F5344CB8AC3E}">
        <p14:creationId xmlns:p14="http://schemas.microsoft.com/office/powerpoint/2010/main" val="373173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0"/>
            <a:ext cx="26334720" cy="2720342"/>
          </a:xfrm>
        </p:spPr>
        <p:txBody>
          <a:bodyPr anchor="b"/>
          <a:lstStyle>
            <a:lvl1pPr algn="l">
              <a:defRPr sz="9700" b="1"/>
            </a:lvl1pPr>
          </a:lstStyle>
          <a:p>
            <a:r>
              <a:rPr lang="fr-CA" smtClean="0"/>
              <a:t>Click to edit Master title style</a:t>
            </a:r>
            <a:endParaRPr lang="en-CA"/>
          </a:p>
        </p:txBody>
      </p:sp>
      <p:sp>
        <p:nvSpPr>
          <p:cNvPr id="3" name="Picture Placeholder 2"/>
          <p:cNvSpPr>
            <a:spLocks noGrp="1"/>
          </p:cNvSpPr>
          <p:nvPr>
            <p:ph type="pic" idx="1"/>
          </p:nvPr>
        </p:nvSpPr>
        <p:spPr>
          <a:xfrm>
            <a:off x="8602983" y="2941321"/>
            <a:ext cx="26334720" cy="19751040"/>
          </a:xfrm>
        </p:spPr>
        <p:txBody>
          <a:bodyPr/>
          <a:lstStyle>
            <a:lvl1pPr marL="0" indent="0">
              <a:buNone/>
              <a:defRPr sz="15300"/>
            </a:lvl1pPr>
            <a:lvl2pPr marL="2194402" indent="0">
              <a:buNone/>
              <a:defRPr sz="13400"/>
            </a:lvl2pPr>
            <a:lvl3pPr marL="4388805" indent="0">
              <a:buNone/>
              <a:defRPr sz="11500"/>
            </a:lvl3pPr>
            <a:lvl4pPr marL="6583207" indent="0">
              <a:buNone/>
              <a:defRPr sz="9700"/>
            </a:lvl4pPr>
            <a:lvl5pPr marL="8777609" indent="0">
              <a:buNone/>
              <a:defRPr sz="9700"/>
            </a:lvl5pPr>
            <a:lvl6pPr marL="10972011" indent="0">
              <a:buNone/>
              <a:defRPr sz="9700"/>
            </a:lvl6pPr>
            <a:lvl7pPr marL="13166414" indent="0">
              <a:buNone/>
              <a:defRPr sz="9700"/>
            </a:lvl7pPr>
            <a:lvl8pPr marL="15360816" indent="0">
              <a:buNone/>
              <a:defRPr sz="9700"/>
            </a:lvl8pPr>
            <a:lvl9pPr marL="17555218" indent="0">
              <a:buNone/>
              <a:defRPr sz="9700"/>
            </a:lvl9pPr>
          </a:lstStyle>
          <a:p>
            <a:endParaRPr lang="en-CA"/>
          </a:p>
        </p:txBody>
      </p:sp>
      <p:sp>
        <p:nvSpPr>
          <p:cNvPr id="4" name="Text Placeholder 3"/>
          <p:cNvSpPr>
            <a:spLocks noGrp="1"/>
          </p:cNvSpPr>
          <p:nvPr>
            <p:ph type="body" sz="half" idx="2"/>
          </p:nvPr>
        </p:nvSpPr>
        <p:spPr>
          <a:xfrm>
            <a:off x="8602983" y="25763223"/>
            <a:ext cx="26334720" cy="3863337"/>
          </a:xfrm>
        </p:spPr>
        <p:txBody>
          <a:bodyPr/>
          <a:lstStyle>
            <a:lvl1pPr marL="0" indent="0">
              <a:buNone/>
              <a:defRPr sz="6700"/>
            </a:lvl1pPr>
            <a:lvl2pPr marL="2194402" indent="0">
              <a:buNone/>
              <a:defRPr sz="5800"/>
            </a:lvl2pPr>
            <a:lvl3pPr marL="4388805" indent="0">
              <a:buNone/>
              <a:defRPr sz="4800"/>
            </a:lvl3pPr>
            <a:lvl4pPr marL="6583207" indent="0">
              <a:buNone/>
              <a:defRPr sz="4400"/>
            </a:lvl4pPr>
            <a:lvl5pPr marL="8777609" indent="0">
              <a:buNone/>
              <a:defRPr sz="4400"/>
            </a:lvl5pPr>
            <a:lvl6pPr marL="10972011" indent="0">
              <a:buNone/>
              <a:defRPr sz="4400"/>
            </a:lvl6pPr>
            <a:lvl7pPr marL="13166414" indent="0">
              <a:buNone/>
              <a:defRPr sz="4400"/>
            </a:lvl7pPr>
            <a:lvl8pPr marL="15360816" indent="0">
              <a:buNone/>
              <a:defRPr sz="4400"/>
            </a:lvl8pPr>
            <a:lvl9pPr marL="17555218" indent="0">
              <a:buNone/>
              <a:defRPr sz="44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280BB29F-1108-A347-9EA9-84B6142081D0}" type="datetimeFigureOut">
              <a:rPr lang="en-US" smtClean="0"/>
              <a:t>2/26/2015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4638A8A-7706-7644-A9FF-5DEA3A0FA4D9}" type="slidenum">
              <a:rPr lang="en-CA" smtClean="0"/>
              <a:t>‹#›</a:t>
            </a:fld>
            <a:endParaRPr lang="en-CA"/>
          </a:p>
        </p:txBody>
      </p:sp>
    </p:spTree>
    <p:extLst>
      <p:ext uri="{BB962C8B-B14F-4D97-AF65-F5344CB8AC3E}">
        <p14:creationId xmlns:p14="http://schemas.microsoft.com/office/powerpoint/2010/main" val="833483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E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880" tIns="219440" rIns="438880" bIns="219440" rtlCol="0" anchor="ctr">
            <a:normAutofit/>
          </a:bodyPr>
          <a:lstStyle/>
          <a:p>
            <a:r>
              <a:rPr lang="fr-CA" smtClean="0"/>
              <a:t>Click to edit Master title style</a:t>
            </a:r>
            <a:endParaRPr lang="en-CA"/>
          </a:p>
        </p:txBody>
      </p:sp>
      <p:sp>
        <p:nvSpPr>
          <p:cNvPr id="3" name="Text Placeholder 2"/>
          <p:cNvSpPr>
            <a:spLocks noGrp="1"/>
          </p:cNvSpPr>
          <p:nvPr>
            <p:ph type="body" idx="1"/>
          </p:nvPr>
        </p:nvSpPr>
        <p:spPr>
          <a:xfrm>
            <a:off x="2194560" y="7680963"/>
            <a:ext cx="39502080" cy="21724622"/>
          </a:xfrm>
          <a:prstGeom prst="rect">
            <a:avLst/>
          </a:prstGeom>
        </p:spPr>
        <p:txBody>
          <a:bodyPr vert="horz" lIns="438880" tIns="219440" rIns="438880" bIns="219440" rtlCol="0">
            <a:normAutofit/>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CA"/>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880" tIns="219440" rIns="438880" bIns="219440" rtlCol="0" anchor="ctr"/>
          <a:lstStyle>
            <a:lvl1pPr algn="l">
              <a:defRPr sz="5800">
                <a:solidFill>
                  <a:schemeClr val="tx1">
                    <a:tint val="75000"/>
                  </a:schemeClr>
                </a:solidFill>
              </a:defRPr>
            </a:lvl1pPr>
          </a:lstStyle>
          <a:p>
            <a:fld id="{280BB29F-1108-A347-9EA9-84B6142081D0}" type="datetimeFigureOut">
              <a:rPr lang="en-US" smtClean="0"/>
              <a:t>2/26/2015</a:t>
            </a:fld>
            <a:endParaRPr lang="en-CA"/>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880" tIns="219440" rIns="438880" bIns="219440" rtlCol="0" anchor="ctr"/>
          <a:lstStyle>
            <a:lvl1pPr algn="ctr">
              <a:defRPr sz="58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880" tIns="219440" rIns="438880" bIns="219440" rtlCol="0" anchor="ctr"/>
          <a:lstStyle>
            <a:lvl1pPr algn="r">
              <a:defRPr sz="5800">
                <a:solidFill>
                  <a:schemeClr val="tx1">
                    <a:tint val="75000"/>
                  </a:schemeClr>
                </a:solidFill>
              </a:defRPr>
            </a:lvl1pPr>
          </a:lstStyle>
          <a:p>
            <a:fld id="{44638A8A-7706-7644-A9FF-5DEA3A0FA4D9}" type="slidenum">
              <a:rPr lang="en-CA" smtClean="0"/>
              <a:t>‹#›</a:t>
            </a:fld>
            <a:endParaRPr lang="en-CA"/>
          </a:p>
        </p:txBody>
      </p:sp>
    </p:spTree>
    <p:extLst>
      <p:ext uri="{BB962C8B-B14F-4D97-AF65-F5344CB8AC3E}">
        <p14:creationId xmlns:p14="http://schemas.microsoft.com/office/powerpoint/2010/main" val="332940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402" rtl="0" eaLnBrk="1" latinLnBrk="0" hangingPunct="1">
        <a:spcBef>
          <a:spcPct val="0"/>
        </a:spcBef>
        <a:buNone/>
        <a:defRPr sz="21100" kern="1200">
          <a:solidFill>
            <a:schemeClr val="tx1"/>
          </a:solidFill>
          <a:latin typeface="+mj-lt"/>
          <a:ea typeface="+mj-ea"/>
          <a:cs typeface="+mj-cs"/>
        </a:defRPr>
      </a:lvl1pPr>
    </p:titleStyle>
    <p:bodyStyle>
      <a:lvl1pPr marL="1645802" indent="-1645802" algn="l" defTabSz="2194402" rtl="0" eaLnBrk="1" latinLnBrk="0" hangingPunct="1">
        <a:spcBef>
          <a:spcPct val="20000"/>
        </a:spcBef>
        <a:buFont typeface="Arial"/>
        <a:buChar char="•"/>
        <a:defRPr sz="15300" kern="1200">
          <a:solidFill>
            <a:schemeClr val="tx1"/>
          </a:solidFill>
          <a:latin typeface="+mn-lt"/>
          <a:ea typeface="+mn-ea"/>
          <a:cs typeface="+mn-cs"/>
        </a:defRPr>
      </a:lvl1pPr>
      <a:lvl2pPr marL="3565904" indent="-1371502" algn="l" defTabSz="2194402" rtl="0" eaLnBrk="1" latinLnBrk="0" hangingPunct="1">
        <a:spcBef>
          <a:spcPct val="20000"/>
        </a:spcBef>
        <a:buFont typeface="Arial"/>
        <a:buChar char="–"/>
        <a:defRPr sz="13400" kern="1200">
          <a:solidFill>
            <a:schemeClr val="tx1"/>
          </a:solidFill>
          <a:latin typeface="+mn-lt"/>
          <a:ea typeface="+mn-ea"/>
          <a:cs typeface="+mn-cs"/>
        </a:defRPr>
      </a:lvl2pPr>
      <a:lvl3pPr marL="5486006" indent="-1097201" algn="l" defTabSz="2194402" rtl="0" eaLnBrk="1" latinLnBrk="0" hangingPunct="1">
        <a:spcBef>
          <a:spcPct val="20000"/>
        </a:spcBef>
        <a:buFont typeface="Arial"/>
        <a:buChar char="•"/>
        <a:defRPr sz="11500" kern="1200">
          <a:solidFill>
            <a:schemeClr val="tx1"/>
          </a:solidFill>
          <a:latin typeface="+mn-lt"/>
          <a:ea typeface="+mn-ea"/>
          <a:cs typeface="+mn-cs"/>
        </a:defRPr>
      </a:lvl3pPr>
      <a:lvl4pPr marL="7680408" indent="-1097201" algn="l" defTabSz="2194402" rtl="0" eaLnBrk="1" latinLnBrk="0" hangingPunct="1">
        <a:spcBef>
          <a:spcPct val="20000"/>
        </a:spcBef>
        <a:buFont typeface="Arial"/>
        <a:buChar char="–"/>
        <a:defRPr sz="9700" kern="1200">
          <a:solidFill>
            <a:schemeClr val="tx1"/>
          </a:solidFill>
          <a:latin typeface="+mn-lt"/>
          <a:ea typeface="+mn-ea"/>
          <a:cs typeface="+mn-cs"/>
        </a:defRPr>
      </a:lvl4pPr>
      <a:lvl5pPr marL="9874810" indent="-1097201" algn="l" defTabSz="2194402" rtl="0" eaLnBrk="1" latinLnBrk="0" hangingPunct="1">
        <a:spcBef>
          <a:spcPct val="20000"/>
        </a:spcBef>
        <a:buFont typeface="Arial"/>
        <a:buChar char="»"/>
        <a:defRPr sz="9700" kern="1200">
          <a:solidFill>
            <a:schemeClr val="tx1"/>
          </a:solidFill>
          <a:latin typeface="+mn-lt"/>
          <a:ea typeface="+mn-ea"/>
          <a:cs typeface="+mn-cs"/>
        </a:defRPr>
      </a:lvl5pPr>
      <a:lvl6pPr marL="12069212" indent="-1097201" algn="l" defTabSz="2194402" rtl="0" eaLnBrk="1" latinLnBrk="0" hangingPunct="1">
        <a:spcBef>
          <a:spcPct val="20000"/>
        </a:spcBef>
        <a:buFont typeface="Arial"/>
        <a:buChar char="•"/>
        <a:defRPr sz="9700" kern="1200">
          <a:solidFill>
            <a:schemeClr val="tx1"/>
          </a:solidFill>
          <a:latin typeface="+mn-lt"/>
          <a:ea typeface="+mn-ea"/>
          <a:cs typeface="+mn-cs"/>
        </a:defRPr>
      </a:lvl6pPr>
      <a:lvl7pPr marL="14263615" indent="-1097201" algn="l" defTabSz="2194402" rtl="0" eaLnBrk="1" latinLnBrk="0" hangingPunct="1">
        <a:spcBef>
          <a:spcPct val="20000"/>
        </a:spcBef>
        <a:buFont typeface="Arial"/>
        <a:buChar char="•"/>
        <a:defRPr sz="9700" kern="1200">
          <a:solidFill>
            <a:schemeClr val="tx1"/>
          </a:solidFill>
          <a:latin typeface="+mn-lt"/>
          <a:ea typeface="+mn-ea"/>
          <a:cs typeface="+mn-cs"/>
        </a:defRPr>
      </a:lvl7pPr>
      <a:lvl8pPr marL="16458017" indent="-1097201" algn="l" defTabSz="2194402" rtl="0" eaLnBrk="1" latinLnBrk="0" hangingPunct="1">
        <a:spcBef>
          <a:spcPct val="20000"/>
        </a:spcBef>
        <a:buFont typeface="Arial"/>
        <a:buChar char="•"/>
        <a:defRPr sz="9700" kern="1200">
          <a:solidFill>
            <a:schemeClr val="tx1"/>
          </a:solidFill>
          <a:latin typeface="+mn-lt"/>
          <a:ea typeface="+mn-ea"/>
          <a:cs typeface="+mn-cs"/>
        </a:defRPr>
      </a:lvl8pPr>
      <a:lvl9pPr marL="18652419" indent="-1097201" algn="l" defTabSz="2194402" rtl="0" eaLnBrk="1" latinLnBrk="0" hangingPunct="1">
        <a:spcBef>
          <a:spcPct val="20000"/>
        </a:spcBef>
        <a:buFont typeface="Arial"/>
        <a:buChar char="•"/>
        <a:defRPr sz="9700" kern="1200">
          <a:solidFill>
            <a:schemeClr val="tx1"/>
          </a:solidFill>
          <a:latin typeface="+mn-lt"/>
          <a:ea typeface="+mn-ea"/>
          <a:cs typeface="+mn-cs"/>
        </a:defRPr>
      </a:lvl9pPr>
    </p:bodyStyle>
    <p:otherStyle>
      <a:defPPr>
        <a:defRPr lang="en-US"/>
      </a:defPPr>
      <a:lvl1pPr marL="0" algn="l" defTabSz="2194402" rtl="0" eaLnBrk="1" latinLnBrk="0" hangingPunct="1">
        <a:defRPr sz="8600" kern="1200">
          <a:solidFill>
            <a:schemeClr val="tx1"/>
          </a:solidFill>
          <a:latin typeface="+mn-lt"/>
          <a:ea typeface="+mn-ea"/>
          <a:cs typeface="+mn-cs"/>
        </a:defRPr>
      </a:lvl1pPr>
      <a:lvl2pPr marL="2194402" algn="l" defTabSz="2194402" rtl="0" eaLnBrk="1" latinLnBrk="0" hangingPunct="1">
        <a:defRPr sz="8600" kern="1200">
          <a:solidFill>
            <a:schemeClr val="tx1"/>
          </a:solidFill>
          <a:latin typeface="+mn-lt"/>
          <a:ea typeface="+mn-ea"/>
          <a:cs typeface="+mn-cs"/>
        </a:defRPr>
      </a:lvl2pPr>
      <a:lvl3pPr marL="4388805" algn="l" defTabSz="2194402" rtl="0" eaLnBrk="1" latinLnBrk="0" hangingPunct="1">
        <a:defRPr sz="8600" kern="1200">
          <a:solidFill>
            <a:schemeClr val="tx1"/>
          </a:solidFill>
          <a:latin typeface="+mn-lt"/>
          <a:ea typeface="+mn-ea"/>
          <a:cs typeface="+mn-cs"/>
        </a:defRPr>
      </a:lvl3pPr>
      <a:lvl4pPr marL="6583207" algn="l" defTabSz="2194402" rtl="0" eaLnBrk="1" latinLnBrk="0" hangingPunct="1">
        <a:defRPr sz="8600" kern="1200">
          <a:solidFill>
            <a:schemeClr val="tx1"/>
          </a:solidFill>
          <a:latin typeface="+mn-lt"/>
          <a:ea typeface="+mn-ea"/>
          <a:cs typeface="+mn-cs"/>
        </a:defRPr>
      </a:lvl4pPr>
      <a:lvl5pPr marL="8777609" algn="l" defTabSz="2194402" rtl="0" eaLnBrk="1" latinLnBrk="0" hangingPunct="1">
        <a:defRPr sz="8600" kern="1200">
          <a:solidFill>
            <a:schemeClr val="tx1"/>
          </a:solidFill>
          <a:latin typeface="+mn-lt"/>
          <a:ea typeface="+mn-ea"/>
          <a:cs typeface="+mn-cs"/>
        </a:defRPr>
      </a:lvl5pPr>
      <a:lvl6pPr marL="10972011" algn="l" defTabSz="2194402" rtl="0" eaLnBrk="1" latinLnBrk="0" hangingPunct="1">
        <a:defRPr sz="8600" kern="1200">
          <a:solidFill>
            <a:schemeClr val="tx1"/>
          </a:solidFill>
          <a:latin typeface="+mn-lt"/>
          <a:ea typeface="+mn-ea"/>
          <a:cs typeface="+mn-cs"/>
        </a:defRPr>
      </a:lvl6pPr>
      <a:lvl7pPr marL="13166414" algn="l" defTabSz="2194402" rtl="0" eaLnBrk="1" latinLnBrk="0" hangingPunct="1">
        <a:defRPr sz="8600" kern="1200">
          <a:solidFill>
            <a:schemeClr val="tx1"/>
          </a:solidFill>
          <a:latin typeface="+mn-lt"/>
          <a:ea typeface="+mn-ea"/>
          <a:cs typeface="+mn-cs"/>
        </a:defRPr>
      </a:lvl7pPr>
      <a:lvl8pPr marL="15360816" algn="l" defTabSz="2194402" rtl="0" eaLnBrk="1" latinLnBrk="0" hangingPunct="1">
        <a:defRPr sz="8600" kern="1200">
          <a:solidFill>
            <a:schemeClr val="tx1"/>
          </a:solidFill>
          <a:latin typeface="+mn-lt"/>
          <a:ea typeface="+mn-ea"/>
          <a:cs typeface="+mn-cs"/>
        </a:defRPr>
      </a:lvl8pPr>
      <a:lvl9pPr marL="17555218" algn="l" defTabSz="2194402"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dDbWTPL0vE" TargetMode="External"/><Relationship Id="rId2" Type="http://schemas.openxmlformats.org/officeDocument/2006/relationships/hyperlink" Target="http://www.amstat.org/publications/jse/v22n3/pulley_loop_physical_model_of_median.html"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155" y="1318262"/>
            <a:ext cx="40789485" cy="5486400"/>
          </a:xfrm>
        </p:spPr>
        <p:txBody>
          <a:bodyPr>
            <a:normAutofit/>
          </a:bodyPr>
          <a:lstStyle/>
          <a:p>
            <a:r>
              <a:rPr lang="en-US" sz="9600" dirty="0" smtClean="0"/>
              <a:t>Welcome to the March 18, 2015 </a:t>
            </a:r>
            <a:r>
              <a:rPr lang="en-US" sz="9600" i="1" dirty="0" smtClean="0"/>
              <a:t>JSE </a:t>
            </a:r>
            <a:r>
              <a:rPr lang="en-US" sz="9600" dirty="0" smtClean="0"/>
              <a:t>webinar:</a:t>
            </a:r>
            <a:br>
              <a:rPr lang="en-US" sz="9600" dirty="0" smtClean="0"/>
            </a:br>
            <a:r>
              <a:rPr lang="en-US" sz="9600" i="1" dirty="0" smtClean="0">
                <a:solidFill>
                  <a:srgbClr val="00B0F0"/>
                </a:solidFill>
              </a:rPr>
              <a:t>The </a:t>
            </a:r>
            <a:r>
              <a:rPr lang="en-US" sz="9600" i="1" dirty="0">
                <a:solidFill>
                  <a:srgbClr val="00B0F0"/>
                </a:solidFill>
              </a:rPr>
              <a:t>Median has a Balance Representation, too!</a:t>
            </a:r>
            <a:r>
              <a:rPr lang="en-US" sz="9600" dirty="0"/>
              <a:t/>
            </a:r>
            <a:br>
              <a:rPr lang="en-US" sz="9600" dirty="0"/>
            </a:br>
            <a:endParaRPr lang="en-US" sz="9600" dirty="0"/>
          </a:p>
        </p:txBody>
      </p:sp>
      <p:sp>
        <p:nvSpPr>
          <p:cNvPr id="3" name="Content Placeholder 2"/>
          <p:cNvSpPr>
            <a:spLocks noGrp="1"/>
          </p:cNvSpPr>
          <p:nvPr>
            <p:ph idx="1"/>
          </p:nvPr>
        </p:nvSpPr>
        <p:spPr>
          <a:xfrm>
            <a:off x="907155" y="7680962"/>
            <a:ext cx="42273440" cy="23682957"/>
          </a:xfrm>
        </p:spPr>
        <p:txBody>
          <a:bodyPr>
            <a:normAutofit/>
          </a:bodyPr>
          <a:lstStyle/>
          <a:p>
            <a:pPr marL="0" indent="0" algn="ctr">
              <a:buNone/>
            </a:pPr>
            <a:r>
              <a:rPr lang="en-US" sz="8800" dirty="0" smtClean="0"/>
              <a:t>presented by</a:t>
            </a:r>
          </a:p>
          <a:p>
            <a:pPr marL="0" indent="0" algn="ctr">
              <a:buNone/>
            </a:pPr>
            <a:r>
              <a:rPr lang="en-US" sz="13000" dirty="0" smtClean="0"/>
              <a:t>Larry Lesser &amp; Amy Wagler</a:t>
            </a:r>
          </a:p>
          <a:p>
            <a:pPr marL="0" indent="0" algn="ctr">
              <a:buNone/>
            </a:pPr>
            <a:r>
              <a:rPr lang="en-US" sz="8800" dirty="0"/>
              <a:t>Mathematical Sciences Dept. faculty at  </a:t>
            </a:r>
            <a:r>
              <a:rPr lang="en-US" sz="8800" dirty="0" smtClean="0"/>
              <a:t>The University of Texas at El Paso </a:t>
            </a:r>
          </a:p>
          <a:p>
            <a:pPr marL="0" indent="0" algn="ctr">
              <a:buNone/>
            </a:pPr>
            <a:r>
              <a:rPr lang="en-US" sz="8800" dirty="0" smtClean="0"/>
              <a:t>and lead authors of the Nov. 2014 </a:t>
            </a:r>
            <a:r>
              <a:rPr lang="en-US" sz="8800" i="1" dirty="0" smtClean="0"/>
              <a:t>JSE</a:t>
            </a:r>
            <a:r>
              <a:rPr lang="en-US" sz="8800" dirty="0" smtClean="0"/>
              <a:t> paper</a:t>
            </a:r>
          </a:p>
          <a:p>
            <a:pPr marL="0" indent="0" algn="ctr">
              <a:buNone/>
            </a:pPr>
            <a:r>
              <a:rPr lang="en-US" sz="8800" i="1" dirty="0"/>
              <a:t>http://</a:t>
            </a:r>
            <a:r>
              <a:rPr lang="en-US" sz="8800" i="1" dirty="0" err="1"/>
              <a:t>www.amstat.org</a:t>
            </a:r>
            <a:r>
              <a:rPr lang="en-US" sz="8800" i="1" dirty="0"/>
              <a:t>/publications/</a:t>
            </a:r>
            <a:r>
              <a:rPr lang="en-US" sz="8800" i="1" dirty="0" err="1"/>
              <a:t>jse</a:t>
            </a:r>
            <a:r>
              <a:rPr lang="en-US" sz="8800" i="1" dirty="0"/>
              <a:t>/v21n1/</a:t>
            </a:r>
            <a:r>
              <a:rPr lang="en-US" sz="8800" i="1" dirty="0" err="1"/>
              <a:t>lesser.pdf</a:t>
            </a:r>
            <a:endParaRPr lang="en-US" sz="8800" i="1" dirty="0" smtClean="0"/>
          </a:p>
          <a:p>
            <a:pPr marL="0" indent="0" algn="ctr">
              <a:buNone/>
            </a:pPr>
            <a:r>
              <a:rPr lang="en-US" sz="8000" dirty="0" smtClean="0">
                <a:solidFill>
                  <a:srgbClr val="0140BF"/>
                </a:solidFill>
              </a:rPr>
              <a:t>“Finding a Happy Median: Another Balance Representation for Measures of Center”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24441" y="20356830"/>
            <a:ext cx="8366759" cy="12550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368260"/>
            <a:ext cx="8366760" cy="12550140"/>
          </a:xfrm>
          <a:prstGeom prst="rect">
            <a:avLst/>
          </a:prstGeo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56480" y="22787268"/>
            <a:ext cx="9327497" cy="7712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07233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Assessment (Fall 2013)</a:t>
            </a:r>
            <a:endParaRPr lang="en-CA" dirty="0"/>
          </a:p>
        </p:txBody>
      </p:sp>
      <p:sp>
        <p:nvSpPr>
          <p:cNvPr id="3" name="Content Placeholder 2"/>
          <p:cNvSpPr>
            <a:spLocks noGrp="1"/>
          </p:cNvSpPr>
          <p:nvPr>
            <p:ph idx="1"/>
          </p:nvPr>
        </p:nvSpPr>
        <p:spPr/>
        <p:txBody>
          <a:bodyPr/>
          <a:lstStyle/>
          <a:p>
            <a:r>
              <a:rPr lang="en-US" dirty="0" smtClean="0"/>
              <a:t>Population Description</a:t>
            </a:r>
          </a:p>
          <a:p>
            <a:r>
              <a:rPr lang="en-US" dirty="0" smtClean="0"/>
              <a:t>Method: In-class </a:t>
            </a:r>
            <a:r>
              <a:rPr lang="en-US" dirty="0"/>
              <a:t>Assessment </a:t>
            </a:r>
            <a:r>
              <a:rPr lang="en-US" dirty="0" smtClean="0"/>
              <a:t>and Pre-post </a:t>
            </a:r>
            <a:r>
              <a:rPr lang="en-US" dirty="0"/>
              <a:t>test</a:t>
            </a:r>
            <a:endParaRPr lang="en-US" dirty="0" smtClean="0"/>
          </a:p>
          <a:p>
            <a:r>
              <a:rPr lang="en-US" dirty="0" smtClean="0"/>
              <a:t>Instrument: multiple choice and open ended questions</a:t>
            </a:r>
          </a:p>
          <a:p>
            <a:r>
              <a:rPr lang="en-US" dirty="0" smtClean="0"/>
              <a:t>Results</a:t>
            </a:r>
          </a:p>
          <a:p>
            <a:r>
              <a:rPr lang="en-US" dirty="0" smtClean="0"/>
              <a:t>Discussion and Extensions</a:t>
            </a:r>
            <a:endParaRPr lang="en-CA" dirty="0"/>
          </a:p>
        </p:txBody>
      </p:sp>
    </p:spTree>
    <p:extLst>
      <p:ext uri="{BB962C8B-B14F-4D97-AF65-F5344CB8AC3E}">
        <p14:creationId xmlns:p14="http://schemas.microsoft.com/office/powerpoint/2010/main" val="25398394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Fall 2013 Research</a:t>
            </a:r>
            <a:endParaRPr lang="en-CA" dirty="0"/>
          </a:p>
        </p:txBody>
      </p:sp>
      <p:sp>
        <p:nvSpPr>
          <p:cNvPr id="3" name="Content Placeholder 2"/>
          <p:cNvSpPr>
            <a:spLocks noGrp="1"/>
          </p:cNvSpPr>
          <p:nvPr>
            <p:ph idx="1"/>
          </p:nvPr>
        </p:nvSpPr>
        <p:spPr/>
        <p:txBody>
          <a:bodyPr/>
          <a:lstStyle/>
          <a:p>
            <a:r>
              <a:rPr lang="en-CA" dirty="0" smtClean="0"/>
              <a:t>Setting: Southwestern US research institution with predominantly Latino/a student population</a:t>
            </a:r>
          </a:p>
          <a:p>
            <a:r>
              <a:rPr lang="en-CA" dirty="0" smtClean="0"/>
              <a:t>Population: Pre-service middle school teachers</a:t>
            </a:r>
          </a:p>
          <a:p>
            <a:r>
              <a:rPr lang="en-CA" dirty="0" smtClean="0"/>
              <a:t>Sample Size: 10 completed pre and post tests</a:t>
            </a:r>
          </a:p>
          <a:p>
            <a:endParaRPr lang="en-CA" dirty="0"/>
          </a:p>
        </p:txBody>
      </p:sp>
    </p:spTree>
    <p:extLst>
      <p:ext uri="{BB962C8B-B14F-4D97-AF65-F5344CB8AC3E}">
        <p14:creationId xmlns:p14="http://schemas.microsoft.com/office/powerpoint/2010/main" val="37816828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a:t>
            </a:r>
            <a:endParaRPr lang="en-US" dirty="0"/>
          </a:p>
        </p:txBody>
      </p:sp>
      <p:sp>
        <p:nvSpPr>
          <p:cNvPr id="5" name="Content Placeholder 4"/>
          <p:cNvSpPr>
            <a:spLocks noGrp="1"/>
          </p:cNvSpPr>
          <p:nvPr>
            <p:ph idx="1"/>
          </p:nvPr>
        </p:nvSpPr>
        <p:spPr/>
        <p:txBody>
          <a:bodyPr>
            <a:normAutofit fontScale="92500"/>
          </a:bodyPr>
          <a:lstStyle/>
          <a:p>
            <a:r>
              <a:rPr lang="en-US" dirty="0" smtClean="0"/>
              <a:t>Pretest about median given in prior class with 100% informed consent</a:t>
            </a:r>
          </a:p>
          <a:p>
            <a:r>
              <a:rPr lang="en-US" dirty="0" smtClean="0"/>
              <a:t>Students participated in median model activity for approximately 45 minutes in subsequent class period </a:t>
            </a:r>
          </a:p>
          <a:p>
            <a:r>
              <a:rPr lang="en-US" dirty="0" smtClean="0"/>
              <a:t>Median activity included in-class voting questions</a:t>
            </a:r>
          </a:p>
          <a:p>
            <a:r>
              <a:rPr lang="en-US" dirty="0" smtClean="0"/>
              <a:t>Completed posttest directly after activity</a:t>
            </a:r>
          </a:p>
          <a:p>
            <a:r>
              <a:rPr lang="en-US" dirty="0" smtClean="0"/>
              <a:t>Data </a:t>
            </a:r>
            <a:r>
              <a:rPr lang="en-US" dirty="0" err="1" smtClean="0"/>
              <a:t>deidentified</a:t>
            </a:r>
            <a:r>
              <a:rPr lang="en-US" dirty="0" smtClean="0"/>
              <a:t> and analyzed by statistics graduate student researcher</a:t>
            </a:r>
            <a:endParaRPr lang="en-US" dirty="0"/>
          </a:p>
        </p:txBody>
      </p:sp>
    </p:spTree>
    <p:extLst>
      <p:ext uri="{BB962C8B-B14F-4D97-AF65-F5344CB8AC3E}">
        <p14:creationId xmlns:p14="http://schemas.microsoft.com/office/powerpoint/2010/main" val="12047231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2080" y="1318262"/>
            <a:ext cx="40294560" cy="5486400"/>
          </a:xfrm>
        </p:spPr>
        <p:txBody>
          <a:bodyPr>
            <a:normAutofit fontScale="90000"/>
          </a:bodyPr>
          <a:lstStyle/>
          <a:p>
            <a:r>
              <a:rPr lang="en-US" dirty="0" smtClean="0"/>
              <a:t>Excerpt of In-Class Assessment Protocol</a:t>
            </a:r>
            <a:endParaRPr lang="en-US" dirty="0"/>
          </a:p>
        </p:txBody>
      </p:sp>
      <p:pic>
        <p:nvPicPr>
          <p:cNvPr id="1025"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b="58734"/>
          <a:stretch/>
        </p:blipFill>
        <p:spPr bwMode="auto">
          <a:xfrm>
            <a:off x="2784425" y="8370277"/>
            <a:ext cx="38912215" cy="213125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50877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10-question pre/post test</a:t>
            </a:r>
            <a:endParaRPr lang="en-CA" dirty="0"/>
          </a:p>
        </p:txBody>
      </p:sp>
      <p:sp>
        <p:nvSpPr>
          <p:cNvPr id="3" name="Content Placeholder 2"/>
          <p:cNvSpPr>
            <a:spLocks noGrp="1"/>
          </p:cNvSpPr>
          <p:nvPr>
            <p:ph idx="1"/>
          </p:nvPr>
        </p:nvSpPr>
        <p:spPr/>
        <p:txBody>
          <a:bodyPr>
            <a:normAutofit/>
          </a:bodyPr>
          <a:lstStyle/>
          <a:p>
            <a:r>
              <a:rPr lang="en-CA" dirty="0" smtClean="0"/>
              <a:t>1 </a:t>
            </a:r>
            <a:r>
              <a:rPr lang="en-CA" dirty="0" smtClean="0"/>
              <a:t>created by the authors from scratch; </a:t>
            </a:r>
          </a:p>
          <a:p>
            <a:r>
              <a:rPr lang="en-CA" dirty="0" smtClean="0"/>
              <a:t>9 </a:t>
            </a:r>
            <a:r>
              <a:rPr lang="en-CA" dirty="0" smtClean="0"/>
              <a:t>adapted </a:t>
            </a:r>
            <a:r>
              <a:rPr lang="en-CA" dirty="0" smtClean="0"/>
              <a:t>from “Measures of Center” ARTIST database </a:t>
            </a:r>
            <a:r>
              <a:rPr lang="en-US" sz="9600" dirty="0" smtClean="0"/>
              <a:t>(Garfield </a:t>
            </a:r>
            <a:r>
              <a:rPr lang="en-US" sz="9600" dirty="0"/>
              <a:t>&amp;</a:t>
            </a:r>
            <a:r>
              <a:rPr lang="en-US" sz="9600" dirty="0" smtClean="0"/>
              <a:t> Gal, </a:t>
            </a:r>
            <a:r>
              <a:rPr lang="en-US" sz="9600" dirty="0"/>
              <a:t>1999</a:t>
            </a:r>
            <a:r>
              <a:rPr lang="en-US" sz="9600" dirty="0" smtClean="0"/>
              <a:t>)</a:t>
            </a:r>
          </a:p>
          <a:p>
            <a:pPr marL="0" indent="0">
              <a:buNone/>
            </a:pPr>
            <a:endParaRPr lang="en-US" sz="9600" dirty="0"/>
          </a:p>
          <a:p>
            <a:pPr marL="0" indent="0">
              <a:buNone/>
            </a:pPr>
            <a:endParaRPr lang="en-CA" sz="9600" dirty="0" smtClean="0"/>
          </a:p>
          <a:p>
            <a:r>
              <a:rPr lang="en-US" dirty="0"/>
              <a:t>5</a:t>
            </a:r>
            <a:r>
              <a:rPr lang="en-US" dirty="0" smtClean="0"/>
              <a:t> multiple choice  </a:t>
            </a:r>
          </a:p>
          <a:p>
            <a:r>
              <a:rPr lang="en-US" dirty="0" smtClean="0"/>
              <a:t>2 multiple choice followed by “Explain”</a:t>
            </a:r>
          </a:p>
          <a:p>
            <a:r>
              <a:rPr lang="en-US" dirty="0" smtClean="0"/>
              <a:t>3 open-ended </a:t>
            </a:r>
          </a:p>
          <a:p>
            <a:pPr marL="0" indent="0">
              <a:buNone/>
            </a:pPr>
            <a:endParaRPr lang="en-CA" dirty="0"/>
          </a:p>
        </p:txBody>
      </p:sp>
    </p:spTree>
    <p:extLst>
      <p:ext uri="{BB962C8B-B14F-4D97-AF65-F5344CB8AC3E}">
        <p14:creationId xmlns:p14="http://schemas.microsoft.com/office/powerpoint/2010/main" val="27374798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Pretest Item Example</a:t>
            </a:r>
            <a:endParaRPr lang="en-US" dirty="0"/>
          </a:p>
        </p:txBody>
      </p:sp>
      <p:sp>
        <p:nvSpPr>
          <p:cNvPr id="3" name="Content Placeholder 2"/>
          <p:cNvSpPr>
            <a:spLocks noGrp="1"/>
          </p:cNvSpPr>
          <p:nvPr>
            <p:ph idx="1"/>
          </p:nvPr>
        </p:nvSpPr>
        <p:spPr/>
        <p:txBody>
          <a:bodyPr>
            <a:normAutofit/>
          </a:bodyPr>
          <a:lstStyle/>
          <a:p>
            <a:pPr marL="0" lvl="0" indent="0">
              <a:buNone/>
            </a:pPr>
            <a:r>
              <a:rPr lang="en-US" sz="10700" dirty="0" smtClean="0"/>
              <a:t>1) A </a:t>
            </a:r>
            <a:r>
              <a:rPr lang="en-US" sz="10700" dirty="0"/>
              <a:t>test was given to 60 individuals. Half answered 80% of the questions correctly, the other half of the class answered 90% correctly. With regard to the mean and median of the class scores, which of the following statements is correct? </a:t>
            </a:r>
          </a:p>
          <a:p>
            <a:pPr marL="0" indent="0">
              <a:buNone/>
            </a:pPr>
            <a:r>
              <a:rPr lang="en-US" sz="10700" dirty="0"/>
              <a:t>a.  mean &gt; median      b. mean = median      c. mean &lt; median.</a:t>
            </a:r>
          </a:p>
          <a:p>
            <a:pPr marL="0" indent="0">
              <a:buNone/>
            </a:pPr>
            <a:r>
              <a:rPr lang="en-US" sz="10700" dirty="0"/>
              <a:t>Explain.</a:t>
            </a:r>
          </a:p>
          <a:p>
            <a:pPr marL="0" indent="0">
              <a:buNone/>
            </a:pPr>
            <a:endParaRPr lang="en-US" dirty="0"/>
          </a:p>
        </p:txBody>
      </p:sp>
    </p:spTree>
    <p:extLst>
      <p:ext uri="{BB962C8B-B14F-4D97-AF65-F5344CB8AC3E}">
        <p14:creationId xmlns:p14="http://schemas.microsoft.com/office/powerpoint/2010/main" val="9828183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Pretest Item Example</a:t>
            </a:r>
            <a:endParaRPr lang="en-US" dirty="0"/>
          </a:p>
        </p:txBody>
      </p:sp>
      <p:sp>
        <p:nvSpPr>
          <p:cNvPr id="3" name="Content Placeholder 2"/>
          <p:cNvSpPr>
            <a:spLocks noGrp="1"/>
          </p:cNvSpPr>
          <p:nvPr>
            <p:ph idx="1"/>
          </p:nvPr>
        </p:nvSpPr>
        <p:spPr/>
        <p:txBody>
          <a:bodyPr>
            <a:normAutofit/>
          </a:bodyPr>
          <a:lstStyle/>
          <a:p>
            <a:pPr marL="0" indent="0">
              <a:buNone/>
            </a:pPr>
            <a:r>
              <a:rPr lang="en-US" sz="10700" dirty="0" smtClean="0"/>
              <a:t>10) </a:t>
            </a:r>
            <a:r>
              <a:rPr lang="en-US" sz="10700" dirty="0"/>
              <a:t>NCAA wrestler weights are summarized in the table below. However, when determining these weights it was discovered that the scale topped out at 250 lbs. so that the exact weight of any player 250 lbs. or more could not be determined. The following is a sample of weights from a particular team</a:t>
            </a:r>
            <a:r>
              <a:rPr lang="en-US" sz="10700" dirty="0" smtClean="0"/>
              <a:t>:</a:t>
            </a:r>
          </a:p>
          <a:p>
            <a:pPr marL="0" indent="0">
              <a:buNone/>
            </a:pPr>
            <a:endParaRPr lang="en-US" sz="10700" dirty="0"/>
          </a:p>
          <a:p>
            <a:pPr marL="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007373800"/>
              </p:ext>
            </p:extLst>
          </p:nvPr>
        </p:nvGraphicFramePr>
        <p:xfrm>
          <a:off x="25034776" y="18085594"/>
          <a:ext cx="12877653" cy="7315200"/>
        </p:xfrm>
        <a:graphic>
          <a:graphicData uri="http://schemas.openxmlformats.org/drawingml/2006/table">
            <a:tbl>
              <a:tblPr firstRow="1" firstCol="1" bandRow="1">
                <a:tableStyleId>{16D9F66E-5EB9-4882-86FB-DCBF35E3C3E4}</a:tableStyleId>
              </a:tblPr>
              <a:tblGrid>
                <a:gridCol w="6478819"/>
                <a:gridCol w="6398834"/>
              </a:tblGrid>
              <a:tr h="1194032">
                <a:tc>
                  <a:txBody>
                    <a:bodyPr/>
                    <a:lstStyle/>
                    <a:p>
                      <a:pPr marL="0" marR="0">
                        <a:spcBef>
                          <a:spcPts val="0"/>
                        </a:spcBef>
                        <a:spcAft>
                          <a:spcPts val="0"/>
                        </a:spcAft>
                      </a:pPr>
                      <a:r>
                        <a:rPr lang="en-US" sz="9600" dirty="0" smtClean="0">
                          <a:effectLst/>
                        </a:rPr>
                        <a:t>Weight</a:t>
                      </a:r>
                      <a:endParaRPr lang="en-US" sz="9600" dirty="0">
                        <a:effectLst/>
                        <a:latin typeface="+mn-lt"/>
                        <a:ea typeface="Times New Roman"/>
                      </a:endParaRPr>
                    </a:p>
                  </a:txBody>
                  <a:tcPr marL="68580" marR="68580" marT="0" marB="0"/>
                </a:tc>
                <a:tc>
                  <a:txBody>
                    <a:bodyPr/>
                    <a:lstStyle/>
                    <a:p>
                      <a:pPr marL="0" marR="0">
                        <a:spcBef>
                          <a:spcPts val="0"/>
                        </a:spcBef>
                        <a:spcAft>
                          <a:spcPts val="0"/>
                        </a:spcAft>
                      </a:pPr>
                      <a:r>
                        <a:rPr lang="en-US" sz="9600">
                          <a:effectLst/>
                        </a:rPr>
                        <a:t>Frequency</a:t>
                      </a:r>
                      <a:endParaRPr lang="en-US" sz="9600">
                        <a:effectLst/>
                        <a:latin typeface="Times New Roman"/>
                        <a:ea typeface="Times New Roman"/>
                      </a:endParaRPr>
                    </a:p>
                  </a:txBody>
                  <a:tcPr marL="68580" marR="68580" marT="0" marB="0"/>
                </a:tc>
              </a:tr>
              <a:tr h="0">
                <a:tc>
                  <a:txBody>
                    <a:bodyPr/>
                    <a:lstStyle/>
                    <a:p>
                      <a:pPr marL="0" marR="0">
                        <a:spcBef>
                          <a:spcPts val="0"/>
                        </a:spcBef>
                        <a:spcAft>
                          <a:spcPts val="0"/>
                        </a:spcAft>
                      </a:pPr>
                      <a:r>
                        <a:rPr lang="en-US" sz="9600">
                          <a:effectLst/>
                        </a:rPr>
                        <a:t>175</a:t>
                      </a:r>
                      <a:endParaRPr lang="en-US" sz="9600">
                        <a:effectLst/>
                        <a:latin typeface="Times New Roman"/>
                        <a:ea typeface="Times New Roman"/>
                      </a:endParaRPr>
                    </a:p>
                  </a:txBody>
                  <a:tcPr marL="68580" marR="68580" marT="0" marB="0"/>
                </a:tc>
                <a:tc>
                  <a:txBody>
                    <a:bodyPr/>
                    <a:lstStyle/>
                    <a:p>
                      <a:pPr marL="0" marR="0">
                        <a:spcBef>
                          <a:spcPts val="0"/>
                        </a:spcBef>
                        <a:spcAft>
                          <a:spcPts val="0"/>
                        </a:spcAft>
                      </a:pPr>
                      <a:r>
                        <a:rPr lang="en-US" sz="9600">
                          <a:effectLst/>
                        </a:rPr>
                        <a:t>4</a:t>
                      </a:r>
                      <a:endParaRPr lang="en-US" sz="9600">
                        <a:effectLst/>
                        <a:latin typeface="Times New Roman"/>
                        <a:ea typeface="Times New Roman"/>
                      </a:endParaRPr>
                    </a:p>
                  </a:txBody>
                  <a:tcPr marL="68580" marR="68580" marT="0" marB="0"/>
                </a:tc>
              </a:tr>
              <a:tr h="1194032">
                <a:tc>
                  <a:txBody>
                    <a:bodyPr/>
                    <a:lstStyle/>
                    <a:p>
                      <a:pPr marL="0" marR="0">
                        <a:spcBef>
                          <a:spcPts val="0"/>
                        </a:spcBef>
                        <a:spcAft>
                          <a:spcPts val="0"/>
                        </a:spcAft>
                      </a:pPr>
                      <a:r>
                        <a:rPr lang="en-US" sz="9600">
                          <a:effectLst/>
                        </a:rPr>
                        <a:t>200</a:t>
                      </a:r>
                      <a:endParaRPr lang="en-US" sz="9600">
                        <a:effectLst/>
                        <a:latin typeface="Times New Roman"/>
                        <a:ea typeface="Times New Roman"/>
                      </a:endParaRPr>
                    </a:p>
                  </a:txBody>
                  <a:tcPr marL="68580" marR="68580" marT="0" marB="0"/>
                </a:tc>
                <a:tc>
                  <a:txBody>
                    <a:bodyPr/>
                    <a:lstStyle/>
                    <a:p>
                      <a:pPr marL="0" marR="0">
                        <a:spcBef>
                          <a:spcPts val="0"/>
                        </a:spcBef>
                        <a:spcAft>
                          <a:spcPts val="0"/>
                        </a:spcAft>
                      </a:pPr>
                      <a:r>
                        <a:rPr lang="en-US" sz="9600">
                          <a:effectLst/>
                        </a:rPr>
                        <a:t>8</a:t>
                      </a:r>
                      <a:endParaRPr lang="en-US" sz="9600">
                        <a:effectLst/>
                        <a:latin typeface="Times New Roman"/>
                        <a:ea typeface="Times New Roman"/>
                      </a:endParaRPr>
                    </a:p>
                  </a:txBody>
                  <a:tcPr marL="68580" marR="68580" marT="0" marB="0"/>
                </a:tc>
              </a:tr>
              <a:tr h="1194032">
                <a:tc>
                  <a:txBody>
                    <a:bodyPr/>
                    <a:lstStyle/>
                    <a:p>
                      <a:pPr marL="0" marR="0">
                        <a:spcBef>
                          <a:spcPts val="0"/>
                        </a:spcBef>
                        <a:spcAft>
                          <a:spcPts val="0"/>
                        </a:spcAft>
                      </a:pPr>
                      <a:r>
                        <a:rPr lang="en-US" sz="9600">
                          <a:effectLst/>
                        </a:rPr>
                        <a:t>225</a:t>
                      </a:r>
                      <a:endParaRPr lang="en-US" sz="9600">
                        <a:effectLst/>
                        <a:latin typeface="Times New Roman"/>
                        <a:ea typeface="Times New Roman"/>
                      </a:endParaRPr>
                    </a:p>
                  </a:txBody>
                  <a:tcPr marL="68580" marR="68580" marT="0" marB="0"/>
                </a:tc>
                <a:tc>
                  <a:txBody>
                    <a:bodyPr/>
                    <a:lstStyle/>
                    <a:p>
                      <a:pPr marL="0" marR="0">
                        <a:spcBef>
                          <a:spcPts val="0"/>
                        </a:spcBef>
                        <a:spcAft>
                          <a:spcPts val="0"/>
                        </a:spcAft>
                      </a:pPr>
                      <a:r>
                        <a:rPr lang="en-US" sz="9600">
                          <a:effectLst/>
                        </a:rPr>
                        <a:t>15</a:t>
                      </a:r>
                      <a:endParaRPr lang="en-US" sz="9600">
                        <a:effectLst/>
                        <a:latin typeface="Times New Roman"/>
                        <a:ea typeface="Times New Roman"/>
                      </a:endParaRPr>
                    </a:p>
                  </a:txBody>
                  <a:tcPr marL="68580" marR="68580" marT="0" marB="0"/>
                </a:tc>
              </a:tr>
              <a:tr h="1194032">
                <a:tc>
                  <a:txBody>
                    <a:bodyPr/>
                    <a:lstStyle/>
                    <a:p>
                      <a:pPr marL="0" marR="0">
                        <a:spcBef>
                          <a:spcPts val="0"/>
                        </a:spcBef>
                        <a:spcAft>
                          <a:spcPts val="0"/>
                        </a:spcAft>
                      </a:pPr>
                      <a:r>
                        <a:rPr lang="en-US" sz="9600">
                          <a:effectLst/>
                        </a:rPr>
                        <a:t>250+</a:t>
                      </a:r>
                      <a:endParaRPr lang="en-US" sz="9600">
                        <a:effectLst/>
                        <a:latin typeface="Times New Roman"/>
                        <a:ea typeface="Times New Roman"/>
                      </a:endParaRPr>
                    </a:p>
                  </a:txBody>
                  <a:tcPr marL="68580" marR="68580" marT="0" marB="0"/>
                </a:tc>
                <a:tc>
                  <a:txBody>
                    <a:bodyPr/>
                    <a:lstStyle/>
                    <a:p>
                      <a:pPr marL="0" marR="0">
                        <a:spcBef>
                          <a:spcPts val="0"/>
                        </a:spcBef>
                        <a:spcAft>
                          <a:spcPts val="0"/>
                        </a:spcAft>
                      </a:pPr>
                      <a:r>
                        <a:rPr lang="en-US" sz="9600" dirty="0">
                          <a:effectLst/>
                        </a:rPr>
                        <a:t>9</a:t>
                      </a:r>
                      <a:endParaRPr lang="en-US" sz="9600" dirty="0">
                        <a:effectLst/>
                        <a:latin typeface="Times New Roman"/>
                        <a:ea typeface="Times New Roman"/>
                      </a:endParaRPr>
                    </a:p>
                  </a:txBody>
                  <a:tcPr marL="68580" marR="68580" marT="0" marB="0"/>
                </a:tc>
              </a:tr>
            </a:tbl>
          </a:graphicData>
        </a:graphic>
      </p:graphicFrame>
      <p:sp>
        <p:nvSpPr>
          <p:cNvPr id="7" name="Rectangle 6"/>
          <p:cNvSpPr/>
          <p:nvPr/>
        </p:nvSpPr>
        <p:spPr>
          <a:xfrm>
            <a:off x="2194560" y="18085594"/>
            <a:ext cx="21945600" cy="11910953"/>
          </a:xfrm>
          <a:prstGeom prst="rect">
            <a:avLst/>
          </a:prstGeom>
        </p:spPr>
        <p:txBody>
          <a:bodyPr>
            <a:spAutoFit/>
          </a:bodyPr>
          <a:lstStyle/>
          <a:p>
            <a:r>
              <a:rPr lang="en-US" sz="9600" dirty="0"/>
              <a:t>Which can we say about the median?</a:t>
            </a:r>
          </a:p>
          <a:p>
            <a:pPr marL="1371600" lvl="0" indent="-1371600">
              <a:buAutoNum type="alphaLcPeriod"/>
            </a:pPr>
            <a:r>
              <a:rPr lang="en-US" sz="9600" dirty="0" smtClean="0"/>
              <a:t>It </a:t>
            </a:r>
            <a:r>
              <a:rPr lang="en-US" sz="9600" dirty="0"/>
              <a:t>cannot be determined      </a:t>
            </a:r>
            <a:endParaRPr lang="en-US" sz="9600" dirty="0" smtClean="0"/>
          </a:p>
          <a:p>
            <a:pPr lvl="0"/>
            <a:r>
              <a:rPr lang="en-US" sz="9600" dirty="0" smtClean="0"/>
              <a:t>b</a:t>
            </a:r>
            <a:r>
              <a:rPr lang="en-US" sz="9600" dirty="0"/>
              <a:t>. The median is 175     </a:t>
            </a:r>
            <a:endParaRPr lang="en-US" sz="9600" dirty="0" smtClean="0"/>
          </a:p>
          <a:p>
            <a:pPr lvl="0"/>
            <a:r>
              <a:rPr lang="en-US" sz="9600" dirty="0" smtClean="0"/>
              <a:t>c</a:t>
            </a:r>
            <a:r>
              <a:rPr lang="en-US" sz="9600" dirty="0"/>
              <a:t>. The median is 200</a:t>
            </a:r>
          </a:p>
          <a:p>
            <a:pPr marL="1371600" indent="-1371600">
              <a:buAutoNum type="alphaLcPeriod" startAt="4"/>
            </a:pPr>
            <a:r>
              <a:rPr lang="en-US" sz="9600" dirty="0" smtClean="0"/>
              <a:t>The </a:t>
            </a:r>
            <a:r>
              <a:rPr lang="en-US" sz="9600" dirty="0"/>
              <a:t>median is 225               </a:t>
            </a:r>
            <a:endParaRPr lang="en-US" sz="9600" dirty="0" smtClean="0"/>
          </a:p>
          <a:p>
            <a:r>
              <a:rPr lang="en-US" sz="9600" dirty="0" smtClean="0"/>
              <a:t>e</a:t>
            </a:r>
            <a:r>
              <a:rPr lang="en-US" sz="9600" dirty="0"/>
              <a:t>. The median is 250</a:t>
            </a:r>
          </a:p>
          <a:p>
            <a:r>
              <a:rPr lang="en-US" sz="9600" dirty="0" smtClean="0"/>
              <a:t>f</a:t>
            </a:r>
            <a:r>
              <a:rPr lang="en-US" sz="9600" dirty="0"/>
              <a:t>.   The median can be determined, but is not one of the choices</a:t>
            </a:r>
          </a:p>
        </p:txBody>
      </p:sp>
    </p:spTree>
    <p:extLst>
      <p:ext uri="{BB962C8B-B14F-4D97-AF65-F5344CB8AC3E}">
        <p14:creationId xmlns:p14="http://schemas.microsoft.com/office/powerpoint/2010/main" val="5203768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a:t>O</a:t>
            </a:r>
            <a:r>
              <a:rPr lang="en-US" dirty="0" smtClean="0"/>
              <a:t>verall </a:t>
            </a:r>
            <a:r>
              <a:rPr lang="en-US" dirty="0"/>
              <a:t>test of </a:t>
            </a:r>
            <a:r>
              <a:rPr lang="en-US" dirty="0" smtClean="0"/>
              <a:t>proportion </a:t>
            </a:r>
            <a:r>
              <a:rPr lang="en-US" dirty="0"/>
              <a:t>correct was conducted for all 7</a:t>
            </a:r>
            <a:r>
              <a:rPr lang="en-US" dirty="0" smtClean="0"/>
              <a:t> </a:t>
            </a:r>
            <a:r>
              <a:rPr lang="en-US" dirty="0"/>
              <a:t>multiple-choice </a:t>
            </a:r>
            <a:r>
              <a:rPr lang="en-US" dirty="0" smtClean="0"/>
              <a:t>questions </a:t>
            </a:r>
            <a:r>
              <a:rPr lang="en-US" sz="12800" dirty="0" smtClean="0"/>
              <a:t>(</a:t>
            </a:r>
            <a:r>
              <a:rPr lang="en-US" sz="12800" dirty="0"/>
              <a:t>H</a:t>
            </a:r>
            <a:r>
              <a:rPr lang="en-US" sz="12800" baseline="-25000" dirty="0"/>
              <a:t>a</a:t>
            </a:r>
            <a:r>
              <a:rPr lang="en-US" sz="12800" dirty="0"/>
              <a:t>: µ</a:t>
            </a:r>
            <a:r>
              <a:rPr lang="en-US" sz="12800" baseline="-25000" dirty="0"/>
              <a:t>pre</a:t>
            </a:r>
            <a:r>
              <a:rPr lang="en-US" sz="12800" dirty="0"/>
              <a:t>-µ</a:t>
            </a:r>
            <a:r>
              <a:rPr lang="en-US" sz="12800" baseline="-25000" dirty="0"/>
              <a:t>post </a:t>
            </a:r>
            <a:r>
              <a:rPr lang="en-US" sz="12800" dirty="0"/>
              <a:t>&lt; 0; Z = -1.71; </a:t>
            </a:r>
            <a:r>
              <a:rPr lang="en-US" sz="12800" i="1" dirty="0" smtClean="0"/>
              <a:t>p</a:t>
            </a:r>
            <a:r>
              <a:rPr lang="en-US" sz="12800" dirty="0" smtClean="0"/>
              <a:t> </a:t>
            </a:r>
            <a:r>
              <a:rPr lang="en-US" sz="12800" dirty="0"/>
              <a:t>= </a:t>
            </a:r>
            <a:r>
              <a:rPr lang="en-US" sz="12800" dirty="0" smtClean="0"/>
              <a:t>0.0438, 				                 permutation test </a:t>
            </a:r>
            <a:r>
              <a:rPr lang="en-US" sz="12800" i="1" dirty="0" smtClean="0"/>
              <a:t>p </a:t>
            </a:r>
            <a:r>
              <a:rPr lang="en-US" sz="12800" dirty="0" smtClean="0"/>
              <a:t>= 0.034)</a:t>
            </a:r>
          </a:p>
          <a:p>
            <a:r>
              <a:rPr lang="en-US" dirty="0" smtClean="0"/>
              <a:t>Follow-up analysis of individual items using permutation tests</a:t>
            </a:r>
            <a:endParaRPr lang="en-US" dirty="0"/>
          </a:p>
        </p:txBody>
      </p:sp>
    </p:spTree>
    <p:extLst>
      <p:ext uri="{BB962C8B-B14F-4D97-AF65-F5344CB8AC3E}">
        <p14:creationId xmlns:p14="http://schemas.microsoft.com/office/powerpoint/2010/main" val="9347185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Multiple-choice </a:t>
            </a:r>
            <a:r>
              <a:rPr lang="en-US" dirty="0" smtClean="0"/>
              <a:t>Item Results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550167788"/>
              </p:ext>
            </p:extLst>
          </p:nvPr>
        </p:nvGraphicFramePr>
        <p:xfrm>
          <a:off x="3516924" y="8088921"/>
          <a:ext cx="36364984" cy="22967855"/>
        </p:xfrm>
        <a:graphic>
          <a:graphicData uri="http://schemas.openxmlformats.org/drawingml/2006/table">
            <a:tbl>
              <a:tblPr firstRow="1" firstCol="1" bandRow="1">
                <a:tableStyleId>{16D9F66E-5EB9-4882-86FB-DCBF35E3C3E4}</a:tableStyleId>
              </a:tblPr>
              <a:tblGrid>
                <a:gridCol w="9143999"/>
                <a:gridCol w="3094892"/>
                <a:gridCol w="2943796"/>
                <a:gridCol w="6296967"/>
                <a:gridCol w="7992160"/>
                <a:gridCol w="6893170"/>
              </a:tblGrid>
              <a:tr h="2051539">
                <a:tc rowSpan="2">
                  <a:txBody>
                    <a:bodyPr/>
                    <a:lstStyle/>
                    <a:p>
                      <a:pPr marL="0" marR="0" algn="ctr">
                        <a:spcBef>
                          <a:spcPts val="0"/>
                        </a:spcBef>
                        <a:spcAft>
                          <a:spcPts val="0"/>
                        </a:spcAft>
                      </a:pPr>
                      <a:r>
                        <a:rPr lang="en-US" sz="8800" dirty="0" smtClean="0">
                          <a:effectLst/>
                        </a:rPr>
                        <a:t>Item:</a:t>
                      </a:r>
                      <a:r>
                        <a:rPr lang="en-US" sz="8800" baseline="0" dirty="0" smtClean="0">
                          <a:effectLst/>
                        </a:rPr>
                        <a:t> Concept</a:t>
                      </a:r>
                      <a:endParaRPr lang="en-US" sz="8800" dirty="0">
                        <a:effectLst/>
                        <a:latin typeface="Times New Roman"/>
                        <a:ea typeface="Times New Roman"/>
                      </a:endParaRPr>
                    </a:p>
                  </a:txBody>
                  <a:tcPr marL="68580" marR="68580" marT="0" marB="0"/>
                </a:tc>
                <a:tc gridSpan="2">
                  <a:txBody>
                    <a:bodyPr/>
                    <a:lstStyle/>
                    <a:p>
                      <a:pPr marL="0" marR="0" algn="ctr">
                        <a:spcBef>
                          <a:spcPts val="0"/>
                        </a:spcBef>
                        <a:spcAft>
                          <a:spcPts val="0"/>
                        </a:spcAft>
                      </a:pPr>
                      <a:r>
                        <a:rPr lang="en-US" sz="8800">
                          <a:effectLst/>
                        </a:rPr>
                        <a:t>Proportion correct</a:t>
                      </a:r>
                      <a:endParaRPr lang="en-US" sz="8800">
                        <a:effectLst/>
                        <a:latin typeface="Times New Roman"/>
                        <a:ea typeface="Times New Roman"/>
                      </a:endParaRPr>
                    </a:p>
                  </a:txBody>
                  <a:tcPr marL="68580" marR="68580" marT="0" marB="0"/>
                </a:tc>
                <a:tc hMerge="1">
                  <a:txBody>
                    <a:bodyPr/>
                    <a:lstStyle/>
                    <a:p>
                      <a:endParaRPr lang="en-US"/>
                    </a:p>
                  </a:txBody>
                  <a:tcPr/>
                </a:tc>
                <a:tc rowSpan="2">
                  <a:txBody>
                    <a:bodyPr/>
                    <a:lstStyle/>
                    <a:p>
                      <a:pPr marL="0" marR="0" algn="ctr">
                        <a:spcBef>
                          <a:spcPts val="0"/>
                        </a:spcBef>
                        <a:spcAft>
                          <a:spcPts val="0"/>
                        </a:spcAft>
                      </a:pPr>
                      <a:r>
                        <a:rPr lang="en-US" sz="8800" dirty="0" err="1" smtClean="0">
                          <a:effectLst/>
                        </a:rPr>
                        <a:t>Permut</a:t>
                      </a:r>
                      <a:r>
                        <a:rPr lang="en-US" sz="8800" dirty="0" smtClean="0">
                          <a:effectLst/>
                        </a:rPr>
                        <a:t>.</a:t>
                      </a:r>
                    </a:p>
                    <a:p>
                      <a:pPr marL="0" marR="0" algn="ctr">
                        <a:spcBef>
                          <a:spcPts val="0"/>
                        </a:spcBef>
                        <a:spcAft>
                          <a:spcPts val="0"/>
                        </a:spcAft>
                      </a:pPr>
                      <a:r>
                        <a:rPr lang="en-US" sz="8800" dirty="0" smtClean="0">
                          <a:effectLst/>
                        </a:rPr>
                        <a:t> p-value</a:t>
                      </a:r>
                      <a:endParaRPr lang="en-US" sz="8800" dirty="0">
                        <a:effectLst/>
                        <a:latin typeface="Times New Roman"/>
                        <a:ea typeface="Times New Roman"/>
                      </a:endParaRPr>
                    </a:p>
                  </a:txBody>
                  <a:tcPr marL="68580" marR="68580" marT="0" marB="0"/>
                </a:tc>
                <a:tc rowSpan="2">
                  <a:txBody>
                    <a:bodyPr/>
                    <a:lstStyle/>
                    <a:p>
                      <a:pPr marL="0" marR="0" algn="ctr">
                        <a:spcBef>
                          <a:spcPts val="0"/>
                        </a:spcBef>
                        <a:spcAft>
                          <a:spcPts val="0"/>
                        </a:spcAft>
                      </a:pPr>
                      <a:r>
                        <a:rPr lang="en-US" sz="8800" dirty="0" smtClean="0">
                          <a:effectLst/>
                        </a:rPr>
                        <a:t>Adjusted </a:t>
                      </a:r>
                      <a:endParaRPr lang="en-US" sz="8800" dirty="0">
                        <a:effectLst/>
                      </a:endParaRPr>
                    </a:p>
                    <a:p>
                      <a:pPr marL="0" marR="0" algn="ctr">
                        <a:spcBef>
                          <a:spcPts val="0"/>
                        </a:spcBef>
                        <a:spcAft>
                          <a:spcPts val="0"/>
                        </a:spcAft>
                      </a:pPr>
                      <a:r>
                        <a:rPr lang="en-US" sz="8800" dirty="0">
                          <a:effectLst/>
                        </a:rPr>
                        <a:t>p-value</a:t>
                      </a:r>
                      <a:endParaRPr lang="en-US" sz="8800" dirty="0">
                        <a:effectLst/>
                        <a:latin typeface="Times New Roman"/>
                        <a:ea typeface="Times New Roman"/>
                      </a:endParaRPr>
                    </a:p>
                  </a:txBody>
                  <a:tcPr marL="68580" marR="68580" marT="0" marB="0"/>
                </a:tc>
                <a:tc rowSpan="2">
                  <a:txBody>
                    <a:bodyPr/>
                    <a:lstStyle/>
                    <a:p>
                      <a:pPr marL="0" marR="0" algn="ctr">
                        <a:spcBef>
                          <a:spcPts val="0"/>
                        </a:spcBef>
                        <a:spcAft>
                          <a:spcPts val="0"/>
                        </a:spcAft>
                      </a:pPr>
                      <a:r>
                        <a:rPr lang="en-US" sz="8800" dirty="0">
                          <a:effectLst/>
                        </a:rPr>
                        <a:t>Proportion correct for </a:t>
                      </a:r>
                      <a:endParaRPr lang="en-US" sz="8800" dirty="0" smtClean="0">
                        <a:effectLst/>
                      </a:endParaRPr>
                    </a:p>
                    <a:p>
                      <a:pPr marL="0" marR="0" algn="ctr">
                        <a:spcBef>
                          <a:spcPts val="0"/>
                        </a:spcBef>
                        <a:spcAft>
                          <a:spcPts val="0"/>
                        </a:spcAft>
                      </a:pPr>
                      <a:r>
                        <a:rPr lang="en-US" sz="8800" dirty="0" smtClean="0">
                          <a:effectLst/>
                        </a:rPr>
                        <a:t>in-class polls</a:t>
                      </a:r>
                      <a:endParaRPr lang="en-US" sz="8800" dirty="0">
                        <a:effectLst/>
                      </a:endParaRPr>
                    </a:p>
                  </a:txBody>
                  <a:tcPr marL="68580" marR="68580" marT="0" marB="0"/>
                </a:tc>
              </a:tr>
              <a:tr h="1678747">
                <a:tc vMerge="1">
                  <a:txBody>
                    <a:bodyPr/>
                    <a:lstStyle/>
                    <a:p>
                      <a:endParaRPr lang="en-US"/>
                    </a:p>
                  </a:txBody>
                  <a:tcPr/>
                </a:tc>
                <a:tc>
                  <a:txBody>
                    <a:bodyPr/>
                    <a:lstStyle/>
                    <a:p>
                      <a:pPr marL="0" marR="0" algn="ctr">
                        <a:spcBef>
                          <a:spcPts val="0"/>
                        </a:spcBef>
                        <a:spcAft>
                          <a:spcPts val="0"/>
                        </a:spcAft>
                      </a:pPr>
                      <a:r>
                        <a:rPr lang="en-US" sz="8800" dirty="0" smtClean="0">
                          <a:effectLst/>
                        </a:rPr>
                        <a:t>Pre</a:t>
                      </a:r>
                      <a:endParaRPr lang="en-US" sz="88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8800" dirty="0" smtClean="0">
                          <a:effectLst/>
                        </a:rPr>
                        <a:t>Post</a:t>
                      </a:r>
                      <a:endParaRPr lang="en-US" sz="8800" dirty="0">
                        <a:effectLst/>
                        <a:latin typeface="Times New Roman"/>
                        <a:ea typeface="Times New Roman"/>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r>
              <a:tr h="1969477">
                <a:tc>
                  <a:txBody>
                    <a:bodyPr/>
                    <a:lstStyle/>
                    <a:p>
                      <a:pPr marL="0" marR="0">
                        <a:spcBef>
                          <a:spcPts val="0"/>
                        </a:spcBef>
                        <a:spcAft>
                          <a:spcPts val="0"/>
                        </a:spcAft>
                      </a:pPr>
                      <a:r>
                        <a:rPr lang="en-US" sz="8800" dirty="0" smtClean="0">
                          <a:effectLst/>
                        </a:rPr>
                        <a:t>2: Compares mean and median for symmetric data</a:t>
                      </a:r>
                      <a:endParaRPr lang="en-US" sz="88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8800" dirty="0">
                          <a:effectLst/>
                        </a:rPr>
                        <a:t>0.1</a:t>
                      </a:r>
                      <a:endParaRPr lang="en-US" sz="88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8800">
                          <a:effectLst/>
                        </a:rPr>
                        <a:t>0.1</a:t>
                      </a:r>
                      <a:endParaRPr lang="en-US" sz="8800">
                        <a:effectLst/>
                        <a:latin typeface="Times New Roman"/>
                        <a:ea typeface="Times New Roman"/>
                      </a:endParaRPr>
                    </a:p>
                  </a:txBody>
                  <a:tcPr marL="68580" marR="68580" marT="0" marB="0"/>
                </a:tc>
                <a:tc>
                  <a:txBody>
                    <a:bodyPr/>
                    <a:lstStyle/>
                    <a:p>
                      <a:pPr marL="0" marR="0" algn="ctr">
                        <a:spcBef>
                          <a:spcPts val="0"/>
                        </a:spcBef>
                        <a:spcAft>
                          <a:spcPts val="0"/>
                        </a:spcAft>
                      </a:pPr>
                      <a:r>
                        <a:rPr lang="en-US" sz="8800">
                          <a:effectLst/>
                        </a:rPr>
                        <a:t>0.234</a:t>
                      </a:r>
                      <a:endParaRPr lang="en-US" sz="8800">
                        <a:effectLst/>
                        <a:latin typeface="Times New Roman"/>
                        <a:ea typeface="Times New Roman"/>
                      </a:endParaRPr>
                    </a:p>
                  </a:txBody>
                  <a:tcPr marL="68580" marR="68580" marT="0" marB="0"/>
                </a:tc>
                <a:tc>
                  <a:txBody>
                    <a:bodyPr/>
                    <a:lstStyle/>
                    <a:p>
                      <a:pPr marL="0" marR="0" algn="ctr">
                        <a:spcBef>
                          <a:spcPts val="0"/>
                        </a:spcBef>
                        <a:spcAft>
                          <a:spcPts val="0"/>
                        </a:spcAft>
                      </a:pPr>
                      <a:r>
                        <a:rPr lang="en-US" sz="8800">
                          <a:effectLst/>
                        </a:rPr>
                        <a:t>1.000 </a:t>
                      </a:r>
                      <a:endParaRPr lang="en-US" sz="8800">
                        <a:effectLst/>
                        <a:latin typeface="Times New Roman"/>
                        <a:ea typeface="Times New Roman"/>
                      </a:endParaRPr>
                    </a:p>
                  </a:txBody>
                  <a:tcPr marL="68580" marR="68580" marT="0" marB="0"/>
                </a:tc>
                <a:tc>
                  <a:txBody>
                    <a:bodyPr/>
                    <a:lstStyle/>
                    <a:p>
                      <a:pPr marL="0" marR="0" algn="ctr">
                        <a:spcBef>
                          <a:spcPts val="0"/>
                        </a:spcBef>
                        <a:spcAft>
                          <a:spcPts val="0"/>
                        </a:spcAft>
                      </a:pPr>
                      <a:r>
                        <a:rPr lang="en-US" sz="8800">
                          <a:effectLst/>
                        </a:rPr>
                        <a:t>0.900 (#1) </a:t>
                      </a:r>
                      <a:endParaRPr lang="en-US" sz="8800">
                        <a:effectLst/>
                        <a:latin typeface="Times New Roman"/>
                        <a:ea typeface="Times New Roman"/>
                      </a:endParaRPr>
                    </a:p>
                  </a:txBody>
                  <a:tcPr marL="68580" marR="68580" marT="0" marB="0"/>
                </a:tc>
              </a:tr>
              <a:tr h="1969477">
                <a:tc>
                  <a:txBody>
                    <a:bodyPr/>
                    <a:lstStyle/>
                    <a:p>
                      <a:pPr marL="0" marR="0">
                        <a:spcBef>
                          <a:spcPts val="0"/>
                        </a:spcBef>
                        <a:spcAft>
                          <a:spcPts val="0"/>
                        </a:spcAft>
                      </a:pPr>
                      <a:r>
                        <a:rPr lang="en-US" sz="8800" dirty="0" smtClean="0">
                          <a:effectLst/>
                        </a:rPr>
                        <a:t>3: Def.</a:t>
                      </a:r>
                      <a:r>
                        <a:rPr lang="en-US" sz="8800" baseline="0" dirty="0" smtClean="0">
                          <a:effectLst/>
                        </a:rPr>
                        <a:t> of median</a:t>
                      </a:r>
                      <a:endParaRPr lang="en-US" sz="88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8800">
                          <a:effectLst/>
                        </a:rPr>
                        <a:t>0.5</a:t>
                      </a:r>
                      <a:endParaRPr lang="en-US" sz="8800">
                        <a:effectLst/>
                        <a:latin typeface="Times New Roman"/>
                        <a:ea typeface="Times New Roman"/>
                      </a:endParaRPr>
                    </a:p>
                  </a:txBody>
                  <a:tcPr marL="68580" marR="68580" marT="0" marB="0"/>
                </a:tc>
                <a:tc>
                  <a:txBody>
                    <a:bodyPr/>
                    <a:lstStyle/>
                    <a:p>
                      <a:pPr marL="0" marR="0" algn="ctr">
                        <a:spcBef>
                          <a:spcPts val="0"/>
                        </a:spcBef>
                        <a:spcAft>
                          <a:spcPts val="0"/>
                        </a:spcAft>
                      </a:pPr>
                      <a:r>
                        <a:rPr lang="en-US" sz="8800">
                          <a:effectLst/>
                        </a:rPr>
                        <a:t>0.7</a:t>
                      </a:r>
                      <a:endParaRPr lang="en-US" sz="8800">
                        <a:effectLst/>
                        <a:latin typeface="Times New Roman"/>
                        <a:ea typeface="Times New Roman"/>
                      </a:endParaRPr>
                    </a:p>
                  </a:txBody>
                  <a:tcPr marL="68580" marR="68580" marT="0" marB="0"/>
                </a:tc>
                <a:tc>
                  <a:txBody>
                    <a:bodyPr/>
                    <a:lstStyle/>
                    <a:p>
                      <a:pPr marL="0" marR="0" algn="ctr">
                        <a:spcBef>
                          <a:spcPts val="0"/>
                        </a:spcBef>
                        <a:spcAft>
                          <a:spcPts val="0"/>
                        </a:spcAft>
                      </a:pPr>
                      <a:r>
                        <a:rPr lang="en-US" sz="8800">
                          <a:effectLst/>
                        </a:rPr>
                        <a:t>0.077</a:t>
                      </a:r>
                      <a:endParaRPr lang="en-US" sz="8800">
                        <a:effectLst/>
                        <a:latin typeface="Times New Roman"/>
                        <a:ea typeface="Times New Roman"/>
                      </a:endParaRPr>
                    </a:p>
                  </a:txBody>
                  <a:tcPr marL="68580" marR="68580" marT="0" marB="0"/>
                </a:tc>
                <a:tc>
                  <a:txBody>
                    <a:bodyPr/>
                    <a:lstStyle/>
                    <a:p>
                      <a:pPr marL="0" marR="0" algn="ctr">
                        <a:spcBef>
                          <a:spcPts val="0"/>
                        </a:spcBef>
                        <a:spcAft>
                          <a:spcPts val="0"/>
                        </a:spcAft>
                      </a:pPr>
                      <a:r>
                        <a:rPr lang="en-US" sz="8800">
                          <a:effectLst/>
                        </a:rPr>
                        <a:t>0.539 </a:t>
                      </a:r>
                      <a:endParaRPr lang="en-US" sz="8800">
                        <a:effectLst/>
                        <a:latin typeface="Times New Roman"/>
                        <a:ea typeface="Times New Roman"/>
                      </a:endParaRPr>
                    </a:p>
                  </a:txBody>
                  <a:tcPr marL="68580" marR="68580" marT="0" marB="0"/>
                </a:tc>
                <a:tc>
                  <a:txBody>
                    <a:bodyPr/>
                    <a:lstStyle/>
                    <a:p>
                      <a:pPr marL="0" marR="0" algn="ctr">
                        <a:spcBef>
                          <a:spcPts val="0"/>
                        </a:spcBef>
                        <a:spcAft>
                          <a:spcPts val="0"/>
                        </a:spcAft>
                      </a:pPr>
                      <a:r>
                        <a:rPr lang="en-US" sz="8800">
                          <a:effectLst/>
                        </a:rPr>
                        <a:t>   0.678 (#1-7) </a:t>
                      </a:r>
                      <a:endParaRPr lang="en-US" sz="8800">
                        <a:effectLst/>
                        <a:latin typeface="Times New Roman"/>
                        <a:ea typeface="Times New Roman"/>
                      </a:endParaRPr>
                    </a:p>
                  </a:txBody>
                  <a:tcPr marL="68580" marR="68580" marT="0" marB="0"/>
                </a:tc>
              </a:tr>
              <a:tr h="1969477">
                <a:tc>
                  <a:txBody>
                    <a:bodyPr/>
                    <a:lstStyle/>
                    <a:p>
                      <a:pPr marL="0" marR="0">
                        <a:spcBef>
                          <a:spcPts val="0"/>
                        </a:spcBef>
                        <a:spcAft>
                          <a:spcPts val="0"/>
                        </a:spcAft>
                      </a:pPr>
                      <a:r>
                        <a:rPr lang="en-US" sz="8800" dirty="0" smtClean="0">
                          <a:effectLst/>
                        </a:rPr>
                        <a:t>4: Compares mean/median for skewed data</a:t>
                      </a:r>
                      <a:endParaRPr lang="en-US" sz="88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8800">
                          <a:effectLst/>
                        </a:rPr>
                        <a:t>0.2</a:t>
                      </a:r>
                      <a:endParaRPr lang="en-US" sz="8800">
                        <a:effectLst/>
                        <a:latin typeface="Times New Roman"/>
                        <a:ea typeface="Times New Roman"/>
                      </a:endParaRPr>
                    </a:p>
                  </a:txBody>
                  <a:tcPr marL="68580" marR="68580" marT="0" marB="0"/>
                </a:tc>
                <a:tc>
                  <a:txBody>
                    <a:bodyPr/>
                    <a:lstStyle/>
                    <a:p>
                      <a:pPr marL="0" marR="0" algn="ctr">
                        <a:spcBef>
                          <a:spcPts val="0"/>
                        </a:spcBef>
                        <a:spcAft>
                          <a:spcPts val="0"/>
                        </a:spcAft>
                      </a:pPr>
                      <a:r>
                        <a:rPr lang="en-US" sz="8800">
                          <a:effectLst/>
                        </a:rPr>
                        <a:t>0.9</a:t>
                      </a:r>
                      <a:endParaRPr lang="en-US" sz="8800">
                        <a:effectLst/>
                        <a:latin typeface="Times New Roman"/>
                        <a:ea typeface="Times New Roman"/>
                      </a:endParaRPr>
                    </a:p>
                  </a:txBody>
                  <a:tcPr marL="68580" marR="68580" marT="0" marB="0"/>
                </a:tc>
                <a:tc>
                  <a:txBody>
                    <a:bodyPr/>
                    <a:lstStyle/>
                    <a:p>
                      <a:pPr marL="0" marR="0" algn="ctr">
                        <a:spcBef>
                          <a:spcPts val="0"/>
                        </a:spcBef>
                        <a:spcAft>
                          <a:spcPts val="0"/>
                        </a:spcAft>
                      </a:pPr>
                      <a:r>
                        <a:rPr lang="en-US" sz="8800">
                          <a:effectLst/>
                        </a:rPr>
                        <a:t>0.000</a:t>
                      </a:r>
                      <a:endParaRPr lang="en-US" sz="8800">
                        <a:effectLst/>
                        <a:latin typeface="Times New Roman"/>
                        <a:ea typeface="Times New Roman"/>
                      </a:endParaRPr>
                    </a:p>
                  </a:txBody>
                  <a:tcPr marL="68580" marR="68580" marT="0" marB="0"/>
                </a:tc>
                <a:tc>
                  <a:txBody>
                    <a:bodyPr/>
                    <a:lstStyle/>
                    <a:p>
                      <a:pPr marL="0" marR="0" algn="ctr">
                        <a:spcBef>
                          <a:spcPts val="0"/>
                        </a:spcBef>
                        <a:spcAft>
                          <a:spcPts val="0"/>
                        </a:spcAft>
                      </a:pPr>
                      <a:r>
                        <a:rPr lang="en-US" sz="8800">
                          <a:effectLst/>
                        </a:rPr>
                        <a:t>0.000 </a:t>
                      </a:r>
                      <a:endParaRPr lang="en-US" sz="8800">
                        <a:effectLst/>
                        <a:latin typeface="Times New Roman"/>
                        <a:ea typeface="Times New Roman"/>
                      </a:endParaRPr>
                    </a:p>
                  </a:txBody>
                  <a:tcPr marL="68580" marR="68580" marT="0" marB="0"/>
                </a:tc>
                <a:tc>
                  <a:txBody>
                    <a:bodyPr/>
                    <a:lstStyle/>
                    <a:p>
                      <a:pPr marL="0" marR="0" algn="ctr">
                        <a:spcBef>
                          <a:spcPts val="0"/>
                        </a:spcBef>
                        <a:spcAft>
                          <a:spcPts val="0"/>
                        </a:spcAft>
                      </a:pPr>
                      <a:r>
                        <a:rPr lang="en-US" sz="8800">
                          <a:effectLst/>
                        </a:rPr>
                        <a:t>0.900 (#6)</a:t>
                      </a:r>
                      <a:endParaRPr lang="en-US" sz="8800">
                        <a:effectLst/>
                        <a:latin typeface="Times New Roman"/>
                        <a:ea typeface="Times New Roman"/>
                      </a:endParaRPr>
                    </a:p>
                  </a:txBody>
                  <a:tcPr marL="68580" marR="68580" marT="0" marB="0"/>
                </a:tc>
              </a:tr>
              <a:tr h="1969477">
                <a:tc>
                  <a:txBody>
                    <a:bodyPr/>
                    <a:lstStyle/>
                    <a:p>
                      <a:pPr marL="0" marR="0">
                        <a:spcBef>
                          <a:spcPts val="0"/>
                        </a:spcBef>
                        <a:spcAft>
                          <a:spcPts val="0"/>
                        </a:spcAft>
                      </a:pPr>
                      <a:r>
                        <a:rPr lang="en-US" sz="8800" dirty="0" smtClean="0">
                          <a:effectLst/>
                        </a:rPr>
                        <a:t>5: Find median </a:t>
                      </a:r>
                      <a:endParaRPr lang="en-US" sz="88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8800">
                          <a:effectLst/>
                        </a:rPr>
                        <a:t>0.6</a:t>
                      </a:r>
                      <a:endParaRPr lang="en-US" sz="8800">
                        <a:effectLst/>
                        <a:latin typeface="Times New Roman"/>
                        <a:ea typeface="Times New Roman"/>
                      </a:endParaRPr>
                    </a:p>
                  </a:txBody>
                  <a:tcPr marL="68580" marR="68580" marT="0" marB="0"/>
                </a:tc>
                <a:tc>
                  <a:txBody>
                    <a:bodyPr/>
                    <a:lstStyle/>
                    <a:p>
                      <a:pPr marL="0" marR="0" algn="ctr">
                        <a:spcBef>
                          <a:spcPts val="0"/>
                        </a:spcBef>
                        <a:spcAft>
                          <a:spcPts val="0"/>
                        </a:spcAft>
                      </a:pPr>
                      <a:r>
                        <a:rPr lang="en-US" sz="8800">
                          <a:effectLst/>
                        </a:rPr>
                        <a:t>0.7</a:t>
                      </a:r>
                      <a:endParaRPr lang="en-US" sz="8800">
                        <a:effectLst/>
                        <a:latin typeface="Times New Roman"/>
                        <a:ea typeface="Times New Roman"/>
                      </a:endParaRPr>
                    </a:p>
                  </a:txBody>
                  <a:tcPr marL="68580" marR="68580" marT="0" marB="0"/>
                </a:tc>
                <a:tc>
                  <a:txBody>
                    <a:bodyPr/>
                    <a:lstStyle/>
                    <a:p>
                      <a:pPr marL="0" marR="0" algn="ctr">
                        <a:spcBef>
                          <a:spcPts val="0"/>
                        </a:spcBef>
                        <a:spcAft>
                          <a:spcPts val="0"/>
                        </a:spcAft>
                      </a:pPr>
                      <a:r>
                        <a:rPr lang="en-US" sz="8800">
                          <a:effectLst/>
                        </a:rPr>
                        <a:t>0.290</a:t>
                      </a:r>
                      <a:endParaRPr lang="en-US" sz="8800">
                        <a:effectLst/>
                        <a:latin typeface="Times New Roman"/>
                        <a:ea typeface="Times New Roman"/>
                      </a:endParaRPr>
                    </a:p>
                  </a:txBody>
                  <a:tcPr marL="68580" marR="68580" marT="0" marB="0"/>
                </a:tc>
                <a:tc>
                  <a:txBody>
                    <a:bodyPr/>
                    <a:lstStyle/>
                    <a:p>
                      <a:pPr marL="0" marR="0" algn="ctr">
                        <a:spcBef>
                          <a:spcPts val="0"/>
                        </a:spcBef>
                        <a:spcAft>
                          <a:spcPts val="0"/>
                        </a:spcAft>
                      </a:pPr>
                      <a:r>
                        <a:rPr lang="en-US" sz="8800">
                          <a:effectLst/>
                        </a:rPr>
                        <a:t>1.000 </a:t>
                      </a:r>
                      <a:endParaRPr lang="en-US" sz="8800">
                        <a:effectLst/>
                        <a:latin typeface="Times New Roman"/>
                        <a:ea typeface="Times New Roman"/>
                      </a:endParaRPr>
                    </a:p>
                  </a:txBody>
                  <a:tcPr marL="68580" marR="68580" marT="0" marB="0"/>
                </a:tc>
                <a:tc>
                  <a:txBody>
                    <a:bodyPr/>
                    <a:lstStyle/>
                    <a:p>
                      <a:pPr marL="0" marR="0" algn="ctr">
                        <a:spcBef>
                          <a:spcPts val="0"/>
                        </a:spcBef>
                        <a:spcAft>
                          <a:spcPts val="0"/>
                        </a:spcAft>
                      </a:pPr>
                      <a:r>
                        <a:rPr lang="en-US" sz="8800">
                          <a:effectLst/>
                        </a:rPr>
                        <a:t>0.800 (#5)</a:t>
                      </a:r>
                      <a:endParaRPr lang="en-US" sz="8800">
                        <a:effectLst/>
                        <a:latin typeface="Times New Roman"/>
                        <a:ea typeface="Times New Roman"/>
                      </a:endParaRPr>
                    </a:p>
                  </a:txBody>
                  <a:tcPr marL="68580" marR="68580" marT="0" marB="0"/>
                </a:tc>
              </a:tr>
              <a:tr h="1969477">
                <a:tc>
                  <a:txBody>
                    <a:bodyPr/>
                    <a:lstStyle/>
                    <a:p>
                      <a:pPr marL="0" marR="0">
                        <a:spcBef>
                          <a:spcPts val="0"/>
                        </a:spcBef>
                        <a:spcAft>
                          <a:spcPts val="0"/>
                        </a:spcAft>
                      </a:pPr>
                      <a:r>
                        <a:rPr lang="en-US" sz="8800" dirty="0" smtClean="0">
                          <a:effectLst/>
                        </a:rPr>
                        <a:t>6: Find median</a:t>
                      </a:r>
                      <a:endParaRPr lang="en-US" sz="88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8800" dirty="0">
                          <a:effectLst/>
                        </a:rPr>
                        <a:t>0.7</a:t>
                      </a:r>
                      <a:endParaRPr lang="en-US" sz="88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8800">
                          <a:effectLst/>
                        </a:rPr>
                        <a:t>0.7</a:t>
                      </a:r>
                      <a:endParaRPr lang="en-US" sz="8800">
                        <a:effectLst/>
                        <a:latin typeface="Times New Roman"/>
                        <a:ea typeface="Times New Roman"/>
                      </a:endParaRPr>
                    </a:p>
                  </a:txBody>
                  <a:tcPr marL="68580" marR="68580" marT="0" marB="0"/>
                </a:tc>
                <a:tc>
                  <a:txBody>
                    <a:bodyPr/>
                    <a:lstStyle/>
                    <a:p>
                      <a:pPr marL="0" marR="0" algn="ctr">
                        <a:spcBef>
                          <a:spcPts val="0"/>
                        </a:spcBef>
                        <a:spcAft>
                          <a:spcPts val="0"/>
                        </a:spcAft>
                      </a:pPr>
                      <a:r>
                        <a:rPr lang="en-US" sz="8800">
                          <a:effectLst/>
                        </a:rPr>
                        <a:t>0.323</a:t>
                      </a:r>
                      <a:endParaRPr lang="en-US" sz="8800">
                        <a:effectLst/>
                        <a:latin typeface="Times New Roman"/>
                        <a:ea typeface="Times New Roman"/>
                      </a:endParaRPr>
                    </a:p>
                  </a:txBody>
                  <a:tcPr marL="68580" marR="68580" marT="0" marB="0"/>
                </a:tc>
                <a:tc>
                  <a:txBody>
                    <a:bodyPr/>
                    <a:lstStyle/>
                    <a:p>
                      <a:pPr marL="0" marR="0" algn="ctr">
                        <a:spcBef>
                          <a:spcPts val="0"/>
                        </a:spcBef>
                        <a:spcAft>
                          <a:spcPts val="0"/>
                        </a:spcAft>
                      </a:pPr>
                      <a:r>
                        <a:rPr lang="en-US" sz="8800">
                          <a:effectLst/>
                        </a:rPr>
                        <a:t>1.000 </a:t>
                      </a:r>
                      <a:endParaRPr lang="en-US" sz="8800">
                        <a:effectLst/>
                        <a:latin typeface="Times New Roman"/>
                        <a:ea typeface="Times New Roman"/>
                      </a:endParaRPr>
                    </a:p>
                  </a:txBody>
                  <a:tcPr marL="68580" marR="68580" marT="0" marB="0"/>
                </a:tc>
                <a:tc>
                  <a:txBody>
                    <a:bodyPr/>
                    <a:lstStyle/>
                    <a:p>
                      <a:pPr marL="0" marR="0" algn="ctr">
                        <a:spcBef>
                          <a:spcPts val="0"/>
                        </a:spcBef>
                        <a:spcAft>
                          <a:spcPts val="0"/>
                        </a:spcAft>
                      </a:pPr>
                      <a:r>
                        <a:rPr lang="en-US" sz="8800">
                          <a:effectLst/>
                        </a:rPr>
                        <a:t>0.100 (#7)</a:t>
                      </a:r>
                      <a:endParaRPr lang="en-US" sz="8800">
                        <a:effectLst/>
                        <a:latin typeface="Times New Roman"/>
                        <a:ea typeface="Times New Roman"/>
                      </a:endParaRPr>
                    </a:p>
                  </a:txBody>
                  <a:tcPr marL="68580" marR="68580" marT="0" marB="0"/>
                </a:tc>
              </a:tr>
              <a:tr h="1969477">
                <a:tc>
                  <a:txBody>
                    <a:bodyPr/>
                    <a:lstStyle/>
                    <a:p>
                      <a:pPr marL="0" marR="0">
                        <a:spcBef>
                          <a:spcPts val="0"/>
                        </a:spcBef>
                        <a:spcAft>
                          <a:spcPts val="0"/>
                        </a:spcAft>
                      </a:pPr>
                      <a:r>
                        <a:rPr lang="en-US" sz="8800" dirty="0" smtClean="0">
                          <a:effectLst/>
                        </a:rPr>
                        <a:t>7: Interpretation</a:t>
                      </a:r>
                      <a:endParaRPr lang="en-US" sz="88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8800">
                          <a:effectLst/>
                        </a:rPr>
                        <a:t>0.3</a:t>
                      </a:r>
                      <a:endParaRPr lang="en-US" sz="8800">
                        <a:effectLst/>
                        <a:latin typeface="Times New Roman"/>
                        <a:ea typeface="Times New Roman"/>
                      </a:endParaRPr>
                    </a:p>
                  </a:txBody>
                  <a:tcPr marL="68580" marR="68580" marT="0" marB="0"/>
                </a:tc>
                <a:tc>
                  <a:txBody>
                    <a:bodyPr/>
                    <a:lstStyle/>
                    <a:p>
                      <a:pPr marL="0" marR="0" algn="ctr">
                        <a:spcBef>
                          <a:spcPts val="0"/>
                        </a:spcBef>
                        <a:spcAft>
                          <a:spcPts val="0"/>
                        </a:spcAft>
                      </a:pPr>
                      <a:r>
                        <a:rPr lang="en-US" sz="8800">
                          <a:effectLst/>
                        </a:rPr>
                        <a:t>0.6</a:t>
                      </a:r>
                      <a:endParaRPr lang="en-US" sz="8800">
                        <a:effectLst/>
                        <a:latin typeface="Times New Roman"/>
                        <a:ea typeface="Times New Roman"/>
                      </a:endParaRPr>
                    </a:p>
                  </a:txBody>
                  <a:tcPr marL="68580" marR="68580" marT="0" marB="0"/>
                </a:tc>
                <a:tc>
                  <a:txBody>
                    <a:bodyPr/>
                    <a:lstStyle/>
                    <a:p>
                      <a:pPr marL="0" marR="0" algn="ctr">
                        <a:spcBef>
                          <a:spcPts val="0"/>
                        </a:spcBef>
                        <a:spcAft>
                          <a:spcPts val="0"/>
                        </a:spcAft>
                      </a:pPr>
                      <a:r>
                        <a:rPr lang="en-US" sz="8800">
                          <a:effectLst/>
                        </a:rPr>
                        <a:t>0.031</a:t>
                      </a:r>
                      <a:endParaRPr lang="en-US" sz="8800">
                        <a:effectLst/>
                        <a:latin typeface="Times New Roman"/>
                        <a:ea typeface="Times New Roman"/>
                      </a:endParaRPr>
                    </a:p>
                  </a:txBody>
                  <a:tcPr marL="68580" marR="68580" marT="0" marB="0"/>
                </a:tc>
                <a:tc>
                  <a:txBody>
                    <a:bodyPr/>
                    <a:lstStyle/>
                    <a:p>
                      <a:pPr marL="0" marR="0" algn="ctr">
                        <a:spcBef>
                          <a:spcPts val="0"/>
                        </a:spcBef>
                        <a:spcAft>
                          <a:spcPts val="0"/>
                        </a:spcAft>
                      </a:pPr>
                      <a:r>
                        <a:rPr lang="en-US" sz="8800">
                          <a:effectLst/>
                        </a:rPr>
                        <a:t>0.217 </a:t>
                      </a:r>
                      <a:endParaRPr lang="en-US" sz="8800">
                        <a:effectLst/>
                        <a:latin typeface="Times New Roman"/>
                        <a:ea typeface="Times New Roman"/>
                      </a:endParaRPr>
                    </a:p>
                  </a:txBody>
                  <a:tcPr marL="68580" marR="68580" marT="0" marB="0"/>
                </a:tc>
                <a:tc>
                  <a:txBody>
                    <a:bodyPr/>
                    <a:lstStyle/>
                    <a:p>
                      <a:pPr marL="0" marR="0" algn="ctr">
                        <a:spcBef>
                          <a:spcPts val="0"/>
                        </a:spcBef>
                        <a:spcAft>
                          <a:spcPts val="0"/>
                        </a:spcAft>
                      </a:pPr>
                      <a:r>
                        <a:rPr lang="en-US" sz="8800">
                          <a:effectLst/>
                        </a:rPr>
                        <a:t>1.000 (#2)</a:t>
                      </a:r>
                      <a:endParaRPr lang="en-US" sz="8800">
                        <a:effectLst/>
                        <a:latin typeface="Times New Roman"/>
                        <a:ea typeface="Times New Roman"/>
                      </a:endParaRPr>
                    </a:p>
                  </a:txBody>
                  <a:tcPr marL="68580" marR="68580" marT="0" marB="0"/>
                </a:tc>
              </a:tr>
              <a:tr h="1969477">
                <a:tc>
                  <a:txBody>
                    <a:bodyPr/>
                    <a:lstStyle/>
                    <a:p>
                      <a:pPr marL="0" marR="0">
                        <a:spcBef>
                          <a:spcPts val="0"/>
                        </a:spcBef>
                        <a:spcAft>
                          <a:spcPts val="0"/>
                        </a:spcAft>
                      </a:pPr>
                      <a:r>
                        <a:rPr lang="en-US" sz="8800" dirty="0" smtClean="0">
                          <a:effectLst/>
                        </a:rPr>
                        <a:t>10: Find</a:t>
                      </a:r>
                      <a:r>
                        <a:rPr lang="en-US" sz="8800" baseline="0" dirty="0" smtClean="0">
                          <a:effectLst/>
                        </a:rPr>
                        <a:t> m</a:t>
                      </a:r>
                      <a:r>
                        <a:rPr lang="en-US" sz="8800" dirty="0" smtClean="0">
                          <a:effectLst/>
                        </a:rPr>
                        <a:t>edian from table</a:t>
                      </a:r>
                      <a:endParaRPr lang="en-US" sz="88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8800">
                          <a:effectLst/>
                        </a:rPr>
                        <a:t>0.3</a:t>
                      </a:r>
                      <a:endParaRPr lang="en-US" sz="8800">
                        <a:effectLst/>
                        <a:latin typeface="Times New Roman"/>
                        <a:ea typeface="Times New Roman"/>
                      </a:endParaRPr>
                    </a:p>
                  </a:txBody>
                  <a:tcPr marL="68580" marR="68580" marT="0" marB="0"/>
                </a:tc>
                <a:tc>
                  <a:txBody>
                    <a:bodyPr/>
                    <a:lstStyle/>
                    <a:p>
                      <a:pPr marL="0" marR="0" algn="ctr">
                        <a:spcBef>
                          <a:spcPts val="0"/>
                        </a:spcBef>
                        <a:spcAft>
                          <a:spcPts val="0"/>
                        </a:spcAft>
                      </a:pPr>
                      <a:r>
                        <a:rPr lang="en-US" sz="8800">
                          <a:effectLst/>
                        </a:rPr>
                        <a:t>0.5</a:t>
                      </a:r>
                      <a:endParaRPr lang="en-US" sz="8800">
                        <a:effectLst/>
                        <a:latin typeface="Times New Roman"/>
                        <a:ea typeface="Times New Roman"/>
                      </a:endParaRPr>
                    </a:p>
                  </a:txBody>
                  <a:tcPr marL="68580" marR="68580" marT="0" marB="0"/>
                </a:tc>
                <a:tc>
                  <a:txBody>
                    <a:bodyPr/>
                    <a:lstStyle/>
                    <a:p>
                      <a:pPr marL="0" marR="0" algn="ctr">
                        <a:spcBef>
                          <a:spcPts val="0"/>
                        </a:spcBef>
                        <a:spcAft>
                          <a:spcPts val="0"/>
                        </a:spcAft>
                      </a:pPr>
                      <a:r>
                        <a:rPr lang="en-US" sz="8800">
                          <a:effectLst/>
                        </a:rPr>
                        <a:t>0.074</a:t>
                      </a:r>
                      <a:endParaRPr lang="en-US" sz="8800">
                        <a:effectLst/>
                        <a:latin typeface="Times New Roman"/>
                        <a:ea typeface="Times New Roman"/>
                      </a:endParaRPr>
                    </a:p>
                  </a:txBody>
                  <a:tcPr marL="68580" marR="68580" marT="0" marB="0"/>
                </a:tc>
                <a:tc>
                  <a:txBody>
                    <a:bodyPr/>
                    <a:lstStyle/>
                    <a:p>
                      <a:pPr marL="0" marR="0" algn="ctr">
                        <a:spcBef>
                          <a:spcPts val="0"/>
                        </a:spcBef>
                        <a:spcAft>
                          <a:spcPts val="0"/>
                        </a:spcAft>
                      </a:pPr>
                      <a:r>
                        <a:rPr lang="en-US" sz="8800">
                          <a:effectLst/>
                        </a:rPr>
                        <a:t>0.518</a:t>
                      </a:r>
                      <a:endParaRPr lang="en-US" sz="8800">
                        <a:effectLst/>
                        <a:latin typeface="Times New Roman"/>
                        <a:ea typeface="Times New Roman"/>
                      </a:endParaRPr>
                    </a:p>
                  </a:txBody>
                  <a:tcPr marL="68580" marR="68580" marT="0" marB="0"/>
                </a:tc>
                <a:tc>
                  <a:txBody>
                    <a:bodyPr/>
                    <a:lstStyle/>
                    <a:p>
                      <a:pPr marL="0" marR="0" algn="ctr">
                        <a:spcBef>
                          <a:spcPts val="0"/>
                        </a:spcBef>
                        <a:spcAft>
                          <a:spcPts val="0"/>
                        </a:spcAft>
                      </a:pPr>
                      <a:r>
                        <a:rPr lang="en-US" sz="8800" dirty="0">
                          <a:effectLst/>
                        </a:rPr>
                        <a:t>   0.678 (#1-7)</a:t>
                      </a:r>
                      <a:endParaRPr lang="en-US" sz="88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24949641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Open-ended Items</a:t>
            </a:r>
            <a:endParaRPr lang="en-US" dirty="0"/>
          </a:p>
        </p:txBody>
      </p:sp>
      <p:sp>
        <p:nvSpPr>
          <p:cNvPr id="3" name="Content Placeholder 2"/>
          <p:cNvSpPr>
            <a:spLocks noGrp="1"/>
          </p:cNvSpPr>
          <p:nvPr>
            <p:ph idx="1"/>
          </p:nvPr>
        </p:nvSpPr>
        <p:spPr/>
        <p:txBody>
          <a:bodyPr>
            <a:normAutofit/>
          </a:bodyPr>
          <a:lstStyle/>
          <a:p>
            <a:pPr marL="0" indent="0">
              <a:buNone/>
            </a:pPr>
            <a:r>
              <a:rPr lang="en-US" dirty="0"/>
              <a:t>3</a:t>
            </a:r>
            <a:r>
              <a:rPr lang="en-US" dirty="0" smtClean="0"/>
              <a:t> statistics graduate students independently graded open-ended responses using this rubric:</a:t>
            </a:r>
          </a:p>
          <a:p>
            <a:pPr marL="2194402" lvl="1" indent="0">
              <a:buNone/>
            </a:pPr>
            <a:r>
              <a:rPr lang="en-US" dirty="0" smtClean="0"/>
              <a:t>1 = virtually </a:t>
            </a:r>
            <a:r>
              <a:rPr lang="en-US" dirty="0"/>
              <a:t>no </a:t>
            </a:r>
            <a:r>
              <a:rPr lang="en-US" dirty="0" smtClean="0"/>
              <a:t>relevance </a:t>
            </a:r>
          </a:p>
          <a:p>
            <a:pPr marL="2194402" lvl="1" indent="0">
              <a:buNone/>
            </a:pPr>
            <a:r>
              <a:rPr lang="en-US" dirty="0" smtClean="0"/>
              <a:t>2 = some relevance </a:t>
            </a:r>
          </a:p>
          <a:p>
            <a:pPr marL="2194402" lvl="1" indent="0">
              <a:buNone/>
            </a:pPr>
            <a:r>
              <a:rPr lang="en-US" dirty="0" smtClean="0"/>
              <a:t>3 = substantively relevant </a:t>
            </a:r>
          </a:p>
          <a:p>
            <a:pPr marL="2194402" lvl="1" indent="0">
              <a:buNone/>
            </a:pPr>
            <a:r>
              <a:rPr lang="en-US" dirty="0" smtClean="0"/>
              <a:t>4 = </a:t>
            </a:r>
            <a:r>
              <a:rPr lang="en-US" dirty="0"/>
              <a:t>completely </a:t>
            </a:r>
            <a:r>
              <a:rPr lang="en-US" dirty="0" smtClean="0"/>
              <a:t>relevant </a:t>
            </a:r>
          </a:p>
        </p:txBody>
      </p:sp>
    </p:spTree>
    <p:extLst>
      <p:ext uri="{BB962C8B-B14F-4D97-AF65-F5344CB8AC3E}">
        <p14:creationId xmlns:p14="http://schemas.microsoft.com/office/powerpoint/2010/main" val="15198525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CA" dirty="0"/>
          </a:p>
        </p:txBody>
      </p:sp>
      <p:sp>
        <p:nvSpPr>
          <p:cNvPr id="3" name="Text Placeholder 2"/>
          <p:cNvSpPr>
            <a:spLocks noGrp="1"/>
          </p:cNvSpPr>
          <p:nvPr>
            <p:ph type="body" idx="1"/>
          </p:nvPr>
        </p:nvSpPr>
        <p:spPr/>
        <p:txBody>
          <a:bodyPr/>
          <a:lstStyle/>
          <a:p>
            <a:r>
              <a:rPr lang="en-US" dirty="0" smtClean="0"/>
              <a:t>Nov. 2014 </a:t>
            </a:r>
            <a:r>
              <a:rPr lang="en-US" i="1" dirty="0" smtClean="0"/>
              <a:t>JSE</a:t>
            </a:r>
            <a:r>
              <a:rPr lang="en-US" dirty="0" smtClean="0"/>
              <a:t> paper</a:t>
            </a:r>
            <a:endParaRPr lang="en-CA" dirty="0"/>
          </a:p>
        </p:txBody>
      </p:sp>
      <p:sp>
        <p:nvSpPr>
          <p:cNvPr id="4" name="Content Placeholder 3"/>
          <p:cNvSpPr>
            <a:spLocks noGrp="1"/>
          </p:cNvSpPr>
          <p:nvPr>
            <p:ph sz="half" idx="2"/>
          </p:nvPr>
        </p:nvSpPr>
        <p:spPr/>
        <p:txBody>
          <a:bodyPr>
            <a:normAutofit fontScale="85000" lnSpcReduction="10000"/>
          </a:bodyPr>
          <a:lstStyle/>
          <a:p>
            <a:pPr marL="0" indent="0">
              <a:buNone/>
            </a:pPr>
            <a:r>
              <a:rPr lang="en-US" dirty="0"/>
              <a:t>1. Introduction </a:t>
            </a:r>
          </a:p>
          <a:p>
            <a:pPr marL="0" indent="0">
              <a:buNone/>
            </a:pPr>
            <a:r>
              <a:rPr lang="en-US" dirty="0"/>
              <a:t>2. Balance </a:t>
            </a:r>
            <a:r>
              <a:rPr lang="en-US" dirty="0" smtClean="0"/>
              <a:t>Representations</a:t>
            </a:r>
            <a:r>
              <a:rPr lang="en-US" dirty="0"/>
              <a:t>: </a:t>
            </a:r>
            <a:endParaRPr lang="en-US" dirty="0" smtClean="0"/>
          </a:p>
          <a:p>
            <a:pPr marL="0" indent="0">
              <a:buNone/>
            </a:pPr>
            <a:r>
              <a:rPr lang="en-US" dirty="0"/>
              <a:t> </a:t>
            </a:r>
            <a:r>
              <a:rPr lang="en-US" dirty="0" smtClean="0"/>
              <a:t>       Mean </a:t>
            </a:r>
            <a:r>
              <a:rPr lang="en-US" dirty="0"/>
              <a:t>&amp; Median</a:t>
            </a:r>
          </a:p>
          <a:p>
            <a:pPr marL="0" indent="0">
              <a:buNone/>
            </a:pPr>
            <a:r>
              <a:rPr lang="en-US" dirty="0"/>
              <a:t>3. Pilot Assessment of </a:t>
            </a:r>
            <a:r>
              <a:rPr lang="en-US" dirty="0" smtClean="0"/>
              <a:t>Intervention</a:t>
            </a:r>
            <a:endParaRPr lang="en-US" dirty="0"/>
          </a:p>
          <a:p>
            <a:pPr marL="0" indent="0">
              <a:buNone/>
            </a:pPr>
            <a:r>
              <a:rPr lang="en-US" dirty="0"/>
              <a:t>4. Classroom </a:t>
            </a:r>
            <a:r>
              <a:rPr lang="en-US" dirty="0" smtClean="0"/>
              <a:t>Exploration of Model                           </a:t>
            </a:r>
            <a:endParaRPr lang="en-US" dirty="0"/>
          </a:p>
          <a:p>
            <a:pPr marL="0" indent="0">
              <a:buNone/>
            </a:pPr>
            <a:r>
              <a:rPr lang="en-US" dirty="0"/>
              <a:t>5. Results of Assessment</a:t>
            </a:r>
          </a:p>
          <a:p>
            <a:pPr marL="0" indent="0">
              <a:buNone/>
            </a:pPr>
            <a:r>
              <a:rPr lang="en-US" dirty="0"/>
              <a:t>6. Discussion</a:t>
            </a:r>
          </a:p>
          <a:p>
            <a:pPr marL="0" indent="0">
              <a:buNone/>
            </a:pPr>
            <a:r>
              <a:rPr lang="en-US" dirty="0"/>
              <a:t>Appendix: In-class </a:t>
            </a:r>
            <a:r>
              <a:rPr lang="en-US" dirty="0" smtClean="0"/>
              <a:t>Protocol</a:t>
            </a:r>
            <a:endParaRPr lang="en-US" dirty="0"/>
          </a:p>
          <a:p>
            <a:pPr marL="0" indent="0">
              <a:buNone/>
            </a:pPr>
            <a:r>
              <a:rPr lang="en-US" dirty="0"/>
              <a:t>Appendix:  Pre-post Test Questions </a:t>
            </a:r>
          </a:p>
          <a:p>
            <a:pPr marL="0" indent="0">
              <a:buNone/>
            </a:pPr>
            <a:r>
              <a:rPr lang="en-US" dirty="0"/>
              <a:t>References </a:t>
            </a:r>
          </a:p>
          <a:p>
            <a:pPr marL="0" indent="0">
              <a:buNone/>
            </a:pPr>
            <a:endParaRPr lang="en-CA" dirty="0"/>
          </a:p>
        </p:txBody>
      </p:sp>
      <p:sp>
        <p:nvSpPr>
          <p:cNvPr id="5" name="Text Placeholder 4"/>
          <p:cNvSpPr>
            <a:spLocks noGrp="1"/>
          </p:cNvSpPr>
          <p:nvPr>
            <p:ph type="body" sz="quarter" idx="3"/>
          </p:nvPr>
        </p:nvSpPr>
        <p:spPr/>
        <p:txBody>
          <a:bodyPr/>
          <a:lstStyle/>
          <a:p>
            <a:r>
              <a:rPr lang="en-US" dirty="0" smtClean="0"/>
              <a:t>Today’s webinar</a:t>
            </a:r>
            <a:endParaRPr lang="en-CA" dirty="0"/>
          </a:p>
        </p:txBody>
      </p:sp>
      <p:sp>
        <p:nvSpPr>
          <p:cNvPr id="6" name="Content Placeholder 5"/>
          <p:cNvSpPr>
            <a:spLocks noGrp="1"/>
          </p:cNvSpPr>
          <p:nvPr>
            <p:ph sz="quarter" idx="4"/>
          </p:nvPr>
        </p:nvSpPr>
        <p:spPr/>
        <p:txBody>
          <a:bodyPr/>
          <a:lstStyle/>
          <a:p>
            <a:r>
              <a:rPr lang="en-US" dirty="0" smtClean="0"/>
              <a:t>Brief motivation and</a:t>
            </a:r>
          </a:p>
          <a:p>
            <a:pPr marL="0" indent="0">
              <a:buNone/>
            </a:pPr>
            <a:r>
              <a:rPr lang="en-US" dirty="0" smtClean="0"/>
              <a:t>	illustration of Model</a:t>
            </a:r>
          </a:p>
          <a:p>
            <a:r>
              <a:rPr lang="en-US" dirty="0" smtClean="0"/>
              <a:t>Some pedagogical </a:t>
            </a:r>
            <a:r>
              <a:rPr lang="en-US" dirty="0"/>
              <a:t>c</a:t>
            </a:r>
            <a:r>
              <a:rPr lang="en-US" dirty="0" smtClean="0"/>
              <a:t>onsiderations</a:t>
            </a:r>
          </a:p>
          <a:p>
            <a:r>
              <a:rPr lang="en-US" dirty="0" smtClean="0"/>
              <a:t>Assessment of Model</a:t>
            </a:r>
          </a:p>
          <a:p>
            <a:r>
              <a:rPr lang="en-US" dirty="0" smtClean="0"/>
              <a:t>Q &amp; A</a:t>
            </a:r>
          </a:p>
          <a:p>
            <a:endParaRPr lang="en-CA" dirty="0"/>
          </a:p>
        </p:txBody>
      </p:sp>
    </p:spTree>
    <p:extLst>
      <p:ext uri="{BB962C8B-B14F-4D97-AF65-F5344CB8AC3E}">
        <p14:creationId xmlns:p14="http://schemas.microsoft.com/office/powerpoint/2010/main" val="23883636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Responses to Open-ended Items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821446555"/>
              </p:ext>
            </p:extLst>
          </p:nvPr>
        </p:nvGraphicFramePr>
        <p:xfrm>
          <a:off x="3516923" y="6804660"/>
          <a:ext cx="37490400" cy="24073924"/>
        </p:xfrm>
        <a:graphic>
          <a:graphicData uri="http://schemas.openxmlformats.org/drawingml/2006/table">
            <a:tbl>
              <a:tblPr firstRow="1" firstCol="1" bandRow="1">
                <a:tableStyleId>{16D9F66E-5EB9-4882-86FB-DCBF35E3C3E4}</a:tableStyleId>
              </a:tblPr>
              <a:tblGrid>
                <a:gridCol w="19507200"/>
                <a:gridCol w="8763000"/>
                <a:gridCol w="9220200"/>
              </a:tblGrid>
              <a:tr h="6687200">
                <a:tc>
                  <a:txBody>
                    <a:bodyPr/>
                    <a:lstStyle/>
                    <a:p>
                      <a:pPr marL="0" marR="0">
                        <a:spcBef>
                          <a:spcPts val="0"/>
                        </a:spcBef>
                        <a:spcAft>
                          <a:spcPts val="0"/>
                        </a:spcAft>
                      </a:pPr>
                      <a:r>
                        <a:rPr lang="en-US" sz="8000">
                          <a:effectLst/>
                        </a:rPr>
                        <a:t>Description of Question</a:t>
                      </a:r>
                      <a:endParaRPr lang="en-US" sz="8000">
                        <a:effectLst/>
                        <a:latin typeface="Times New Roman"/>
                        <a:ea typeface="Times New Roman"/>
                      </a:endParaRPr>
                    </a:p>
                  </a:txBody>
                  <a:tcPr marL="68580" marR="68580" marT="0" marB="0"/>
                </a:tc>
                <a:tc>
                  <a:txBody>
                    <a:bodyPr/>
                    <a:lstStyle/>
                    <a:p>
                      <a:pPr marL="0" marR="0">
                        <a:spcBef>
                          <a:spcPts val="0"/>
                        </a:spcBef>
                        <a:spcAft>
                          <a:spcPts val="0"/>
                        </a:spcAft>
                      </a:pPr>
                      <a:r>
                        <a:rPr lang="en-US" sz="8000">
                          <a:effectLst/>
                        </a:rPr>
                        <a:t>Pre-test </a:t>
                      </a:r>
                    </a:p>
                    <a:p>
                      <a:pPr marL="0" marR="0">
                        <a:spcBef>
                          <a:spcPts val="0"/>
                        </a:spcBef>
                        <a:spcAft>
                          <a:spcPts val="0"/>
                        </a:spcAft>
                      </a:pPr>
                      <a:r>
                        <a:rPr lang="en-US" sz="8000">
                          <a:effectLst/>
                        </a:rPr>
                        <a:t>mean Likert rating</a:t>
                      </a:r>
                    </a:p>
                    <a:p>
                      <a:pPr marL="0" marR="0">
                        <a:spcBef>
                          <a:spcPts val="0"/>
                        </a:spcBef>
                        <a:spcAft>
                          <a:spcPts val="0"/>
                        </a:spcAft>
                      </a:pPr>
                      <a:r>
                        <a:rPr lang="en-US" sz="8000">
                          <a:effectLst/>
                        </a:rPr>
                        <a:t>(intraclass correlation coefficient)</a:t>
                      </a:r>
                      <a:endParaRPr lang="en-US" sz="8000">
                        <a:effectLst/>
                        <a:latin typeface="Times New Roman"/>
                        <a:ea typeface="Times New Roman"/>
                      </a:endParaRPr>
                    </a:p>
                  </a:txBody>
                  <a:tcPr marL="68580" marR="68580" marT="0" marB="0"/>
                </a:tc>
                <a:tc>
                  <a:txBody>
                    <a:bodyPr/>
                    <a:lstStyle/>
                    <a:p>
                      <a:pPr marL="0" marR="0">
                        <a:spcBef>
                          <a:spcPts val="0"/>
                        </a:spcBef>
                        <a:spcAft>
                          <a:spcPts val="0"/>
                        </a:spcAft>
                      </a:pPr>
                      <a:r>
                        <a:rPr lang="en-US" sz="8000">
                          <a:effectLst/>
                        </a:rPr>
                        <a:t>Post-test </a:t>
                      </a:r>
                    </a:p>
                    <a:p>
                      <a:pPr marL="0" marR="0">
                        <a:spcBef>
                          <a:spcPts val="0"/>
                        </a:spcBef>
                        <a:spcAft>
                          <a:spcPts val="0"/>
                        </a:spcAft>
                      </a:pPr>
                      <a:r>
                        <a:rPr lang="en-US" sz="8000">
                          <a:effectLst/>
                        </a:rPr>
                        <a:t>mean Likert rating</a:t>
                      </a:r>
                    </a:p>
                    <a:p>
                      <a:pPr marL="0" marR="0">
                        <a:spcBef>
                          <a:spcPts val="0"/>
                        </a:spcBef>
                        <a:spcAft>
                          <a:spcPts val="0"/>
                        </a:spcAft>
                      </a:pPr>
                      <a:r>
                        <a:rPr lang="en-US" sz="8000">
                          <a:effectLst/>
                        </a:rPr>
                        <a:t>(intraclass correlation coefficient)</a:t>
                      </a:r>
                      <a:endParaRPr lang="en-US" sz="8000">
                        <a:effectLst/>
                        <a:latin typeface="Times New Roman"/>
                        <a:ea typeface="Times New Roman"/>
                      </a:endParaRPr>
                    </a:p>
                  </a:txBody>
                  <a:tcPr marL="68580" marR="68580" marT="0" marB="0"/>
                </a:tc>
              </a:tr>
              <a:tr h="5349761">
                <a:tc>
                  <a:txBody>
                    <a:bodyPr/>
                    <a:lstStyle/>
                    <a:p>
                      <a:pPr marL="0" marR="0">
                        <a:spcBef>
                          <a:spcPts val="0"/>
                        </a:spcBef>
                        <a:spcAft>
                          <a:spcPts val="0"/>
                        </a:spcAft>
                      </a:pPr>
                      <a:r>
                        <a:rPr lang="en-US" sz="8000">
                          <a:effectLst/>
                        </a:rPr>
                        <a:t>1: Provides an example of skewed count data and asks for reason why the mean would be inappropriate as a measure of center.</a:t>
                      </a:r>
                      <a:endParaRPr lang="en-US" sz="8000">
                        <a:effectLst/>
                        <a:latin typeface="Times New Roman"/>
                        <a:ea typeface="Times New Roman"/>
                      </a:endParaRPr>
                    </a:p>
                  </a:txBody>
                  <a:tcPr marL="68580" marR="68580" marT="0" marB="0"/>
                </a:tc>
                <a:tc>
                  <a:txBody>
                    <a:bodyPr/>
                    <a:lstStyle/>
                    <a:p>
                      <a:pPr marL="0" marR="0">
                        <a:spcBef>
                          <a:spcPts val="0"/>
                        </a:spcBef>
                        <a:spcAft>
                          <a:spcPts val="0"/>
                        </a:spcAft>
                      </a:pPr>
                      <a:r>
                        <a:rPr lang="en-US" sz="8000">
                          <a:effectLst/>
                        </a:rPr>
                        <a:t>2.13 (0.101)</a:t>
                      </a:r>
                      <a:endParaRPr lang="en-US" sz="8000">
                        <a:effectLst/>
                        <a:latin typeface="Times New Roman"/>
                        <a:ea typeface="Times New Roman"/>
                      </a:endParaRPr>
                    </a:p>
                  </a:txBody>
                  <a:tcPr marL="68580" marR="68580" marT="0" marB="0"/>
                </a:tc>
                <a:tc>
                  <a:txBody>
                    <a:bodyPr/>
                    <a:lstStyle/>
                    <a:p>
                      <a:pPr marL="0" marR="0">
                        <a:spcBef>
                          <a:spcPts val="0"/>
                        </a:spcBef>
                        <a:spcAft>
                          <a:spcPts val="0"/>
                        </a:spcAft>
                      </a:pPr>
                      <a:r>
                        <a:rPr lang="en-US" sz="8000">
                          <a:effectLst/>
                        </a:rPr>
                        <a:t>2.60 (0.194)</a:t>
                      </a:r>
                      <a:endParaRPr lang="en-US" sz="8000">
                        <a:effectLst/>
                        <a:latin typeface="Times New Roman"/>
                        <a:ea typeface="Times New Roman"/>
                      </a:endParaRPr>
                    </a:p>
                  </a:txBody>
                  <a:tcPr marL="68580" marR="68580" marT="0" marB="0"/>
                </a:tc>
              </a:tr>
              <a:tr h="4012320">
                <a:tc>
                  <a:txBody>
                    <a:bodyPr/>
                    <a:lstStyle/>
                    <a:p>
                      <a:pPr marL="0" marR="0">
                        <a:spcBef>
                          <a:spcPts val="0"/>
                        </a:spcBef>
                        <a:spcAft>
                          <a:spcPts val="0"/>
                        </a:spcAft>
                      </a:pPr>
                      <a:r>
                        <a:rPr lang="en-US" sz="8000">
                          <a:effectLst/>
                        </a:rPr>
                        <a:t>2: Asks for comparison of mean and median for symmetric data, then requests explanation </a:t>
                      </a:r>
                      <a:endParaRPr lang="en-US" sz="8000">
                        <a:effectLst/>
                        <a:latin typeface="Times New Roman"/>
                        <a:ea typeface="Times New Roman"/>
                      </a:endParaRPr>
                    </a:p>
                  </a:txBody>
                  <a:tcPr marL="68580" marR="68580" marT="0" marB="0"/>
                </a:tc>
                <a:tc>
                  <a:txBody>
                    <a:bodyPr/>
                    <a:lstStyle/>
                    <a:p>
                      <a:pPr marL="0" marR="0">
                        <a:spcBef>
                          <a:spcPts val="0"/>
                        </a:spcBef>
                        <a:spcAft>
                          <a:spcPts val="0"/>
                        </a:spcAft>
                      </a:pPr>
                      <a:r>
                        <a:rPr lang="en-US" sz="8000">
                          <a:effectLst/>
                        </a:rPr>
                        <a:t>1.70 (0.291)</a:t>
                      </a:r>
                      <a:endParaRPr lang="en-US" sz="8000">
                        <a:effectLst/>
                        <a:latin typeface="Times New Roman"/>
                        <a:ea typeface="Times New Roman"/>
                      </a:endParaRPr>
                    </a:p>
                  </a:txBody>
                  <a:tcPr marL="68580" marR="68580" marT="0" marB="0"/>
                </a:tc>
                <a:tc>
                  <a:txBody>
                    <a:bodyPr/>
                    <a:lstStyle/>
                    <a:p>
                      <a:pPr marL="0" marR="0">
                        <a:spcBef>
                          <a:spcPts val="0"/>
                        </a:spcBef>
                        <a:spcAft>
                          <a:spcPts val="0"/>
                        </a:spcAft>
                      </a:pPr>
                      <a:r>
                        <a:rPr lang="en-US" sz="8000">
                          <a:effectLst/>
                        </a:rPr>
                        <a:t>1.73 (0.253)</a:t>
                      </a:r>
                      <a:endParaRPr lang="en-US" sz="8000">
                        <a:effectLst/>
                        <a:latin typeface="Times New Roman"/>
                        <a:ea typeface="Times New Roman"/>
                      </a:endParaRPr>
                    </a:p>
                  </a:txBody>
                  <a:tcPr marL="68580" marR="68580" marT="0" marB="0"/>
                </a:tc>
              </a:tr>
              <a:tr h="2674881">
                <a:tc>
                  <a:txBody>
                    <a:bodyPr/>
                    <a:lstStyle/>
                    <a:p>
                      <a:pPr marL="0" marR="0">
                        <a:spcBef>
                          <a:spcPts val="0"/>
                        </a:spcBef>
                        <a:spcAft>
                          <a:spcPts val="0"/>
                        </a:spcAft>
                      </a:pPr>
                      <a:r>
                        <a:rPr lang="en-US" sz="8000">
                          <a:effectLst/>
                        </a:rPr>
                        <a:t>4: Asks for comparison of mean and median for skewed data, then requests explanation</a:t>
                      </a:r>
                      <a:endParaRPr lang="en-US" sz="8000">
                        <a:effectLst/>
                        <a:latin typeface="Times New Roman"/>
                        <a:ea typeface="Times New Roman"/>
                      </a:endParaRPr>
                    </a:p>
                  </a:txBody>
                  <a:tcPr marL="68580" marR="68580" marT="0" marB="0"/>
                </a:tc>
                <a:tc>
                  <a:txBody>
                    <a:bodyPr/>
                    <a:lstStyle/>
                    <a:p>
                      <a:pPr marL="0" marR="0">
                        <a:spcBef>
                          <a:spcPts val="0"/>
                        </a:spcBef>
                        <a:spcAft>
                          <a:spcPts val="0"/>
                        </a:spcAft>
                      </a:pPr>
                      <a:r>
                        <a:rPr lang="en-US" sz="8000">
                          <a:effectLst/>
                        </a:rPr>
                        <a:t>1.47 (0.594)</a:t>
                      </a:r>
                      <a:endParaRPr lang="en-US" sz="8000">
                        <a:effectLst/>
                        <a:latin typeface="Times New Roman"/>
                        <a:ea typeface="Times New Roman"/>
                      </a:endParaRPr>
                    </a:p>
                  </a:txBody>
                  <a:tcPr marL="68580" marR="68580" marT="0" marB="0"/>
                </a:tc>
                <a:tc>
                  <a:txBody>
                    <a:bodyPr/>
                    <a:lstStyle/>
                    <a:p>
                      <a:pPr marL="0" marR="0">
                        <a:spcBef>
                          <a:spcPts val="0"/>
                        </a:spcBef>
                        <a:spcAft>
                          <a:spcPts val="0"/>
                        </a:spcAft>
                      </a:pPr>
                      <a:r>
                        <a:rPr lang="en-US" sz="8000">
                          <a:effectLst/>
                        </a:rPr>
                        <a:t>2.37 (0.408)</a:t>
                      </a:r>
                      <a:endParaRPr lang="en-US" sz="8000">
                        <a:effectLst/>
                        <a:latin typeface="Times New Roman"/>
                        <a:ea typeface="Times New Roman"/>
                      </a:endParaRPr>
                    </a:p>
                  </a:txBody>
                  <a:tcPr marL="68580" marR="68580" marT="0" marB="0"/>
                </a:tc>
              </a:tr>
              <a:tr h="2674881">
                <a:tc>
                  <a:txBody>
                    <a:bodyPr/>
                    <a:lstStyle/>
                    <a:p>
                      <a:pPr marL="0" marR="0">
                        <a:spcBef>
                          <a:spcPts val="0"/>
                        </a:spcBef>
                        <a:spcAft>
                          <a:spcPts val="0"/>
                        </a:spcAft>
                      </a:pPr>
                      <a:r>
                        <a:rPr lang="en-US" sz="8000">
                          <a:effectLst/>
                        </a:rPr>
                        <a:t>8: Asks for approximate value of median from a dotplot</a:t>
                      </a:r>
                      <a:endParaRPr lang="en-US" sz="8000">
                        <a:effectLst/>
                        <a:latin typeface="Times New Roman"/>
                        <a:ea typeface="Times New Roman"/>
                      </a:endParaRPr>
                    </a:p>
                  </a:txBody>
                  <a:tcPr marL="68580" marR="68580" marT="0" marB="0"/>
                </a:tc>
                <a:tc>
                  <a:txBody>
                    <a:bodyPr/>
                    <a:lstStyle/>
                    <a:p>
                      <a:pPr marL="0" marR="0">
                        <a:spcBef>
                          <a:spcPts val="0"/>
                        </a:spcBef>
                        <a:spcAft>
                          <a:spcPts val="0"/>
                        </a:spcAft>
                      </a:pPr>
                      <a:r>
                        <a:rPr lang="en-US" sz="8000">
                          <a:effectLst/>
                        </a:rPr>
                        <a:t>1.87 (0.147)</a:t>
                      </a:r>
                      <a:endParaRPr lang="en-US" sz="8000">
                        <a:effectLst/>
                        <a:latin typeface="Times New Roman"/>
                        <a:ea typeface="Times New Roman"/>
                      </a:endParaRPr>
                    </a:p>
                  </a:txBody>
                  <a:tcPr marL="68580" marR="68580" marT="0" marB="0"/>
                </a:tc>
                <a:tc>
                  <a:txBody>
                    <a:bodyPr/>
                    <a:lstStyle/>
                    <a:p>
                      <a:pPr marL="0" marR="0">
                        <a:spcBef>
                          <a:spcPts val="0"/>
                        </a:spcBef>
                        <a:spcAft>
                          <a:spcPts val="0"/>
                        </a:spcAft>
                      </a:pPr>
                      <a:r>
                        <a:rPr lang="en-US" sz="8000">
                          <a:effectLst/>
                        </a:rPr>
                        <a:t>1.63 (0.607)</a:t>
                      </a:r>
                      <a:endParaRPr lang="en-US" sz="8000">
                        <a:effectLst/>
                        <a:latin typeface="Times New Roman"/>
                        <a:ea typeface="Times New Roman"/>
                      </a:endParaRPr>
                    </a:p>
                  </a:txBody>
                  <a:tcPr marL="68580" marR="68580" marT="0" marB="0"/>
                </a:tc>
              </a:tr>
              <a:tr h="2674881">
                <a:tc>
                  <a:txBody>
                    <a:bodyPr/>
                    <a:lstStyle/>
                    <a:p>
                      <a:pPr marL="0" marR="0">
                        <a:spcBef>
                          <a:spcPts val="0"/>
                        </a:spcBef>
                        <a:spcAft>
                          <a:spcPts val="0"/>
                        </a:spcAft>
                      </a:pPr>
                      <a:r>
                        <a:rPr lang="en-US" sz="8000">
                          <a:effectLst/>
                        </a:rPr>
                        <a:t>9: Asks for comparison of mean and median for a dotplot</a:t>
                      </a:r>
                      <a:endParaRPr lang="en-US" sz="8000">
                        <a:effectLst/>
                        <a:latin typeface="Times New Roman"/>
                        <a:ea typeface="Times New Roman"/>
                      </a:endParaRPr>
                    </a:p>
                  </a:txBody>
                  <a:tcPr marL="68580" marR="68580" marT="0" marB="0"/>
                </a:tc>
                <a:tc>
                  <a:txBody>
                    <a:bodyPr/>
                    <a:lstStyle/>
                    <a:p>
                      <a:pPr marL="0" marR="0">
                        <a:spcBef>
                          <a:spcPts val="0"/>
                        </a:spcBef>
                        <a:spcAft>
                          <a:spcPts val="0"/>
                        </a:spcAft>
                      </a:pPr>
                      <a:r>
                        <a:rPr lang="en-US" sz="8000">
                          <a:effectLst/>
                        </a:rPr>
                        <a:t>1.60 (0.290)</a:t>
                      </a:r>
                      <a:endParaRPr lang="en-US" sz="8000">
                        <a:effectLst/>
                        <a:latin typeface="Times New Roman"/>
                        <a:ea typeface="Times New Roman"/>
                      </a:endParaRPr>
                    </a:p>
                  </a:txBody>
                  <a:tcPr marL="68580" marR="68580" marT="0" marB="0"/>
                </a:tc>
                <a:tc>
                  <a:txBody>
                    <a:bodyPr/>
                    <a:lstStyle/>
                    <a:p>
                      <a:pPr marL="0" marR="0">
                        <a:spcBef>
                          <a:spcPts val="0"/>
                        </a:spcBef>
                        <a:spcAft>
                          <a:spcPts val="0"/>
                        </a:spcAft>
                      </a:pPr>
                      <a:r>
                        <a:rPr lang="en-US" sz="8000" dirty="0">
                          <a:effectLst/>
                        </a:rPr>
                        <a:t>1.93 (0.187)</a:t>
                      </a:r>
                      <a:endParaRPr lang="en-US" sz="80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11696017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of Results</a:t>
            </a:r>
            <a:endParaRPr lang="en-US" dirty="0"/>
          </a:p>
        </p:txBody>
      </p:sp>
      <p:sp>
        <p:nvSpPr>
          <p:cNvPr id="3" name="Content Placeholder 2"/>
          <p:cNvSpPr>
            <a:spLocks noGrp="1"/>
          </p:cNvSpPr>
          <p:nvPr>
            <p:ph idx="1"/>
          </p:nvPr>
        </p:nvSpPr>
        <p:spPr/>
        <p:txBody>
          <a:bodyPr/>
          <a:lstStyle/>
          <a:p>
            <a:r>
              <a:rPr lang="en-US" dirty="0" smtClean="0"/>
              <a:t>Biggest insight gain: how mean and median are affected differently by outliers</a:t>
            </a:r>
          </a:p>
          <a:p>
            <a:r>
              <a:rPr lang="en-US" dirty="0" smtClean="0"/>
              <a:t>Median need not be unique</a:t>
            </a:r>
          </a:p>
          <a:p>
            <a:r>
              <a:rPr lang="en-US" dirty="0" smtClean="0"/>
              <a:t>May not transfer well without physical model</a:t>
            </a:r>
          </a:p>
          <a:p>
            <a:r>
              <a:rPr lang="en-US" dirty="0"/>
              <a:t>Students </a:t>
            </a:r>
            <a:r>
              <a:rPr lang="en-US" dirty="0" smtClean="0"/>
              <a:t>gain </a:t>
            </a:r>
            <a:r>
              <a:rPr lang="en-US" dirty="0"/>
              <a:t>a concrete basis to visualize the data as </a:t>
            </a:r>
            <a:r>
              <a:rPr lang="en-US" i="1" dirty="0"/>
              <a:t>ordered</a:t>
            </a:r>
            <a:r>
              <a:rPr lang="en-US" dirty="0"/>
              <a:t> when finding the median </a:t>
            </a:r>
            <a:endParaRPr lang="en-US" dirty="0" smtClean="0"/>
          </a:p>
          <a:p>
            <a:r>
              <a:rPr lang="en-US" dirty="0" smtClean="0"/>
              <a:t>Reinforces idea that mean and median are not always an observed value</a:t>
            </a:r>
          </a:p>
          <a:p>
            <a:endParaRPr lang="en-US" dirty="0"/>
          </a:p>
        </p:txBody>
      </p:sp>
    </p:spTree>
    <p:extLst>
      <p:ext uri="{BB962C8B-B14F-4D97-AF65-F5344CB8AC3E}">
        <p14:creationId xmlns:p14="http://schemas.microsoft.com/office/powerpoint/2010/main" val="37469813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(De)limitations</a:t>
            </a:r>
            <a:endParaRPr lang="en-US" dirty="0"/>
          </a:p>
        </p:txBody>
      </p:sp>
      <p:sp>
        <p:nvSpPr>
          <p:cNvPr id="3" name="Content Placeholder 2"/>
          <p:cNvSpPr>
            <a:spLocks noGrp="1"/>
          </p:cNvSpPr>
          <p:nvPr>
            <p:ph idx="1"/>
          </p:nvPr>
        </p:nvSpPr>
        <p:spPr/>
        <p:txBody>
          <a:bodyPr/>
          <a:lstStyle/>
          <a:p>
            <a:r>
              <a:rPr lang="en-US" dirty="0" smtClean="0"/>
              <a:t>Preservice middle school teachers provide “upper bound” benchmark</a:t>
            </a:r>
          </a:p>
          <a:p>
            <a:pPr lvl="1"/>
            <a:r>
              <a:rPr lang="en-US" dirty="0" smtClean="0"/>
              <a:t>If they struggle with median concepts, </a:t>
            </a:r>
          </a:p>
          <a:p>
            <a:pPr marL="2194402" lvl="1" indent="0">
              <a:buNone/>
            </a:pPr>
            <a:r>
              <a:rPr lang="en-US" dirty="0"/>
              <a:t> </a:t>
            </a:r>
            <a:r>
              <a:rPr lang="en-US" dirty="0" smtClean="0"/>
              <a:t>   middle school </a:t>
            </a:r>
            <a:r>
              <a:rPr lang="en-US" i="1" dirty="0" smtClean="0"/>
              <a:t>students</a:t>
            </a:r>
            <a:r>
              <a:rPr lang="en-US" dirty="0" smtClean="0"/>
              <a:t> will even more</a:t>
            </a:r>
          </a:p>
          <a:p>
            <a:r>
              <a:rPr lang="en-US" dirty="0" smtClean="0"/>
              <a:t>Sample size small due to only one section of class available</a:t>
            </a:r>
          </a:p>
          <a:p>
            <a:r>
              <a:rPr lang="en-US" dirty="0" smtClean="0"/>
              <a:t>Results are preliminary, not definitive</a:t>
            </a:r>
            <a:endParaRPr lang="en-US" dirty="0"/>
          </a:p>
        </p:txBody>
      </p:sp>
    </p:spTree>
    <p:extLst>
      <p:ext uri="{BB962C8B-B14F-4D97-AF65-F5344CB8AC3E}">
        <p14:creationId xmlns:p14="http://schemas.microsoft.com/office/powerpoint/2010/main" val="38990514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318262"/>
            <a:ext cx="41833800" cy="5486400"/>
          </a:xfrm>
        </p:spPr>
        <p:txBody>
          <a:bodyPr>
            <a:normAutofit fontScale="90000"/>
          </a:bodyPr>
          <a:lstStyle/>
          <a:p>
            <a:r>
              <a:rPr lang="en-US" dirty="0" smtClean="0"/>
              <a:t>Students’ procedural </a:t>
            </a:r>
            <a:r>
              <a:rPr lang="en-US" dirty="0"/>
              <a:t>understanding does not imply conceptual understanding</a:t>
            </a:r>
            <a:endParaRPr lang="en-CA" dirty="0"/>
          </a:p>
        </p:txBody>
      </p:sp>
      <p:sp>
        <p:nvSpPr>
          <p:cNvPr id="3" name="Content Placeholder 2"/>
          <p:cNvSpPr>
            <a:spLocks noGrp="1"/>
          </p:cNvSpPr>
          <p:nvPr>
            <p:ph idx="1"/>
          </p:nvPr>
        </p:nvSpPr>
        <p:spPr>
          <a:xfrm>
            <a:off x="2194560" y="8961123"/>
            <a:ext cx="39502080" cy="21724622"/>
          </a:xfrm>
        </p:spPr>
        <p:txBody>
          <a:bodyPr>
            <a:normAutofit lnSpcReduction="10000"/>
          </a:bodyPr>
          <a:lstStyle/>
          <a:p>
            <a:pPr marL="0" indent="0">
              <a:buNone/>
            </a:pPr>
            <a:r>
              <a:rPr lang="en-US" dirty="0" smtClean="0"/>
              <a:t>Groth and Bergner (2006) report that: </a:t>
            </a:r>
          </a:p>
          <a:p>
            <a:r>
              <a:rPr lang="en-US" dirty="0" smtClean="0"/>
              <a:t>on a NAEP item, only 4% of Grade 12 students correctly chose (with satisfactory explanation) the median as the measure of center to summarize a particular data set </a:t>
            </a:r>
          </a:p>
          <a:p>
            <a:r>
              <a:rPr lang="en-US" dirty="0" smtClean="0"/>
              <a:t>only 3 </a:t>
            </a:r>
            <a:r>
              <a:rPr lang="en-US" dirty="0"/>
              <a:t>of 45 pre-service ES teachers gave descriptions of the median that addressed both ordering as well as when the median is not a value in the </a:t>
            </a:r>
            <a:r>
              <a:rPr lang="en-US" dirty="0" smtClean="0"/>
              <a:t>dataset</a:t>
            </a:r>
            <a:endParaRPr lang="en-US" dirty="0"/>
          </a:p>
          <a:p>
            <a:endParaRPr lang="en-CA" dirty="0"/>
          </a:p>
        </p:txBody>
      </p:sp>
    </p:spTree>
    <p:extLst>
      <p:ext uri="{BB962C8B-B14F-4D97-AF65-F5344CB8AC3E}">
        <p14:creationId xmlns:p14="http://schemas.microsoft.com/office/powerpoint/2010/main" val="2687205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b</a:t>
            </a:r>
            <a:r>
              <a:rPr lang="en-US" dirty="0" smtClean="0"/>
              <a:t>alance model of the median</a:t>
            </a:r>
            <a:br>
              <a:rPr lang="en-US" dirty="0" smtClean="0"/>
            </a:br>
            <a:r>
              <a:rPr lang="en-US" sz="8000" dirty="0" smtClean="0"/>
              <a:t>(from Figure 1 of our paper)</a:t>
            </a:r>
            <a:endParaRPr lang="en-CA" sz="8000" dirty="0"/>
          </a:p>
        </p:txBody>
      </p:sp>
      <p:sp>
        <p:nvSpPr>
          <p:cNvPr id="4" name="Content Placeholder 3"/>
          <p:cNvSpPr>
            <a:spLocks noGrp="1"/>
          </p:cNvSpPr>
          <p:nvPr>
            <p:ph idx="1"/>
          </p:nvPr>
        </p:nvSpPr>
        <p:spPr/>
        <p:txBody>
          <a:bodyPr/>
          <a:lstStyle/>
          <a:p>
            <a:r>
              <a:rPr lang="en-US" dirty="0" smtClean="0"/>
              <a:t>4” diameter clothesline pulley wheel</a:t>
            </a:r>
          </a:p>
          <a:p>
            <a:r>
              <a:rPr lang="en-US" dirty="0" smtClean="0"/>
              <a:t>6.5’ piece of twine tied into a loop, </a:t>
            </a:r>
          </a:p>
          <a:p>
            <a:pPr marL="0" indent="0">
              <a:buNone/>
            </a:pPr>
            <a:r>
              <a:rPr lang="en-US" dirty="0"/>
              <a:t> </a:t>
            </a:r>
            <a:r>
              <a:rPr lang="en-US" dirty="0" smtClean="0"/>
              <a:t>     marked at 2” intervals</a:t>
            </a:r>
          </a:p>
          <a:p>
            <a:r>
              <a:rPr lang="en-US" dirty="0" smtClean="0"/>
              <a:t>several 2” office (colored) binder clips</a:t>
            </a:r>
          </a:p>
          <a:p>
            <a:pPr marL="0" indent="0">
              <a:buNone/>
            </a:pPr>
            <a:r>
              <a:rPr lang="en-US" sz="9600" dirty="0" smtClean="0"/>
              <a:t>(Lynch used spring-loaded clothespin-type mini-clamps instead)</a:t>
            </a:r>
            <a:endParaRPr lang="en-CA" sz="96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13160" y="0"/>
            <a:ext cx="7223760" cy="3291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297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318262"/>
            <a:ext cx="41696640" cy="5486400"/>
          </a:xfrm>
        </p:spPr>
        <p:txBody>
          <a:bodyPr>
            <a:normAutofit fontScale="90000"/>
          </a:bodyPr>
          <a:lstStyle/>
          <a:p>
            <a:r>
              <a:rPr lang="en-US" dirty="0"/>
              <a:t>m</a:t>
            </a:r>
            <a:r>
              <a:rPr lang="en-US" dirty="0" smtClean="0"/>
              <a:t>ean &amp; median </a:t>
            </a:r>
            <a:br>
              <a:rPr lang="en-US" dirty="0" smtClean="0"/>
            </a:br>
            <a:r>
              <a:rPr lang="en-US" dirty="0" smtClean="0"/>
              <a:t>balance models are </a:t>
            </a:r>
            <a:r>
              <a:rPr lang="en-US" u="sng" dirty="0" smtClean="0"/>
              <a:t>similar</a:t>
            </a:r>
            <a:endParaRPr lang="en-CA" u="sng" dirty="0"/>
          </a:p>
        </p:txBody>
      </p:sp>
      <p:sp>
        <p:nvSpPr>
          <p:cNvPr id="3" name="Content Placeholder 2"/>
          <p:cNvSpPr>
            <a:spLocks noGrp="1"/>
          </p:cNvSpPr>
          <p:nvPr>
            <p:ph idx="1"/>
          </p:nvPr>
        </p:nvSpPr>
        <p:spPr>
          <a:xfrm>
            <a:off x="2194560" y="9098279"/>
            <a:ext cx="39502080" cy="20307305"/>
          </a:xfrm>
        </p:spPr>
        <p:txBody>
          <a:bodyPr/>
          <a:lstStyle/>
          <a:p>
            <a:r>
              <a:rPr lang="en-US" dirty="0" smtClean="0"/>
              <a:t>Can be built inexpensively (&lt; $10)</a:t>
            </a:r>
          </a:p>
          <a:p>
            <a:r>
              <a:rPr lang="en-US" dirty="0" smtClean="0"/>
              <a:t>Support prediction questions</a:t>
            </a:r>
          </a:p>
          <a:p>
            <a:r>
              <a:rPr lang="en-US" dirty="0" smtClean="0"/>
              <a:t>Show that particular measure of center </a:t>
            </a:r>
          </a:p>
          <a:p>
            <a:pPr marL="0" indent="0">
              <a:buNone/>
            </a:pPr>
            <a:r>
              <a:rPr lang="en-US" dirty="0"/>
              <a:t> </a:t>
            </a:r>
            <a:r>
              <a:rPr lang="en-US" dirty="0" smtClean="0"/>
              <a:t>   need not be a value in the dataset, </a:t>
            </a:r>
          </a:p>
          <a:p>
            <a:pPr marL="0" indent="0">
              <a:buNone/>
            </a:pPr>
            <a:r>
              <a:rPr lang="en-US" dirty="0"/>
              <a:t> </a:t>
            </a:r>
            <a:r>
              <a:rPr lang="en-US" dirty="0" smtClean="0"/>
              <a:t>  but must be between minimum and maximum</a:t>
            </a:r>
          </a:p>
        </p:txBody>
      </p:sp>
    </p:spTree>
    <p:extLst>
      <p:ext uri="{BB962C8B-B14F-4D97-AF65-F5344CB8AC3E}">
        <p14:creationId xmlns:p14="http://schemas.microsoft.com/office/powerpoint/2010/main" val="957044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 models </a:t>
            </a:r>
            <a:r>
              <a:rPr lang="en-US" u="sng" dirty="0" smtClean="0"/>
              <a:t>differ</a:t>
            </a:r>
            <a:endParaRPr lang="en-CA" u="sng" dirty="0"/>
          </a:p>
        </p:txBody>
      </p:sp>
      <p:sp>
        <p:nvSpPr>
          <p:cNvPr id="3" name="Text Placeholder 2"/>
          <p:cNvSpPr>
            <a:spLocks noGrp="1"/>
          </p:cNvSpPr>
          <p:nvPr>
            <p:ph type="body" idx="1"/>
          </p:nvPr>
        </p:nvSpPr>
        <p:spPr>
          <a:xfrm>
            <a:off x="2880360" y="7368542"/>
            <a:ext cx="18707102" cy="3070858"/>
          </a:xfrm>
        </p:spPr>
        <p:txBody>
          <a:bodyPr/>
          <a:lstStyle/>
          <a:p>
            <a:r>
              <a:rPr lang="en-US" dirty="0" smtClean="0"/>
              <a:t>MEAN</a:t>
            </a:r>
            <a:endParaRPr lang="en-CA" dirty="0"/>
          </a:p>
        </p:txBody>
      </p:sp>
      <p:sp>
        <p:nvSpPr>
          <p:cNvPr id="4" name="Content Placeholder 3"/>
          <p:cNvSpPr>
            <a:spLocks noGrp="1"/>
          </p:cNvSpPr>
          <p:nvPr>
            <p:ph sz="half" idx="2"/>
          </p:nvPr>
        </p:nvSpPr>
        <p:spPr>
          <a:xfrm>
            <a:off x="1325880" y="10439400"/>
            <a:ext cx="22357080" cy="18966183"/>
          </a:xfrm>
        </p:spPr>
        <p:txBody>
          <a:bodyPr/>
          <a:lstStyle/>
          <a:p>
            <a:r>
              <a:rPr lang="en-US" dirty="0" smtClean="0"/>
              <a:t>Find balance point by trial and error</a:t>
            </a:r>
          </a:p>
          <a:p>
            <a:r>
              <a:rPr lang="en-US" dirty="0" smtClean="0"/>
              <a:t>Board </a:t>
            </a:r>
            <a:r>
              <a:rPr lang="en-US" dirty="0"/>
              <a:t>w</a:t>
            </a:r>
            <a:r>
              <a:rPr lang="en-US" dirty="0" smtClean="0"/>
              <a:t>eight usually matters: our 48” stick will balance at 24 for {12,30,30}, but won’t balance at 18 for {12,12,30}; </a:t>
            </a:r>
            <a:r>
              <a:rPr lang="en-US" i="1" dirty="0" smtClean="0"/>
              <a:t>solution</a:t>
            </a:r>
            <a:r>
              <a:rPr lang="en-US" dirty="0" smtClean="0"/>
              <a:t>: have weights much heavier than the board or use a virtual applet</a:t>
            </a:r>
          </a:p>
        </p:txBody>
      </p:sp>
      <p:sp>
        <p:nvSpPr>
          <p:cNvPr id="5" name="Text Placeholder 4"/>
          <p:cNvSpPr>
            <a:spLocks noGrp="1"/>
          </p:cNvSpPr>
          <p:nvPr>
            <p:ph type="body" sz="quarter" idx="3"/>
          </p:nvPr>
        </p:nvSpPr>
        <p:spPr>
          <a:xfrm>
            <a:off x="25008840" y="7368542"/>
            <a:ext cx="16687802" cy="3070858"/>
          </a:xfrm>
        </p:spPr>
        <p:txBody>
          <a:bodyPr/>
          <a:lstStyle/>
          <a:p>
            <a:r>
              <a:rPr lang="en-US" dirty="0" smtClean="0"/>
              <a:t> MEDIAN</a:t>
            </a:r>
            <a:endParaRPr lang="en-CA" dirty="0"/>
          </a:p>
        </p:txBody>
      </p:sp>
      <p:sp>
        <p:nvSpPr>
          <p:cNvPr id="6" name="Content Placeholder 5"/>
          <p:cNvSpPr>
            <a:spLocks noGrp="1"/>
          </p:cNvSpPr>
          <p:nvPr>
            <p:ph sz="quarter" idx="4"/>
          </p:nvPr>
        </p:nvSpPr>
        <p:spPr>
          <a:xfrm>
            <a:off x="24185880" y="10439400"/>
            <a:ext cx="17510762" cy="18966183"/>
          </a:xfrm>
        </p:spPr>
        <p:txBody>
          <a:bodyPr/>
          <a:lstStyle/>
          <a:p>
            <a:r>
              <a:rPr lang="en-US" dirty="0" smtClean="0"/>
              <a:t>Find </a:t>
            </a:r>
            <a:r>
              <a:rPr lang="en-US" dirty="0"/>
              <a:t>(a) median automatically</a:t>
            </a:r>
          </a:p>
          <a:p>
            <a:r>
              <a:rPr lang="en-US" dirty="0" smtClean="0"/>
              <a:t>Weight of loop won’t matter</a:t>
            </a:r>
          </a:p>
        </p:txBody>
      </p:sp>
    </p:spTree>
    <p:extLst>
      <p:ext uri="{BB962C8B-B14F-4D97-AF65-F5344CB8AC3E}">
        <p14:creationId xmlns:p14="http://schemas.microsoft.com/office/powerpoint/2010/main" val="3461049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1318262"/>
            <a:ext cx="42153840" cy="5486400"/>
          </a:xfrm>
        </p:spPr>
        <p:txBody>
          <a:bodyPr>
            <a:normAutofit fontScale="90000"/>
          </a:bodyPr>
          <a:lstStyle/>
          <a:p>
            <a:r>
              <a:rPr lang="en-US" dirty="0" smtClean="0"/>
              <a:t>1-min demo video of median loop model</a:t>
            </a:r>
            <a:br>
              <a:rPr lang="en-US" dirty="0" smtClean="0"/>
            </a:br>
            <a:r>
              <a:rPr lang="en-US" sz="10700" dirty="0" smtClean="0"/>
              <a:t>(storyboarded by Lesser; the below URLs are on p. 7 of our paper)</a:t>
            </a:r>
            <a:endParaRPr lang="en-CA" sz="10700" dirty="0"/>
          </a:p>
        </p:txBody>
      </p:sp>
      <p:sp>
        <p:nvSpPr>
          <p:cNvPr id="3" name="Content Placeholder 2"/>
          <p:cNvSpPr>
            <a:spLocks noGrp="1"/>
          </p:cNvSpPr>
          <p:nvPr>
            <p:ph idx="1"/>
          </p:nvPr>
        </p:nvSpPr>
        <p:spPr>
          <a:xfrm>
            <a:off x="0" y="7680963"/>
            <a:ext cx="39639240" cy="21724622"/>
          </a:xfrm>
        </p:spPr>
        <p:txBody>
          <a:bodyPr>
            <a:normAutofit lnSpcReduction="10000"/>
          </a:bodyPr>
          <a:lstStyle/>
          <a:p>
            <a:r>
              <a:rPr lang="en-CA" sz="8000" dirty="0" smtClean="0">
                <a:hlinkClick r:id="rId2"/>
              </a:rPr>
              <a:t>amstat.org/publications/</a:t>
            </a:r>
            <a:r>
              <a:rPr lang="en-CA" sz="8000" dirty="0" err="1" smtClean="0">
                <a:hlinkClick r:id="rId2"/>
              </a:rPr>
              <a:t>jse</a:t>
            </a:r>
            <a:r>
              <a:rPr lang="en-CA" sz="8000" dirty="0" smtClean="0">
                <a:hlinkClick r:id="rId2"/>
              </a:rPr>
              <a:t>/v22n3/pulley_loop_physical_model_of_median.html</a:t>
            </a:r>
            <a:endParaRPr lang="en-CA" sz="8000" dirty="0" smtClean="0"/>
          </a:p>
          <a:p>
            <a:r>
              <a:rPr lang="en-CA" sz="8000" dirty="0" smtClean="0">
                <a:hlinkClick r:id="rId3"/>
              </a:rPr>
              <a:t>youtube.com/</a:t>
            </a:r>
            <a:r>
              <a:rPr lang="en-CA" sz="8000" dirty="0" err="1" smtClean="0">
                <a:hlinkClick r:id="rId3"/>
              </a:rPr>
              <a:t>watch?v</a:t>
            </a:r>
            <a:r>
              <a:rPr lang="en-CA" sz="8000" dirty="0">
                <a:hlinkClick r:id="rId3"/>
              </a:rPr>
              <a:t>=-</a:t>
            </a:r>
            <a:r>
              <a:rPr lang="en-CA" sz="8000" dirty="0" smtClean="0">
                <a:hlinkClick r:id="rId3"/>
              </a:rPr>
              <a:t>dDbWTPL0vE</a:t>
            </a:r>
            <a:endParaRPr lang="en-CA" sz="8000" dirty="0" smtClean="0"/>
          </a:p>
          <a:p>
            <a:r>
              <a:rPr lang="en-US" dirty="0" smtClean="0"/>
              <a:t>Questions posed so video can be paused </a:t>
            </a:r>
          </a:p>
          <a:p>
            <a:pPr marL="0" indent="0">
              <a:buNone/>
            </a:pPr>
            <a:r>
              <a:rPr lang="en-US" dirty="0" smtClean="0"/>
              <a:t>     while your students make predictions. </a:t>
            </a:r>
          </a:p>
          <a:p>
            <a:pPr marL="0" indent="0">
              <a:buNone/>
            </a:pPr>
            <a:endParaRPr lang="en-US" dirty="0" smtClean="0"/>
          </a:p>
          <a:p>
            <a:pPr marL="0" indent="0">
              <a:buNone/>
            </a:pPr>
            <a:r>
              <a:rPr lang="en-US" dirty="0" smtClean="0"/>
              <a:t>Q1: When I lift my index finger </a:t>
            </a:r>
          </a:p>
          <a:p>
            <a:pPr marL="0" indent="0">
              <a:buNone/>
            </a:pPr>
            <a:r>
              <a:rPr lang="en-US" dirty="0"/>
              <a:t> </a:t>
            </a:r>
            <a:r>
              <a:rPr lang="en-US" dirty="0" smtClean="0"/>
              <a:t>  so the string is free to move, </a:t>
            </a:r>
          </a:p>
          <a:p>
            <a:pPr marL="0" indent="0">
              <a:buNone/>
            </a:pPr>
            <a:r>
              <a:rPr lang="en-US" dirty="0"/>
              <a:t> </a:t>
            </a:r>
            <a:r>
              <a:rPr lang="en-US" dirty="0" smtClean="0"/>
              <a:t>  what will be at the bottom of the loop </a:t>
            </a:r>
          </a:p>
          <a:p>
            <a:pPr marL="0" indent="0">
              <a:buNone/>
            </a:pPr>
            <a:r>
              <a:rPr lang="en-US" dirty="0"/>
              <a:t> </a:t>
            </a:r>
            <a:r>
              <a:rPr lang="en-US" dirty="0" smtClean="0"/>
              <a:t> for this set of 3 unequally-spaced weights?</a:t>
            </a:r>
            <a:endParaRPr lang="en-CA"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70360" y="6192563"/>
            <a:ext cx="6720839" cy="26725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2235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1318262"/>
            <a:ext cx="42153840" cy="5486400"/>
          </a:xfrm>
        </p:spPr>
        <p:txBody>
          <a:bodyPr>
            <a:normAutofit/>
          </a:bodyPr>
          <a:lstStyle/>
          <a:p>
            <a:r>
              <a:rPr lang="en-US" dirty="0" smtClean="0"/>
              <a:t>1-min demo video </a:t>
            </a:r>
            <a:br>
              <a:rPr lang="en-US" dirty="0" smtClean="0"/>
            </a:br>
            <a:endParaRPr lang="en-CA" sz="10700" dirty="0"/>
          </a:p>
        </p:txBody>
      </p:sp>
      <p:sp>
        <p:nvSpPr>
          <p:cNvPr id="3" name="Content Placeholder 2"/>
          <p:cNvSpPr>
            <a:spLocks noGrp="1"/>
          </p:cNvSpPr>
          <p:nvPr>
            <p:ph idx="1"/>
          </p:nvPr>
        </p:nvSpPr>
        <p:spPr>
          <a:xfrm>
            <a:off x="3657600" y="7680963"/>
            <a:ext cx="28117800" cy="21724622"/>
          </a:xfrm>
        </p:spPr>
        <p:txBody>
          <a:bodyPr>
            <a:normAutofit/>
          </a:bodyPr>
          <a:lstStyle/>
          <a:p>
            <a:pPr marL="0" indent="0">
              <a:buNone/>
            </a:pPr>
            <a:r>
              <a:rPr lang="en-US" dirty="0" smtClean="0"/>
              <a:t>Q2: Now, what happens </a:t>
            </a:r>
            <a:endParaRPr lang="en-US" dirty="0"/>
          </a:p>
          <a:p>
            <a:pPr marL="0" indent="0">
              <a:buNone/>
            </a:pPr>
            <a:r>
              <a:rPr lang="en-US" dirty="0" smtClean="0"/>
              <a:t>when I lift my finger </a:t>
            </a:r>
          </a:p>
          <a:p>
            <a:pPr marL="0" indent="0">
              <a:buNone/>
            </a:pPr>
            <a:r>
              <a:rPr lang="en-US" dirty="0" smtClean="0"/>
              <a:t>so the string is free to move </a:t>
            </a:r>
          </a:p>
          <a:p>
            <a:pPr marL="0" indent="0">
              <a:buNone/>
            </a:pPr>
            <a:r>
              <a:rPr lang="en-US" dirty="0" smtClean="0"/>
              <a:t>for an </a:t>
            </a:r>
            <a:r>
              <a:rPr lang="en-US" b="1" i="1" dirty="0" smtClean="0"/>
              <a:t>even </a:t>
            </a:r>
            <a:r>
              <a:rPr lang="en-US" dirty="0" smtClean="0"/>
              <a:t>number of values?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31233" y="0"/>
            <a:ext cx="7359967" cy="33151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28711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560" y="1866902"/>
            <a:ext cx="39502080" cy="5486400"/>
          </a:xfrm>
        </p:spPr>
        <p:txBody>
          <a:bodyPr>
            <a:normAutofit fontScale="90000"/>
          </a:bodyPr>
          <a:lstStyle/>
          <a:p>
            <a:r>
              <a:rPr lang="en-US" sz="7300" dirty="0" smtClean="0"/>
              <a:t>Inspired by the O’Dell (2012) task sequence for the mean,</a:t>
            </a:r>
            <a:br>
              <a:rPr lang="en-US" sz="7300" dirty="0" smtClean="0"/>
            </a:br>
            <a:r>
              <a:rPr lang="en-US" dirty="0" smtClean="0"/>
              <a:t>Tables 2 &amp; 3 use </a:t>
            </a:r>
            <a:r>
              <a:rPr lang="en-US" dirty="0"/>
              <a:t>a more specific </a:t>
            </a:r>
            <a:br>
              <a:rPr lang="en-US" dirty="0"/>
            </a:br>
            <a:r>
              <a:rPr lang="en-US" dirty="0"/>
              <a:t>dataset sequence </a:t>
            </a:r>
            <a:r>
              <a:rPr lang="en-US" sz="10700" dirty="0"/>
              <a:t>(price in $ of new-release DVDs)</a:t>
            </a:r>
            <a:endParaRPr lang="en-CA" sz="107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38374080"/>
              </p:ext>
            </p:extLst>
          </p:nvPr>
        </p:nvGraphicFramePr>
        <p:xfrm>
          <a:off x="1234440" y="8229599"/>
          <a:ext cx="41833799" cy="14954250"/>
        </p:xfrm>
        <a:graphic>
          <a:graphicData uri="http://schemas.openxmlformats.org/drawingml/2006/table">
            <a:tbl>
              <a:tblPr firstRow="1" bandRow="1">
                <a:tableStyleId>{5C22544A-7EE6-4342-B048-85BDC9FD1C3A}</a:tableStyleId>
              </a:tblPr>
              <a:tblGrid>
                <a:gridCol w="11233461"/>
                <a:gridCol w="30600338"/>
              </a:tblGrid>
              <a:tr h="1748790">
                <a:tc>
                  <a:txBody>
                    <a:bodyPr/>
                    <a:lstStyle/>
                    <a:p>
                      <a:r>
                        <a:rPr lang="en-US" dirty="0" smtClean="0"/>
                        <a:t>DATASET</a:t>
                      </a:r>
                      <a:endParaRPr lang="en-CA" dirty="0"/>
                    </a:p>
                  </a:txBody>
                  <a:tcPr/>
                </a:tc>
                <a:tc>
                  <a:txBody>
                    <a:bodyPr/>
                    <a:lstStyle/>
                    <a:p>
                      <a:r>
                        <a:rPr lang="en-US" dirty="0" smtClean="0"/>
                        <a:t>COMMENT</a:t>
                      </a:r>
                      <a:endParaRPr lang="en-CA" dirty="0"/>
                    </a:p>
                  </a:txBody>
                  <a:tcPr/>
                </a:tc>
              </a:tr>
              <a:tr h="1748790">
                <a:tc>
                  <a:txBody>
                    <a:bodyPr/>
                    <a:lstStyle/>
                    <a:p>
                      <a:r>
                        <a:rPr lang="en-US" dirty="0" smtClean="0"/>
                        <a:t>{20,22,24,26,28}</a:t>
                      </a:r>
                      <a:endParaRPr lang="en-CA" dirty="0"/>
                    </a:p>
                  </a:txBody>
                  <a:tcPr/>
                </a:tc>
                <a:tc>
                  <a:txBody>
                    <a:bodyPr/>
                    <a:lstStyle/>
                    <a:p>
                      <a:r>
                        <a:rPr lang="en-US" dirty="0" smtClean="0"/>
                        <a:t>odd number of equally-spaced values</a:t>
                      </a:r>
                      <a:endParaRPr lang="en-CA" dirty="0"/>
                    </a:p>
                  </a:txBody>
                  <a:tcPr/>
                </a:tc>
              </a:tr>
              <a:tr h="1748790">
                <a:tc>
                  <a:txBody>
                    <a:bodyPr/>
                    <a:lstStyle/>
                    <a:p>
                      <a:r>
                        <a:rPr lang="en-US" dirty="0" smtClean="0"/>
                        <a:t>{10,22,24,26,28}</a:t>
                      </a:r>
                      <a:endParaRPr lang="en-CA" dirty="0"/>
                    </a:p>
                  </a:txBody>
                  <a:tcPr/>
                </a:tc>
                <a:tc>
                  <a:txBody>
                    <a:bodyPr/>
                    <a:lstStyle/>
                    <a:p>
                      <a:r>
                        <a:rPr lang="en-US" dirty="0" smtClean="0"/>
                        <a:t>one value</a:t>
                      </a:r>
                      <a:r>
                        <a:rPr lang="en-US" baseline="0" dirty="0" smtClean="0"/>
                        <a:t> changed to being an </a:t>
                      </a:r>
                      <a:r>
                        <a:rPr lang="en-US" dirty="0" smtClean="0"/>
                        <a:t>outlier</a:t>
                      </a:r>
                      <a:endParaRPr lang="en-CA" dirty="0"/>
                    </a:p>
                  </a:txBody>
                  <a:tcPr/>
                </a:tc>
              </a:tr>
              <a:tr h="1748790">
                <a:tc>
                  <a:txBody>
                    <a:bodyPr/>
                    <a:lstStyle/>
                    <a:p>
                      <a:r>
                        <a:rPr lang="en-US" dirty="0" smtClean="0"/>
                        <a:t>{12,24,26,28,</a:t>
                      </a:r>
                      <a:r>
                        <a:rPr lang="en-US" baseline="0" dirty="0" smtClean="0"/>
                        <a:t>30}</a:t>
                      </a:r>
                      <a:endParaRPr lang="en-CA" dirty="0"/>
                    </a:p>
                  </a:txBody>
                  <a:tcPr/>
                </a:tc>
                <a:tc>
                  <a:txBody>
                    <a:bodyPr/>
                    <a:lstStyle/>
                    <a:p>
                      <a:r>
                        <a:rPr lang="en-US" dirty="0" smtClean="0"/>
                        <a:t>add 2 to each value in </a:t>
                      </a:r>
                      <a:r>
                        <a:rPr lang="en-US" baseline="0" dirty="0" smtClean="0"/>
                        <a:t>previous dataset</a:t>
                      </a:r>
                      <a:endParaRPr lang="en-CA" dirty="0"/>
                    </a:p>
                  </a:txBody>
                  <a:tcPr/>
                </a:tc>
              </a:tr>
              <a:tr h="1748790">
                <a:tc>
                  <a:txBody>
                    <a:bodyPr/>
                    <a:lstStyle/>
                    <a:p>
                      <a:r>
                        <a:rPr lang="en-US" dirty="0" smtClean="0"/>
                        <a:t>{12,24,24,30,30}</a:t>
                      </a:r>
                      <a:endParaRPr lang="en-CA" dirty="0"/>
                    </a:p>
                  </a:txBody>
                  <a:tcPr/>
                </a:tc>
                <a:tc>
                  <a:txBody>
                    <a:bodyPr/>
                    <a:lstStyle/>
                    <a:p>
                      <a:r>
                        <a:rPr lang="en-US" dirty="0" smtClean="0"/>
                        <a:t>dataset</a:t>
                      </a:r>
                      <a:r>
                        <a:rPr lang="en-US" baseline="0" dirty="0" smtClean="0"/>
                        <a:t> includes some repetition</a:t>
                      </a:r>
                      <a:endParaRPr lang="en-CA" dirty="0"/>
                    </a:p>
                  </a:txBody>
                  <a:tcPr/>
                </a:tc>
              </a:tr>
              <a:tr h="1748790">
                <a:tc>
                  <a:txBody>
                    <a:bodyPr/>
                    <a:lstStyle/>
                    <a:p>
                      <a:r>
                        <a:rPr lang="en-US" dirty="0" smtClean="0"/>
                        <a:t>{10,11,12,24,24,30,30}</a:t>
                      </a:r>
                      <a:endParaRPr lang="en-CA" dirty="0"/>
                    </a:p>
                  </a:txBody>
                  <a:tcPr/>
                </a:tc>
                <a:tc>
                  <a:txBody>
                    <a:bodyPr/>
                    <a:lstStyle/>
                    <a:p>
                      <a:r>
                        <a:rPr lang="en-US" dirty="0" smtClean="0"/>
                        <a:t>dataset includes some repetition that</a:t>
                      </a:r>
                      <a:r>
                        <a:rPr lang="en-US" baseline="0" dirty="0" smtClean="0"/>
                        <a:t> affects median</a:t>
                      </a:r>
                      <a:endParaRPr lang="en-CA" dirty="0"/>
                    </a:p>
                  </a:txBody>
                  <a:tcPr/>
                </a:tc>
              </a:tr>
              <a:tr h="1748790">
                <a:tc>
                  <a:txBody>
                    <a:bodyPr/>
                    <a:lstStyle/>
                    <a:p>
                      <a:r>
                        <a:rPr lang="en-US" dirty="0" smtClean="0"/>
                        <a:t>{12,24,24,30}</a:t>
                      </a:r>
                      <a:endParaRPr lang="en-CA" dirty="0"/>
                    </a:p>
                  </a:txBody>
                  <a:tcPr/>
                </a:tc>
                <a:tc>
                  <a:txBody>
                    <a:bodyPr/>
                    <a:lstStyle/>
                    <a:p>
                      <a:r>
                        <a:rPr lang="en-US" dirty="0" smtClean="0"/>
                        <a:t>even number of values with middle two equal</a:t>
                      </a:r>
                      <a:endParaRPr lang="en-CA" dirty="0"/>
                    </a:p>
                  </a:txBody>
                  <a:tcPr/>
                </a:tc>
              </a:tr>
              <a:tr h="1748790">
                <a:tc>
                  <a:txBody>
                    <a:bodyPr/>
                    <a:lstStyle/>
                    <a:p>
                      <a:r>
                        <a:rPr lang="en-US" dirty="0" smtClean="0"/>
                        <a:t>{12,24,30,35}</a:t>
                      </a:r>
                      <a:endParaRPr lang="en-CA" dirty="0"/>
                    </a:p>
                  </a:txBody>
                  <a:tcPr/>
                </a:tc>
                <a:tc>
                  <a:txBody>
                    <a:bodyPr/>
                    <a:lstStyle/>
                    <a:p>
                      <a:r>
                        <a:rPr lang="en-US" dirty="0" smtClean="0"/>
                        <a:t>even number of values with middle</a:t>
                      </a:r>
                      <a:r>
                        <a:rPr lang="en-US" baseline="0" dirty="0" smtClean="0"/>
                        <a:t> two not equal, </a:t>
                      </a:r>
                    </a:p>
                    <a:p>
                      <a:r>
                        <a:rPr lang="en-US" baseline="0" dirty="0" smtClean="0"/>
                        <a:t>so median not unique</a:t>
                      </a:r>
                      <a:endParaRPr lang="en-CA" dirty="0"/>
                    </a:p>
                  </a:txBody>
                  <a:tcPr/>
                </a:tc>
              </a:tr>
            </a:tbl>
          </a:graphicData>
        </a:graphic>
      </p:graphicFrame>
    </p:spTree>
    <p:extLst>
      <p:ext uri="{BB962C8B-B14F-4D97-AF65-F5344CB8AC3E}">
        <p14:creationId xmlns:p14="http://schemas.microsoft.com/office/powerpoint/2010/main" val="29677182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5008</TotalTime>
  <Words>1276</Words>
  <Application>Microsoft Office PowerPoint</Application>
  <PresentationFormat>Custom</PresentationFormat>
  <Paragraphs>226</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Welcome to the March 18, 2015 JSE webinar: The Median has a Balance Representation, too! </vt:lpstr>
      <vt:lpstr>Outline</vt:lpstr>
      <vt:lpstr>Students’ procedural understanding does not imply conceptual understanding</vt:lpstr>
      <vt:lpstr>balance model of the median (from Figure 1 of our paper)</vt:lpstr>
      <vt:lpstr>mean &amp; median  balance models are similar</vt:lpstr>
      <vt:lpstr>balance models differ</vt:lpstr>
      <vt:lpstr>1-min demo video of median loop model (storyboarded by Lesser; the below URLs are on p. 7 of our paper)</vt:lpstr>
      <vt:lpstr>1-min demo video  </vt:lpstr>
      <vt:lpstr>Inspired by the O’Dell (2012) task sequence for the mean, Tables 2 &amp; 3 use a more specific  dataset sequence (price in $ of new-release DVDs)</vt:lpstr>
      <vt:lpstr>Assessment (Fall 2013)</vt:lpstr>
      <vt:lpstr>Fall 2013 Research</vt:lpstr>
      <vt:lpstr>Method</vt:lpstr>
      <vt:lpstr>Excerpt of In-Class Assessment Protocol</vt:lpstr>
      <vt:lpstr>10-question pre/post test</vt:lpstr>
      <vt:lpstr>Pretest Item Example</vt:lpstr>
      <vt:lpstr>Pretest Item Example</vt:lpstr>
      <vt:lpstr>Results</vt:lpstr>
      <vt:lpstr>Multiple-choice Item Results</vt:lpstr>
      <vt:lpstr>Open-ended Items</vt:lpstr>
      <vt:lpstr>Responses to Open-ended Items</vt:lpstr>
      <vt:lpstr>Interpretation of Results</vt:lpstr>
      <vt:lpstr>(De)limitations</vt:lpstr>
    </vt:vector>
  </TitlesOfParts>
  <Company>University of Waterloo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Nadia  Martin</dc:creator>
  <cp:lastModifiedBy>The University of Texas at El Paso</cp:lastModifiedBy>
  <cp:revision>133</cp:revision>
  <cp:lastPrinted>2013-06-27T18:08:31Z</cp:lastPrinted>
  <dcterms:created xsi:type="dcterms:W3CDTF">2013-05-13T16:16:18Z</dcterms:created>
  <dcterms:modified xsi:type="dcterms:W3CDTF">2015-02-26T21:40:22Z</dcterms:modified>
</cp:coreProperties>
</file>