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8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65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82" d="100"/>
          <a:sy n="82" d="100"/>
        </p:scale>
        <p:origin x="-84" y="-15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4C299-B483-4954-B089-BAE2407494A5}" type="datetimeFigureOut">
              <a:rPr lang="en-US" smtClean="0"/>
              <a:t>2/13/2015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63914-7A99-4B4C-946B-0269F3D85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99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63914-7A99-4B4C-946B-0269F3D85A5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1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737C8-FD3A-4725-B612-D6E7F00757B4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B669A-48DC-4D74-9ED7-BEC7B3997E35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98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1DCA0-1236-4256-A6BE-86F5A4BD0445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566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ACA21-AFFD-4709-95FD-2FDF321D4129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820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7986B-B6B4-422C-A7F5-47DA8A5253DE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6331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5862-CA89-4594-934B-5C85F9D31F41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274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C9342-86FD-4611-8B9E-205E90E3FD60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70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CAA1-E219-473F-9A54-634C823B2A62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6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7B9C6-A952-469B-BD34-E292DED10A5C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54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E040-57BC-4597-882E-C2FEE0EC4452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24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2279-0B78-4853-A205-140D5CDF98BA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6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A3836-F1E9-41A2-B19C-AC3418D0EA3A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3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28A6-4053-45C7-B2B4-5108E9C95FC5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8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1C48F-CA65-45C9-8429-5CBDC0DF4A97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9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A358-0DAC-4904-9A3D-A646C5625F61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1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49429-DA75-4C5D-9B3B-86613904E0FD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6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1DCF-A6A9-4D67-A427-75656DD054A9}" type="datetime1">
              <a:rPr lang="en-US" smtClean="0"/>
              <a:t>2/13/2015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0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Development and Evolution of an Introductory Statistics Course for In-Service Middle-Level Mathematics Teachers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Kendra K. Schmid*, Erin E. Blankenship*, April T. </a:t>
            </a:r>
            <a:r>
              <a:rPr lang="en-US" dirty="0" err="1" smtClean="0"/>
              <a:t>Kerby</a:t>
            </a:r>
            <a:r>
              <a:rPr lang="en-US" dirty="0" smtClean="0"/>
              <a:t>, Jennifer L. Green, and Wendy M. Smith</a:t>
            </a:r>
          </a:p>
          <a:p>
            <a:r>
              <a:rPr lang="en-US" dirty="0" smtClean="0"/>
              <a:t>*Presenting Authors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55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Plan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7436"/>
            <a:ext cx="9036856" cy="387811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11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Plan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846" r="6152"/>
          <a:stretch/>
        </p:blipFill>
        <p:spPr>
          <a:xfrm>
            <a:off x="121185" y="1532628"/>
            <a:ext cx="9124457" cy="433098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5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Plan 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138554"/>
            <a:ext cx="6674299" cy="444953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085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made planning and delivering this course different/challenging?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Condensed time period</a:t>
            </a:r>
          </a:p>
          <a:p>
            <a:r>
              <a:rPr lang="en-US" dirty="0" smtClean="0"/>
              <a:t>Background of “students”</a:t>
            </a:r>
          </a:p>
          <a:p>
            <a:r>
              <a:rPr lang="en-US" dirty="0" smtClean="0"/>
              <a:t>Experience of “students”</a:t>
            </a:r>
          </a:p>
          <a:p>
            <a:r>
              <a:rPr lang="en-US" dirty="0" smtClean="0"/>
              <a:t>Balancing between what they needed and our thoughts about what an intro stat class “should” cover</a:t>
            </a:r>
          </a:p>
          <a:p>
            <a:r>
              <a:rPr lang="en-US" dirty="0" smtClean="0"/>
              <a:t>Not being prepared for the personality of the group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19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made this course successful?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Instructional Team</a:t>
            </a:r>
          </a:p>
          <a:p>
            <a:r>
              <a:rPr lang="en-US" dirty="0" smtClean="0"/>
              <a:t>Master Teacher</a:t>
            </a:r>
          </a:p>
          <a:p>
            <a:pPr lvl="1"/>
            <a:r>
              <a:rPr lang="en-US" dirty="0" smtClean="0"/>
              <a:t>Extremely important part of the team</a:t>
            </a:r>
          </a:p>
          <a:p>
            <a:pPr lvl="1"/>
            <a:r>
              <a:rPr lang="en-US" dirty="0" smtClean="0"/>
              <a:t>Graduates become Master Teachers for future cohorts</a:t>
            </a:r>
          </a:p>
          <a:p>
            <a:pPr lvl="1"/>
            <a:r>
              <a:rPr lang="en-US" dirty="0" smtClean="0"/>
              <a:t>Some graduates and previous assistants are lead instructors</a:t>
            </a:r>
          </a:p>
          <a:p>
            <a:r>
              <a:rPr lang="en-US" dirty="0" smtClean="0"/>
              <a:t>Flexibility and ability to adapt</a:t>
            </a:r>
          </a:p>
          <a:p>
            <a:r>
              <a:rPr lang="en-US" dirty="0" smtClean="0"/>
              <a:t>Tailoring material to audience through examples, project, and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0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more courses have been taught for Middle-Level teachers. First 4 </a:t>
            </a:r>
            <a:r>
              <a:rPr lang="en-US" dirty="0" smtClean="0"/>
              <a:t>cohorts were </a:t>
            </a:r>
            <a:r>
              <a:rPr lang="en-US" dirty="0" smtClean="0"/>
              <a:t>in Lincoln, </a:t>
            </a:r>
            <a:r>
              <a:rPr lang="en-US" dirty="0" smtClean="0"/>
              <a:t>additional cohorts in Omaha, and a few</a:t>
            </a:r>
            <a:r>
              <a:rPr lang="en-US" dirty="0" smtClean="0"/>
              <a:t> </a:t>
            </a:r>
            <a:r>
              <a:rPr lang="en-US" dirty="0" smtClean="0"/>
              <a:t>more </a:t>
            </a:r>
            <a:r>
              <a:rPr lang="en-US" dirty="0" smtClean="0"/>
              <a:t>around the state.</a:t>
            </a:r>
          </a:p>
          <a:p>
            <a:r>
              <a:rPr lang="en-US" dirty="0" smtClean="0"/>
              <a:t>Part of Nebraska Math and Science Summer Institute</a:t>
            </a:r>
          </a:p>
          <a:p>
            <a:r>
              <a:rPr lang="en-US" dirty="0" smtClean="0"/>
              <a:t>Other courses have been developed as “spin-offs” of this class</a:t>
            </a:r>
          </a:p>
          <a:p>
            <a:pPr lvl="1"/>
            <a:r>
              <a:rPr lang="en-US" dirty="0" smtClean="0"/>
              <a:t>Statistics for HS </a:t>
            </a:r>
            <a:r>
              <a:rPr lang="en-US" dirty="0" smtClean="0"/>
              <a:t>Teachers (in-service) </a:t>
            </a:r>
            <a:endParaRPr lang="en-US" dirty="0" smtClean="0"/>
          </a:p>
          <a:p>
            <a:pPr lvl="1"/>
            <a:r>
              <a:rPr lang="en-US" dirty="0" smtClean="0"/>
              <a:t>Statistics for Elementary Teachers (pre-service)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167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Questions/Comments/</a:t>
            </a:r>
            <a:br>
              <a:rPr lang="en-US" dirty="0" smtClean="0"/>
            </a:br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Math in the Middle Institute funded by </a:t>
            </a:r>
            <a:r>
              <a:rPr lang="en-US" dirty="0"/>
              <a:t>National Science Foundation, EHR 0412502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13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 in the Middle Institute</a:t>
            </a:r>
          </a:p>
          <a:p>
            <a:r>
              <a:rPr lang="en-US" dirty="0" smtClean="0"/>
              <a:t>Statistics for Middle-Level Teachers</a:t>
            </a:r>
          </a:p>
          <a:p>
            <a:pPr lvl="1"/>
            <a:r>
              <a:rPr lang="en-US" dirty="0" smtClean="0"/>
              <a:t>Course Goals</a:t>
            </a:r>
          </a:p>
          <a:p>
            <a:pPr lvl="1"/>
            <a:r>
              <a:rPr lang="en-US" dirty="0" smtClean="0"/>
              <a:t>Course content and changes in first cohort</a:t>
            </a:r>
          </a:p>
          <a:p>
            <a:pPr lvl="1"/>
            <a:r>
              <a:rPr lang="en-US" dirty="0" smtClean="0"/>
              <a:t>Subsequent cohorts</a:t>
            </a:r>
          </a:p>
          <a:p>
            <a:pPr lvl="1"/>
            <a:r>
              <a:rPr lang="en-US" dirty="0" smtClean="0"/>
              <a:t>Assessment and Grading</a:t>
            </a:r>
          </a:p>
          <a:p>
            <a:pPr lvl="1"/>
            <a:r>
              <a:rPr lang="en-US" dirty="0" smtClean="0"/>
              <a:t>Examples</a:t>
            </a:r>
          </a:p>
          <a:p>
            <a:r>
              <a:rPr lang="en-US" dirty="0" smtClean="0"/>
              <a:t>Where are we now?</a:t>
            </a:r>
          </a:p>
          <a:p>
            <a:r>
              <a:rPr lang="en-US" dirty="0" smtClean="0"/>
              <a:t>Questions/Comments/Suggestions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3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in the Middle Institute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36 Credit Hour degree program</a:t>
            </a:r>
          </a:p>
          <a:p>
            <a:endParaRPr lang="en-US" dirty="0"/>
          </a:p>
          <a:p>
            <a:r>
              <a:rPr lang="en-US" dirty="0" smtClean="0"/>
              <a:t>Through their experience in M</a:t>
            </a:r>
            <a:r>
              <a:rPr lang="en-US" baseline="30000" dirty="0" smtClean="0"/>
              <a:t>2</a:t>
            </a:r>
            <a:r>
              <a:rPr lang="en-US" dirty="0" smtClean="0"/>
              <a:t>, teachers will:</a:t>
            </a:r>
          </a:p>
          <a:p>
            <a:pPr lvl="1"/>
            <a:r>
              <a:rPr lang="en-US" dirty="0" smtClean="0"/>
              <a:t>Build strong mathematics and content knowledge</a:t>
            </a:r>
          </a:p>
          <a:p>
            <a:pPr lvl="1"/>
            <a:r>
              <a:rPr lang="en-US" dirty="0" smtClean="0"/>
              <a:t>Study and practice the art of pedagogy</a:t>
            </a:r>
          </a:p>
          <a:p>
            <a:pPr lvl="1"/>
            <a:r>
              <a:rPr lang="en-US" dirty="0" smtClean="0"/>
              <a:t>Develop the ability to conduct action research about their teaching practices</a:t>
            </a:r>
          </a:p>
          <a:p>
            <a:pPr lvl="1"/>
            <a:r>
              <a:rPr lang="en-US" dirty="0" smtClean="0"/>
              <a:t>Cultivate leadership skills</a:t>
            </a:r>
          </a:p>
          <a:p>
            <a:pPr lvl="1"/>
            <a:r>
              <a:rPr lang="en-US" dirty="0" smtClean="0"/>
              <a:t>Apply this knowledge and skill in their classrooms, schools and districts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21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in the Middle Institute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58" y="1752375"/>
            <a:ext cx="7780807" cy="41228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18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Statistics for Middle Level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 Goals	</a:t>
            </a:r>
          </a:p>
          <a:p>
            <a:pPr lvl="1"/>
            <a:r>
              <a:rPr lang="en-US" dirty="0" smtClean="0"/>
              <a:t>Help teachers better understand statistical concepts and how to relay these ideas to their students</a:t>
            </a:r>
          </a:p>
          <a:p>
            <a:pPr lvl="1"/>
            <a:r>
              <a:rPr lang="en-US" dirty="0" smtClean="0"/>
              <a:t>Help teachers improve their statistical reasoning and thinking</a:t>
            </a:r>
          </a:p>
          <a:p>
            <a:pPr lvl="1"/>
            <a:r>
              <a:rPr lang="en-US" dirty="0" smtClean="0"/>
              <a:t>Help teachers understand statistical information on their students and in educational research</a:t>
            </a:r>
          </a:p>
          <a:p>
            <a:pPr lvl="1"/>
            <a:r>
              <a:rPr lang="en-US" dirty="0" smtClean="0"/>
              <a:t>Prepare for action research 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82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Statistics for Middle Level </a:t>
            </a:r>
            <a:r>
              <a:rPr lang="en-US" dirty="0" smtClean="0"/>
              <a:t>Teachers-first offering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11" y="1930400"/>
            <a:ext cx="7586067" cy="448705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584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Statistics for Middle Level </a:t>
            </a:r>
            <a:r>
              <a:rPr lang="en-US" dirty="0" smtClean="0"/>
              <a:t>Teachers-cohort revisions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31" y="1745183"/>
            <a:ext cx="7533400" cy="392922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05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Daily Homework</a:t>
            </a:r>
          </a:p>
          <a:p>
            <a:r>
              <a:rPr lang="en-US" dirty="0" smtClean="0"/>
              <a:t>Habits of Mind Problems</a:t>
            </a:r>
          </a:p>
          <a:p>
            <a:r>
              <a:rPr lang="en-US" dirty="0" smtClean="0"/>
              <a:t>Project (Cohort 3 and later)</a:t>
            </a:r>
          </a:p>
          <a:p>
            <a:r>
              <a:rPr lang="en-US" dirty="0" smtClean="0"/>
              <a:t>End of Course Assignment</a:t>
            </a:r>
          </a:p>
          <a:p>
            <a:pPr lvl="1"/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Lesson Plan</a:t>
            </a:r>
          </a:p>
          <a:p>
            <a:pPr lvl="1"/>
            <a:r>
              <a:rPr lang="en-US" dirty="0" smtClean="0"/>
              <a:t>Super 7 with reflections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32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427"/>
          <a:stretch/>
        </p:blipFill>
        <p:spPr>
          <a:xfrm>
            <a:off x="609599" y="1218828"/>
            <a:ext cx="6486259" cy="563917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2172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209</TotalTime>
  <Words>387</Words>
  <Application>Microsoft Office PowerPoint</Application>
  <PresentationFormat>On-screen Show (4:3)</PresentationFormat>
  <Paragraphs>85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The Development and Evolution of an Introductory Statistics Course for In-Service Middle-Level Mathematics Teachers</vt:lpstr>
      <vt:lpstr>Outline</vt:lpstr>
      <vt:lpstr>Math in the Middle Institute</vt:lpstr>
      <vt:lpstr>Math in the Middle Institute</vt:lpstr>
      <vt:lpstr>Statistics for Middle Level Teachers</vt:lpstr>
      <vt:lpstr>Statistics for Middle Level Teachers-first offering</vt:lpstr>
      <vt:lpstr>Statistics for Middle Level Teachers-cohort revisions</vt:lpstr>
      <vt:lpstr>Assessment</vt:lpstr>
      <vt:lpstr>Grading</vt:lpstr>
      <vt:lpstr>Lesson Plan Example</vt:lpstr>
      <vt:lpstr>Lesson Plan Example</vt:lpstr>
      <vt:lpstr>Lesson Plan Example</vt:lpstr>
      <vt:lpstr>What made planning and delivering this course different/challenging?</vt:lpstr>
      <vt:lpstr>What made this course successful?</vt:lpstr>
      <vt:lpstr>Where are we now?</vt:lpstr>
      <vt:lpstr>Questions/Comments/ Suggestions</vt:lpstr>
    </vt:vector>
  </TitlesOfParts>
  <Company>UNMC CoPH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Development and Evolution of an Introductory Statistics Course for In-Service Middle-Level Mathematics Teachers</dc:title>
  <dc:creator>Kendra K. Schmid</dc:creator>
  <cp:lastModifiedBy>Dr. Erin Blankenship</cp:lastModifiedBy>
  <cp:revision>11</cp:revision>
  <dcterms:created xsi:type="dcterms:W3CDTF">2015-02-10T19:17:57Z</dcterms:created>
  <dcterms:modified xsi:type="dcterms:W3CDTF">2015-02-13T19:58:27Z</dcterms:modified>
</cp:coreProperties>
</file>