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71" r:id="rId10"/>
    <p:sldId id="266" r:id="rId11"/>
    <p:sldId id="27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Sheet2!$A$2:$A$7</c:f>
              <c:strCache>
                <c:ptCount val="6"/>
                <c:pt idx="0">
                  <c:v> 0 - 5</c:v>
                </c:pt>
                <c:pt idx="1">
                  <c:v>6-12</c:v>
                </c:pt>
                <c:pt idx="2">
                  <c:v>13-17</c:v>
                </c:pt>
                <c:pt idx="3">
                  <c:v>18-21</c:v>
                </c:pt>
                <c:pt idx="4">
                  <c:v>22-50</c:v>
                </c:pt>
                <c:pt idx="5">
                  <c:v> 51 +</c:v>
                </c:pt>
              </c:strCache>
            </c:strRef>
          </c:cat>
          <c:val>
            <c:numRef>
              <c:f>Sheet2!$B$2:$B$7</c:f>
              <c:numCache>
                <c:formatCode>_(* #,##0_);_(* \(#,##0\);_(* "-"??_);_(@_)</c:formatCode>
                <c:ptCount val="6"/>
                <c:pt idx="0">
                  <c:v>1393.2045454545455</c:v>
                </c:pt>
                <c:pt idx="1">
                  <c:v>2312.1868131868132</c:v>
                </c:pt>
                <c:pt idx="2">
                  <c:v>3955.2815533980583</c:v>
                </c:pt>
                <c:pt idx="3">
                  <c:v>9959.8461538461543</c:v>
                </c:pt>
                <c:pt idx="4">
                  <c:v>40924.116279069771</c:v>
                </c:pt>
                <c:pt idx="5">
                  <c:v>55585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White, Non Hispanic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Sheet2!$A$2:$A$7</c:f>
              <c:strCache>
                <c:ptCount val="6"/>
                <c:pt idx="0">
                  <c:v> 0 - 5</c:v>
                </c:pt>
                <c:pt idx="1">
                  <c:v>6-12</c:v>
                </c:pt>
                <c:pt idx="2">
                  <c:v>13-17</c:v>
                </c:pt>
                <c:pt idx="3">
                  <c:v>18-21</c:v>
                </c:pt>
                <c:pt idx="4">
                  <c:v>22-50</c:v>
                </c:pt>
                <c:pt idx="5">
                  <c:v> 51 +</c:v>
                </c:pt>
              </c:strCache>
            </c:strRef>
          </c:cat>
          <c:val>
            <c:numRef>
              <c:f>Sheet2!$C$2:$C$7</c:f>
              <c:numCache>
                <c:formatCode>_(* #,##0_);_(* \(#,##0\);_(* "-"??_);_(@_)</c:formatCode>
                <c:ptCount val="6"/>
                <c:pt idx="0">
                  <c:v>1366.9</c:v>
                </c:pt>
                <c:pt idx="1">
                  <c:v>2052.2608695652175</c:v>
                </c:pt>
                <c:pt idx="2">
                  <c:v>3904.3582089552237</c:v>
                </c:pt>
                <c:pt idx="3">
                  <c:v>10133.057971014492</c:v>
                </c:pt>
                <c:pt idx="4">
                  <c:v>40187.624060150374</c:v>
                </c:pt>
                <c:pt idx="5">
                  <c:v>52670.42424242424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577368"/>
        <c:axId val="380567960"/>
      </c:barChart>
      <c:catAx>
        <c:axId val="380577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80567960"/>
        <c:crosses val="autoZero"/>
        <c:auto val="1"/>
        <c:lblAlgn val="ctr"/>
        <c:lblOffset val="100"/>
        <c:noMultiLvlLbl val="0"/>
      </c:catAx>
      <c:valAx>
        <c:axId val="38056796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80577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6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6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3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3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1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1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1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5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F14D30-44C0-4E2D-B88A-707C28CA15CB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F22E2F-0BAD-4148-8077-14870002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Simpson’s Paradox: </a:t>
            </a:r>
            <a:br>
              <a:rPr lang="en-US" sz="3600" dirty="0" smtClean="0"/>
            </a:br>
            <a:r>
              <a:rPr lang="en-US" sz="3600" dirty="0" smtClean="0"/>
              <a:t>A Data Set and Discrimination Case Study Exercise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900" dirty="0" smtClean="0"/>
          </a:p>
          <a:p>
            <a:r>
              <a:rPr lang="en-US" dirty="0" smtClean="0"/>
              <a:t>Stan Taylor &amp; Amy </a:t>
            </a:r>
            <a:r>
              <a:rPr lang="en-US" dirty="0" err="1" smtClean="0"/>
              <a:t>Mickel</a:t>
            </a:r>
            <a:endParaRPr lang="en-US" dirty="0" smtClean="0"/>
          </a:p>
          <a:p>
            <a:r>
              <a:rPr lang="en-US" dirty="0" smtClean="0"/>
              <a:t>CSU Sacramento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91540"/>
            <a:ext cx="9601196" cy="1200151"/>
          </a:xfrm>
        </p:spPr>
        <p:txBody>
          <a:bodyPr>
            <a:noAutofit/>
          </a:bodyPr>
          <a:lstStyle/>
          <a:p>
            <a:r>
              <a:rPr lang="en-US" sz="3600" dirty="0"/>
              <a:t>Average </a:t>
            </a:r>
            <a:r>
              <a:rPr lang="en-US" sz="3600" dirty="0" smtClean="0"/>
              <a:t>Expenditures: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smtClean="0"/>
              <a:t>Ethnicity and Age Cohort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548683"/>
              </p:ext>
            </p:extLst>
          </p:nvPr>
        </p:nvGraphicFramePr>
        <p:xfrm>
          <a:off x="1295400" y="2285997"/>
          <a:ext cx="9601200" cy="383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852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Cohort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(avg. of expenditures)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non-Hispanic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(avg. of expenditures)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1,393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$1,367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2,312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$2,052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3,955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$3,904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9,960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$10,133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$ 40,924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$40,188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$ 55,585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$52,670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2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Consumers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$11,066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$24,698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53822807"/>
              </p:ext>
            </p:extLst>
          </p:nvPr>
        </p:nvGraphicFramePr>
        <p:xfrm>
          <a:off x="2556163" y="1059873"/>
          <a:ext cx="875953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0220" y="2640330"/>
            <a:ext cx="1120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$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67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27365"/>
            <a:ext cx="9601196" cy="1194954"/>
          </a:xfrm>
        </p:spPr>
        <p:txBody>
          <a:bodyPr>
            <a:normAutofit/>
          </a:bodyPr>
          <a:lstStyle/>
          <a:p>
            <a:r>
              <a:rPr lang="en-US" sz="3600" dirty="0"/>
              <a:t>Bivariate Table: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Percentages </a:t>
            </a:r>
            <a:r>
              <a:rPr lang="en-US" sz="3600" dirty="0"/>
              <a:t>by Ethnicity and Age Cohort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3388"/>
              </p:ext>
            </p:extLst>
          </p:nvPr>
        </p:nvGraphicFramePr>
        <p:xfrm>
          <a:off x="997528" y="2161307"/>
          <a:ext cx="10224654" cy="389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218"/>
                <a:gridCol w="3408218"/>
                <a:gridCol w="3408218"/>
              </a:tblGrid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Cohort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non-Hispanic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8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Consumers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81" y="2912529"/>
            <a:ext cx="4434107" cy="1945222"/>
          </a:xfrm>
        </p:spPr>
      </p:pic>
    </p:spTree>
    <p:extLst>
      <p:ext uri="{BB962C8B-B14F-4D97-AF65-F5344CB8AC3E}">
        <p14:creationId xmlns:p14="http://schemas.microsoft.com/office/powerpoint/2010/main" val="39966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</a:t>
            </a:r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4209"/>
            <a:ext cx="9601196" cy="34497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Relevant topic: Discrimination</a:t>
            </a:r>
            <a:endParaRPr lang="en-US" dirty="0" smtClean="0"/>
          </a:p>
          <a:p>
            <a:r>
              <a:rPr lang="en-US" dirty="0" smtClean="0"/>
              <a:t>Statistical Concepts</a:t>
            </a:r>
          </a:p>
          <a:p>
            <a:pPr lvl="1"/>
            <a:r>
              <a:rPr lang="en-US" dirty="0" smtClean="0"/>
              <a:t>Specific variation</a:t>
            </a:r>
          </a:p>
          <a:p>
            <a:pPr lvl="1"/>
            <a:r>
              <a:rPr lang="en-US" dirty="0" err="1" smtClean="0"/>
              <a:t>Univariate</a:t>
            </a:r>
            <a:r>
              <a:rPr lang="en-US" dirty="0" smtClean="0"/>
              <a:t> vs bivariate analyses</a:t>
            </a:r>
          </a:p>
          <a:p>
            <a:pPr lvl="1"/>
            <a:r>
              <a:rPr lang="en-US" dirty="0" smtClean="0"/>
              <a:t>Weighted averages</a:t>
            </a:r>
          </a:p>
          <a:p>
            <a:pPr lvl="1"/>
            <a:r>
              <a:rPr lang="en-US" dirty="0" smtClean="0"/>
              <a:t>Simpson’s Paradox</a:t>
            </a:r>
          </a:p>
          <a:p>
            <a:r>
              <a:rPr lang="en-US" dirty="0" smtClean="0"/>
              <a:t>Analytical and critical thinking</a:t>
            </a:r>
          </a:p>
          <a:p>
            <a:r>
              <a:rPr lang="en-US" dirty="0" smtClean="0"/>
              <a:t>Importance of rigorous analyses </a:t>
            </a:r>
            <a:r>
              <a:rPr lang="en-US" dirty="0" smtClean="0"/>
              <a:t>&amp; </a:t>
            </a:r>
            <a:r>
              <a:rPr lang="en-US" dirty="0" smtClean="0"/>
              <a:t>different </a:t>
            </a:r>
            <a:r>
              <a:rPr lang="en-US" dirty="0" smtClean="0"/>
              <a:t>views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94610"/>
            <a:ext cx="9601196" cy="3497580"/>
          </a:xfrm>
        </p:spPr>
        <p:txBody>
          <a:bodyPr>
            <a:normAutofit fontScale="55000" lnSpcReduction="20000"/>
          </a:bodyPr>
          <a:lstStyle/>
          <a:p>
            <a:r>
              <a:rPr lang="en-US" sz="4700" dirty="0" smtClean="0"/>
              <a:t>CA Department </a:t>
            </a:r>
            <a:r>
              <a:rPr lang="en-US" sz="4700" dirty="0" smtClean="0"/>
              <a:t>of Developmental Services  </a:t>
            </a:r>
            <a:endParaRPr lang="en-US" sz="4700" dirty="0" smtClean="0"/>
          </a:p>
          <a:p>
            <a:pPr lvl="1"/>
            <a:r>
              <a:rPr lang="en-US" sz="4300" dirty="0" smtClean="0"/>
              <a:t>Fund allocation to over 250,000 developmentally-disabled individuals (“consumers”)</a:t>
            </a:r>
            <a:endParaRPr lang="en-US" sz="4300" dirty="0" smtClean="0"/>
          </a:p>
          <a:p>
            <a:r>
              <a:rPr lang="en-US" sz="4700" dirty="0" smtClean="0"/>
              <a:t>Questions of Discrimination in Fund Allocation based on Ethnicity</a:t>
            </a:r>
          </a:p>
          <a:p>
            <a:r>
              <a:rPr lang="en-US" sz="4700" dirty="0" err="1" smtClean="0"/>
              <a:t>Univariate</a:t>
            </a:r>
            <a:r>
              <a:rPr lang="en-US" sz="4700" dirty="0" smtClean="0"/>
              <a:t> Analyses:  White non-Hispanics receiving more $ than Hispanics</a:t>
            </a:r>
          </a:p>
          <a:p>
            <a:r>
              <a:rPr lang="en-US" sz="4700" dirty="0" smtClean="0"/>
              <a:t>Other sources of variation: AGE</a:t>
            </a:r>
          </a:p>
          <a:p>
            <a:r>
              <a:rPr lang="en-US" sz="4700" dirty="0" smtClean="0"/>
              <a:t>Classic case of Simpson’s Paradox</a:t>
            </a:r>
            <a:endParaRPr lang="en-US" sz="47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3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909" y="2606040"/>
            <a:ext cx="9589771" cy="361603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500" dirty="0"/>
              <a:t>I</a:t>
            </a:r>
            <a:r>
              <a:rPr lang="en-US" sz="3500" dirty="0" smtClean="0"/>
              <a:t>ncrease </a:t>
            </a:r>
            <a:r>
              <a:rPr lang="en-US" sz="3500" dirty="0"/>
              <a:t>students’ knowledge of </a:t>
            </a:r>
            <a:r>
              <a:rPr lang="en-US" sz="3500" dirty="0" smtClean="0"/>
              <a:t>statistical concepts</a:t>
            </a:r>
          </a:p>
          <a:p>
            <a:pPr lvl="1"/>
            <a:r>
              <a:rPr lang="en-US" sz="3000" dirty="0" smtClean="0"/>
              <a:t>specific </a:t>
            </a:r>
            <a:r>
              <a:rPr lang="en-US" sz="3000" dirty="0"/>
              <a:t>variation, outliers, </a:t>
            </a:r>
            <a:r>
              <a:rPr lang="en-US" sz="3000" dirty="0" err="1"/>
              <a:t>univariate</a:t>
            </a:r>
            <a:r>
              <a:rPr lang="en-US" sz="3000" dirty="0"/>
              <a:t> </a:t>
            </a:r>
            <a:r>
              <a:rPr lang="en-US" sz="3000" dirty="0" smtClean="0"/>
              <a:t>vs.</a:t>
            </a:r>
            <a:r>
              <a:rPr lang="en-US" sz="3000" dirty="0" smtClean="0"/>
              <a:t> </a:t>
            </a:r>
            <a:r>
              <a:rPr lang="en-US" sz="3000" dirty="0"/>
              <a:t>bivariate analyses, </a:t>
            </a:r>
            <a:r>
              <a:rPr lang="en-US" sz="3000" dirty="0" smtClean="0"/>
              <a:t>weighted </a:t>
            </a:r>
            <a:r>
              <a:rPr lang="en-US" sz="3000" dirty="0"/>
              <a:t>averages, </a:t>
            </a:r>
            <a:r>
              <a:rPr lang="en-US" sz="3000" dirty="0" smtClean="0"/>
              <a:t> </a:t>
            </a:r>
            <a:r>
              <a:rPr lang="en-US" sz="3000" dirty="0"/>
              <a:t>Simpson’s </a:t>
            </a:r>
            <a:r>
              <a:rPr lang="en-US" sz="3000" dirty="0" smtClean="0"/>
              <a:t>paradox</a:t>
            </a:r>
            <a:endParaRPr lang="en-US" sz="3000" dirty="0"/>
          </a:p>
          <a:p>
            <a:pPr lvl="0"/>
            <a:r>
              <a:rPr lang="en-US" sz="3500" dirty="0"/>
              <a:t>E</a:t>
            </a:r>
            <a:r>
              <a:rPr lang="en-US" sz="3500" dirty="0" smtClean="0"/>
              <a:t>nhance students’ </a:t>
            </a:r>
            <a:r>
              <a:rPr lang="en-US" sz="3500" dirty="0"/>
              <a:t>analytical and critical thinking </a:t>
            </a:r>
            <a:r>
              <a:rPr lang="en-US" sz="3500" dirty="0" smtClean="0"/>
              <a:t>skills</a:t>
            </a:r>
          </a:p>
          <a:p>
            <a:pPr lvl="0"/>
            <a:r>
              <a:rPr lang="en-US" sz="3500" dirty="0"/>
              <a:t>D</a:t>
            </a:r>
            <a:r>
              <a:rPr lang="en-US" sz="3500" dirty="0" smtClean="0"/>
              <a:t>emonstrate importance </a:t>
            </a:r>
            <a:r>
              <a:rPr lang="en-US" sz="3500" dirty="0"/>
              <a:t>of performing rigorous </a:t>
            </a:r>
            <a:r>
              <a:rPr lang="en-US" sz="3500" dirty="0" smtClean="0"/>
              <a:t>statistical </a:t>
            </a:r>
            <a:r>
              <a:rPr lang="en-US" sz="3500" dirty="0"/>
              <a:t>analysis </a:t>
            </a:r>
            <a:r>
              <a:rPr lang="en-US" sz="3500" dirty="0"/>
              <a:t>&amp;</a:t>
            </a:r>
            <a:r>
              <a:rPr lang="en-US" sz="3500" dirty="0" smtClean="0"/>
              <a:t> </a:t>
            </a:r>
            <a:r>
              <a:rPr lang="en-US" sz="3500" dirty="0"/>
              <a:t>how </a:t>
            </a:r>
            <a:r>
              <a:rPr lang="en-US" sz="3500" dirty="0"/>
              <a:t>interpretations of data </a:t>
            </a:r>
            <a:r>
              <a:rPr lang="en-US" sz="3500" dirty="0" smtClean="0"/>
              <a:t>can impact decision </a:t>
            </a:r>
            <a:r>
              <a:rPr lang="en-US" sz="3500" dirty="0" smtClean="0"/>
              <a:t>outcomes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S</a:t>
            </a:r>
            <a:r>
              <a:rPr lang="en-US" dirty="0" smtClean="0"/>
              <a:t>et: </a:t>
            </a:r>
            <a:br>
              <a:rPr lang="en-US" dirty="0" smtClean="0"/>
            </a:br>
            <a:r>
              <a:rPr lang="en-US" dirty="0" smtClean="0"/>
              <a:t>1, 000 DDS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 </a:t>
            </a:r>
            <a:r>
              <a:rPr lang="en-US" sz="2000" dirty="0" smtClean="0"/>
              <a:t>(unique identification code)</a:t>
            </a:r>
          </a:p>
          <a:p>
            <a:r>
              <a:rPr lang="en-US" dirty="0" smtClean="0"/>
              <a:t>Age Cohort/Age</a:t>
            </a:r>
          </a:p>
          <a:p>
            <a:pPr lvl="1"/>
            <a:r>
              <a:rPr lang="en-US" dirty="0" smtClean="0"/>
              <a:t>Six age cohorts (binned):  0-5, 6-12, 13-17, 18-21, 22-50, 51+</a:t>
            </a:r>
          </a:p>
          <a:p>
            <a:pPr lvl="1"/>
            <a:r>
              <a:rPr lang="en-US" dirty="0" smtClean="0"/>
              <a:t>Age (</a:t>
            </a:r>
            <a:r>
              <a:rPr lang="en-US" dirty="0" err="1"/>
              <a:t>u</a:t>
            </a:r>
            <a:r>
              <a:rPr lang="en-US" dirty="0" err="1" smtClean="0"/>
              <a:t>nbinned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Expenditures </a:t>
            </a:r>
            <a:r>
              <a:rPr lang="en-US" sz="2000" dirty="0" smtClean="0"/>
              <a:t>(annual $ amount spent for each consumer)</a:t>
            </a:r>
          </a:p>
          <a:p>
            <a:r>
              <a:rPr lang="en-US" dirty="0" smtClean="0"/>
              <a:t>Ethnicity </a:t>
            </a:r>
            <a:r>
              <a:rPr lang="en-US" sz="2000" dirty="0" smtClean="0"/>
              <a:t>(Hispanic, White non-Hispanic, and six others)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1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&amp; Analytical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2532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TASK: To determine if discrimination </a:t>
            </a:r>
            <a:r>
              <a:rPr lang="en-US" dirty="0"/>
              <a:t>exists by examining </a:t>
            </a:r>
            <a:r>
              <a:rPr lang="en-US" dirty="0" smtClean="0"/>
              <a:t>expenditures &amp; submit report with findings.</a:t>
            </a:r>
          </a:p>
          <a:p>
            <a:pPr lvl="1"/>
            <a:r>
              <a:rPr lang="en-US" dirty="0" smtClean="0"/>
              <a:t>DEFINITION:  “Discrimination” exists </a:t>
            </a:r>
            <a:r>
              <a:rPr lang="en-US" dirty="0"/>
              <a:t>if </a:t>
            </a:r>
            <a:r>
              <a:rPr lang="en-US" dirty="0" smtClean="0"/>
              <a:t>$ amount for typical person in one group (male) is </a:t>
            </a:r>
            <a:r>
              <a:rPr lang="en-US" dirty="0"/>
              <a:t>significantly different </a:t>
            </a:r>
            <a:r>
              <a:rPr lang="en-US" dirty="0" smtClean="0"/>
              <a:t>compared to person </a:t>
            </a:r>
            <a:r>
              <a:rPr lang="en-US" dirty="0"/>
              <a:t>in another </a:t>
            </a:r>
            <a:r>
              <a:rPr lang="en-US" dirty="0" smtClean="0"/>
              <a:t>group (female). </a:t>
            </a:r>
          </a:p>
          <a:p>
            <a:r>
              <a:rPr lang="en-US" dirty="0" smtClean="0"/>
              <a:t>ANALYTICAL TOOLS</a:t>
            </a:r>
          </a:p>
          <a:p>
            <a:pPr lvl="1"/>
            <a:r>
              <a:rPr lang="en-US" dirty="0" smtClean="0"/>
              <a:t>SOFTWARE: Any statistical software package  (We use: Microsoft Excel)</a:t>
            </a:r>
          </a:p>
          <a:p>
            <a:pPr lvl="1"/>
            <a:r>
              <a:rPr lang="en-US" dirty="0" smtClean="0"/>
              <a:t>STATISTICS &amp; TOOLS: Means or medians (We use: Means &amp; Pivot </a:t>
            </a:r>
            <a:r>
              <a:rPr lang="en-US" dirty="0"/>
              <a:t>T</a:t>
            </a:r>
            <a:r>
              <a:rPr lang="en-US" dirty="0" smtClean="0"/>
              <a:t>ables)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62446"/>
            <a:ext cx="9601196" cy="12261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Table 1: Ethnicity &amp; Average Expenditures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079406"/>
              </p:ext>
            </p:extLst>
          </p:nvPr>
        </p:nvGraphicFramePr>
        <p:xfrm>
          <a:off x="1295402" y="2119749"/>
          <a:ext cx="9601200" cy="4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 of Consumers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of Expenditures ($)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$ 36,438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$ 18,392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$ 20,885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$ 11,066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 Race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4,457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$ 42,782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3,317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non-Hispanic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$ 24,698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01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Consumers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$ 18,066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82132"/>
            <a:ext cx="9964882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Typical </a:t>
            </a:r>
            <a:r>
              <a:rPr lang="en-US" sz="4000" dirty="0"/>
              <a:t>Table </a:t>
            </a:r>
            <a:r>
              <a:rPr lang="en-US" sz="4000" dirty="0" smtClean="0"/>
              <a:t>2: Gender </a:t>
            </a:r>
            <a:r>
              <a:rPr lang="en-US" sz="4000" dirty="0"/>
              <a:t>&amp; Average </a:t>
            </a:r>
            <a:r>
              <a:rPr lang="en-US" sz="4000" dirty="0" smtClean="0"/>
              <a:t>Expenditures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31360"/>
              </p:ext>
            </p:extLst>
          </p:nvPr>
        </p:nvGraphicFramePr>
        <p:xfrm>
          <a:off x="1295400" y="2817236"/>
          <a:ext cx="9601200" cy="16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of Expenditures ($)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$ 18,130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Consumers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$ 18,066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73" y="982132"/>
            <a:ext cx="10754591" cy="1303867"/>
          </a:xfrm>
        </p:spPr>
        <p:txBody>
          <a:bodyPr>
            <a:normAutofit/>
          </a:bodyPr>
          <a:lstStyle/>
          <a:p>
            <a:r>
              <a:rPr lang="en-US" sz="3600" dirty="0"/>
              <a:t>Typical Table </a:t>
            </a:r>
            <a:r>
              <a:rPr lang="en-US" sz="3600" dirty="0" smtClean="0"/>
              <a:t>3: Age Cohort </a:t>
            </a:r>
            <a:r>
              <a:rPr lang="en-US" sz="3600" dirty="0"/>
              <a:t>&amp; Average Expenditures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35669"/>
              </p:ext>
            </p:extLst>
          </p:nvPr>
        </p:nvGraphicFramePr>
        <p:xfrm>
          <a:off x="1295400" y="2202867"/>
          <a:ext cx="9601200" cy="378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Cohort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of Expenditures ($)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1,415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2,227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13 - 17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3,923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18 - 21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9,889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22 - 50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$ 40,209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$ 53,522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  <a:tr h="472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Consumers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$ 18,066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5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64" y="768927"/>
            <a:ext cx="10643753" cy="1361209"/>
          </a:xfrm>
        </p:spPr>
        <p:txBody>
          <a:bodyPr>
            <a:noAutofit/>
          </a:bodyPr>
          <a:lstStyle/>
          <a:p>
            <a:r>
              <a:rPr lang="en-US" sz="3600" dirty="0" smtClean="0"/>
              <a:t>Average Expenditures:</a:t>
            </a:r>
            <a:br>
              <a:rPr lang="en-US" sz="3600" dirty="0" smtClean="0"/>
            </a:br>
            <a:r>
              <a:rPr lang="en-US" sz="3600" dirty="0" smtClean="0"/>
              <a:t> % </a:t>
            </a:r>
            <a:r>
              <a:rPr lang="en-US" sz="3600" dirty="0"/>
              <a:t>of Consumers by Ethnicity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12584"/>
              </p:ext>
            </p:extLst>
          </p:nvPr>
        </p:nvGraphicFramePr>
        <p:xfrm>
          <a:off x="1433946" y="2130137"/>
          <a:ext cx="9694719" cy="401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573"/>
                <a:gridCol w="3231573"/>
                <a:gridCol w="3231573"/>
              </a:tblGrid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of Expenditures ($)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Consumers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non-Hispanic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$ 24,698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 </a:t>
                      </a:r>
                    </a:p>
                  </a:txBody>
                  <a:tcPr marL="68580" marR="68580" marT="0" marB="0"/>
                </a:tc>
              </a:tr>
              <a:tr h="416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$ 11,066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 </a:t>
                      </a:r>
                    </a:p>
                  </a:txBody>
                  <a:tcPr marL="68580" marR="68580" marT="0" marB="0"/>
                </a:tc>
              </a:tr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$ 18,392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 </a:t>
                      </a:r>
                    </a:p>
                  </a:txBody>
                  <a:tcPr marL="68580" marR="68580" marT="0" marB="0"/>
                </a:tc>
              </a:tr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$ 20,885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 </a:t>
                      </a:r>
                    </a:p>
                  </a:txBody>
                  <a:tcPr marL="68580" marR="68580" marT="0" marB="0"/>
                </a:tc>
              </a:tr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 Race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$ 4,457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 </a:t>
                      </a:r>
                    </a:p>
                  </a:txBody>
                  <a:tcPr marL="68580" marR="68580" marT="0" marB="0"/>
                </a:tc>
              </a:tr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$ 36,438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68580" marR="68580" marT="0" marB="0"/>
                </a:tc>
              </a:tr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$ 42,782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68580" marR="68580" marT="0" marB="0"/>
                </a:tc>
              </a:tr>
              <a:tr h="394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$ 3,317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68580" marR="68580" marT="0" marB="0"/>
                </a:tc>
              </a:tr>
              <a:tr h="416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Consumers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$ 18,066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7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555</Words>
  <Application>Microsoft Office PowerPoint</Application>
  <PresentationFormat>Widescreen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Organic</vt:lpstr>
      <vt:lpstr>Simpson’s Paradox:  A Data Set and Discrimination Case Study Exercise</vt:lpstr>
      <vt:lpstr>Background</vt:lpstr>
      <vt:lpstr>Case Objectives</vt:lpstr>
      <vt:lpstr>Data Set:  1, 000 DDS Consumers</vt:lpstr>
      <vt:lpstr>Instructions &amp; Analytical Tools</vt:lpstr>
      <vt:lpstr>Typical Table 1: Ethnicity &amp; Average Expenditures</vt:lpstr>
      <vt:lpstr> Typical Table 2: Gender &amp; Average Expenditures </vt:lpstr>
      <vt:lpstr>Typical Table 3: Age Cohort &amp; Average Expenditures</vt:lpstr>
      <vt:lpstr>Average Expenditures:  % of Consumers by Ethnicity </vt:lpstr>
      <vt:lpstr>Average Expenditures:  Ethnicity and Age Cohort </vt:lpstr>
      <vt:lpstr>PowerPoint Presentation</vt:lpstr>
      <vt:lpstr>Bivariate Table:  Percentages by Ethnicity and Age Cohort</vt:lpstr>
      <vt:lpstr>Weighted Average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Simpson’s Paradox: A Data Set and Discrimination Case Study Exercise</dc:title>
  <dc:creator>Stan Taylor</dc:creator>
  <cp:lastModifiedBy>amy mickel</cp:lastModifiedBy>
  <cp:revision>28</cp:revision>
  <dcterms:created xsi:type="dcterms:W3CDTF">2014-10-15T16:27:39Z</dcterms:created>
  <dcterms:modified xsi:type="dcterms:W3CDTF">2014-10-17T00:51:09Z</dcterms:modified>
</cp:coreProperties>
</file>