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6" autoAdjust="0"/>
    <p:restoredTop sz="90929"/>
  </p:normalViewPr>
  <p:slideViewPr>
    <p:cSldViewPr>
      <p:cViewPr varScale="1">
        <p:scale>
          <a:sx n="107" d="100"/>
          <a:sy n="107" d="100"/>
        </p:scale>
        <p:origin x="12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1B0E4B-7B8A-4908-8DA2-9A28B99FB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795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7B6F5-1F3B-4582-8983-15AD89C55C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08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4C56D-638A-41CA-A89D-49CCD914DCC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15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UofM-1_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6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Franklin Gothic Heavy" panose="020B09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2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4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0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58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04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03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UofM-1_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ormal_inferential_reasoning" TargetMode="External"/><Relationship Id="rId2" Type="http://schemas.openxmlformats.org/officeDocument/2006/relationships/hyperlink" Target="http://en.wikipedia.org/wiki/Statistical_litera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epresentativeness_heuristi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lk:Statistics_education" TargetMode="External"/><Relationship Id="rId2" Type="http://schemas.openxmlformats.org/officeDocument/2006/relationships/hyperlink" Target="mailto:brow3821@um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ser_talk:Statisfaction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Talk:Statistics_edu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kipedia:Ignore_all_rul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:Statisfactions" TargetMode="External"/><Relationship Id="rId2" Type="http://schemas.openxmlformats.org/officeDocument/2006/relationships/hyperlink" Target="mailto:brow3821@um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/index.php?title=Statistics_education&amp;oldid=4930853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ser:Statisfactions/stat_outli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tistics_educ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latin typeface="Franklin Gothic Demi Cond" panose="020B0706030402020204" pitchFamily="34" charset="0"/>
              </a:rPr>
              <a:t>Statistics Education: </a:t>
            </a:r>
            <a:br>
              <a:rPr lang="en-US" altLang="en-US" dirty="0" smtClean="0">
                <a:latin typeface="Franklin Gothic Demi Cond" panose="020B0706030402020204" pitchFamily="34" charset="0"/>
              </a:rPr>
            </a:br>
            <a:r>
              <a:rPr lang="en-US" altLang="en-US" dirty="0" smtClean="0">
                <a:latin typeface="Franklin Gothic Demi Cond" panose="020B0706030402020204" pitchFamily="34" charset="0"/>
              </a:rPr>
              <a:t>The Wikipedia Makeover</a:t>
            </a:r>
            <a:br>
              <a:rPr lang="en-US" altLang="en-US" dirty="0" smtClean="0">
                <a:latin typeface="Franklin Gothic Demi Cond" panose="020B0706030402020204" pitchFamily="34" charset="0"/>
              </a:rPr>
            </a:br>
            <a:endParaRPr lang="en-US" altLang="en-US" sz="3200" dirty="0">
              <a:latin typeface="Franklin Gothic Demi Cond" panose="020B07060304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54676" y="1828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7A001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 smtClean="0">
                <a:latin typeface="Franklin Gothic Demi Cond" panose="020B0706030402020204" pitchFamily="34" charset="0"/>
              </a:rPr>
              <a:t>Ethan C. Brown, PhD student</a:t>
            </a:r>
          </a:p>
          <a:p>
            <a:r>
              <a:rPr lang="en-US" altLang="en-US" sz="2400" dirty="0" smtClean="0">
                <a:latin typeface="Franklin Gothic Demi Cond" panose="020B0706030402020204" pitchFamily="34" charset="0"/>
              </a:rPr>
              <a:t>brow3821@umn.edu</a:t>
            </a:r>
          </a:p>
          <a:p>
            <a:r>
              <a:rPr lang="en-US" altLang="en-US" sz="2400" dirty="0" smtClean="0">
                <a:latin typeface="Franklin Gothic Demi Cond" panose="020B0706030402020204" pitchFamily="34" charset="0"/>
              </a:rPr>
              <a:t>(with Dr. Joan Garfield, Elizabeth Fry, and N. Justice)</a:t>
            </a:r>
          </a:p>
          <a:p>
            <a:r>
              <a:rPr lang="en-US" altLang="en-US" sz="2400" dirty="0" smtClean="0">
                <a:latin typeface="Franklin Gothic Demi Cond" panose="020B0706030402020204" pitchFamily="34" charset="0"/>
              </a:rPr>
              <a:t>Department of Educational Psychology</a:t>
            </a:r>
            <a:endParaRPr lang="en-US" altLang="en-US" sz="2400" dirty="0"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…but still a lot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Practices around the world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Discussion of different levels of statistics education (K-12, non-major intro, statistics majors, graduate training…)</a:t>
            </a:r>
          </a:p>
          <a:p>
            <a:r>
              <a:rPr lang="en-US" dirty="0" smtClean="0"/>
              <a:t>Teacher development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807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relevant Wikipedia pages to look at/edit as well…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Statistical literacy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Informal inference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Representativeness heuristic</a:t>
            </a:r>
            <a:endParaRPr lang="en-US" dirty="0" smtClean="0"/>
          </a:p>
          <a:p>
            <a:r>
              <a:rPr lang="en-US" dirty="0" smtClean="0"/>
              <a:t>…and several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Wikipedia: a low-hanging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represents an opportunity to reach many internet users and act as a resource for our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can’t do this alone: join </a:t>
            </a:r>
            <a:r>
              <a:rPr lang="en-US" dirty="0" smtClean="0"/>
              <a:t>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 (</a:t>
            </a:r>
            <a:r>
              <a:rPr lang="en-US" dirty="0" smtClean="0">
                <a:hlinkClick r:id="rId2"/>
              </a:rPr>
              <a:t>brow3821@umn.edu</a:t>
            </a:r>
            <a:r>
              <a:rPr lang="en-US" dirty="0" smtClean="0"/>
              <a:t>) with suggestions or things you’d like to add.  Contributions should be accompanied by </a:t>
            </a:r>
            <a:r>
              <a:rPr lang="en-US" dirty="0" smtClean="0"/>
              <a:t>references.</a:t>
            </a:r>
            <a:endParaRPr lang="en-US" dirty="0" smtClean="0"/>
          </a:p>
          <a:p>
            <a:r>
              <a:rPr lang="en-US" dirty="0" smtClean="0"/>
              <a:t>Dive in and edit article directly</a:t>
            </a:r>
          </a:p>
          <a:p>
            <a:r>
              <a:rPr lang="en-US" dirty="0" smtClean="0"/>
              <a:t>Add posts to </a:t>
            </a:r>
            <a:r>
              <a:rPr lang="en-US" dirty="0" smtClean="0">
                <a:hlinkClick r:id="rId3"/>
              </a:rPr>
              <a:t>the “talk” </a:t>
            </a:r>
            <a:r>
              <a:rPr lang="en-US" dirty="0" smtClean="0">
                <a:hlinkClick r:id="rId3"/>
              </a:rPr>
              <a:t>page of the article</a:t>
            </a:r>
            <a:r>
              <a:rPr lang="en-US" dirty="0" smtClean="0"/>
              <a:t> or to </a:t>
            </a:r>
            <a:r>
              <a:rPr lang="en-US" dirty="0" smtClean="0">
                <a:hlinkClick r:id="rId4"/>
              </a:rPr>
              <a:t>my Wikipedia talk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Adding to the talk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Talk page </a:t>
            </a:r>
            <a:r>
              <a:rPr lang="en-US" dirty="0" smtClean="0"/>
              <a:t>is where discussions ABOUT the article happen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" y="2858819"/>
            <a:ext cx="4343400" cy="3152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505200"/>
            <a:ext cx="50958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3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c</a:t>
            </a:r>
            <a:r>
              <a:rPr lang="en-US" dirty="0" smtClean="0"/>
              <a:t>ommunity </a:t>
            </a:r>
            <a:r>
              <a:rPr lang="en-US" dirty="0" smtClean="0"/>
              <a:t>sometimes takes a bit of navigating.  But, it’s better to jump in and ruffle feathers than to do nothing.</a:t>
            </a:r>
          </a:p>
          <a:p>
            <a:r>
              <a:rPr lang="en-US" dirty="0" smtClean="0"/>
              <a:t>Organizations (e.g. CAUSE) are difficult to </a:t>
            </a:r>
            <a:r>
              <a:rPr lang="en-US" smtClean="0"/>
              <a:t>add pages for </a:t>
            </a:r>
            <a:r>
              <a:rPr lang="en-US" dirty="0" smtClean="0"/>
              <a:t>because there are higher standards for organizations (to prevent self-promotion)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8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 smtClean="0"/>
              <a:t>said, let’s jump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official Wikipedia policy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“If a rule prevents you from improving or maintaining Wikipedia, ignore it.”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8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contact me for any follow-up questions/comments: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Ethan Brown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brow3821@umn.edu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en.wikipedia.org/wiki/</a:t>
            </a:r>
            <a:r>
              <a:rPr lang="en-US" dirty="0" err="1" smtClean="0">
                <a:hlinkClick r:id="rId3"/>
              </a:rPr>
              <a:t>User:Statisfactions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6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Wikipedia?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Online encyclopedia that anyone can edit</a:t>
            </a:r>
          </a:p>
          <a:p>
            <a:r>
              <a:rPr lang="en-US" altLang="en-US" dirty="0" smtClean="0"/>
              <a:t>Huge reference source</a:t>
            </a:r>
          </a:p>
          <a:p>
            <a:r>
              <a:rPr lang="en-US" altLang="en-US" dirty="0" smtClean="0"/>
              <a:t>One of the most popular sites on the internet.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i="1" dirty="0" smtClean="0"/>
              <a:t>Ask your students: “What’s the first thing you do when </a:t>
            </a:r>
            <a:r>
              <a:rPr lang="en-US" altLang="en-US" i="1" dirty="0" smtClean="0"/>
              <a:t>you are researching </a:t>
            </a:r>
            <a:r>
              <a:rPr lang="en-US" altLang="en-US" i="1" dirty="0" smtClean="0"/>
              <a:t>a new topic?”</a:t>
            </a:r>
            <a:endParaRPr lang="en-US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“Statistics education” article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164960" y="1371600"/>
            <a:ext cx="9308960" cy="570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/>
          <a:lstStyle/>
          <a:p>
            <a:r>
              <a:rPr lang="en-US" dirty="0" smtClean="0"/>
              <a:t>A top search hit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52" r="18920"/>
          <a:stretch/>
        </p:blipFill>
        <p:spPr>
          <a:xfrm>
            <a:off x="32825" y="1447800"/>
            <a:ext cx="4843975" cy="541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685800" y="5867400"/>
            <a:ext cx="4071008" cy="838200"/>
          </a:xfrm>
          <a:prstGeom prst="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248" y="1447800"/>
            <a:ext cx="4196634" cy="541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968240" y="6096000"/>
            <a:ext cx="3794760" cy="609600"/>
          </a:xfrm>
          <a:prstGeom prst="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08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Dissemination. </a:t>
            </a:r>
            <a:r>
              <a:rPr lang="en-US" dirty="0" smtClean="0"/>
              <a:t>Provide readers with information about of the discipline, its goals, and its contributions.</a:t>
            </a:r>
          </a:p>
          <a:p>
            <a:pPr marL="0" indent="0">
              <a:buNone/>
            </a:pPr>
            <a:r>
              <a:rPr lang="en-US" b="1" dirty="0" smtClean="0"/>
              <a:t>Resource. </a:t>
            </a:r>
            <a:r>
              <a:rPr lang="en-US" dirty="0" smtClean="0"/>
              <a:t>Provide a community resource for statistics education.</a:t>
            </a:r>
          </a:p>
          <a:p>
            <a:pPr marL="0" indent="0">
              <a:buNone/>
            </a:pPr>
            <a:r>
              <a:rPr lang="en-US" b="1" dirty="0" smtClean="0"/>
              <a:t>Outlet. </a:t>
            </a:r>
            <a:r>
              <a:rPr lang="en-US" dirty="0" smtClean="0"/>
              <a:t>Pulled together some good references or an overview of a topic? Document so that others can find it.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00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Makeover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fall 2012, at </a:t>
            </a:r>
            <a:r>
              <a:rPr lang="en-US" dirty="0" smtClean="0"/>
              <a:t>the Research </a:t>
            </a:r>
            <a:r>
              <a:rPr lang="en-US" dirty="0" smtClean="0"/>
              <a:t>in Statistics Education </a:t>
            </a:r>
            <a:r>
              <a:rPr lang="en-US" dirty="0" smtClean="0"/>
              <a:t>Seminar at the University of Minnesota, </a:t>
            </a:r>
            <a:r>
              <a:rPr lang="en-US" dirty="0" smtClean="0"/>
              <a:t>we took a look at the article.</a:t>
            </a:r>
          </a:p>
          <a:p>
            <a:r>
              <a:rPr lang="en-US" dirty="0">
                <a:hlinkClick r:id="rId2"/>
              </a:rPr>
              <a:t>Old version of </a:t>
            </a:r>
            <a:r>
              <a:rPr lang="en-US" dirty="0" smtClean="0">
                <a:hlinkClick r:id="rId2"/>
              </a:rPr>
              <a:t>article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6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we 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Scattered, gave no idea of discipline</a:t>
            </a:r>
          </a:p>
          <a:p>
            <a:r>
              <a:rPr lang="en-US" dirty="0" smtClean="0"/>
              <a:t>Rambling rant about randomized experiments in math education</a:t>
            </a:r>
          </a:p>
          <a:p>
            <a:r>
              <a:rPr lang="en-US" dirty="0" smtClean="0"/>
              <a:t>Gave little idea of research &amp;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of 4 (</a:t>
            </a:r>
            <a:r>
              <a:rPr lang="en-US" dirty="0"/>
              <a:t>Joan </a:t>
            </a:r>
            <a:r>
              <a:rPr lang="en-US" dirty="0" smtClean="0"/>
              <a:t>Garfield, myself, N. Justice, Elizabeth Fry) met regularly to make &amp; discuss changes</a:t>
            </a:r>
          </a:p>
          <a:p>
            <a:r>
              <a:rPr lang="en-US" dirty="0" smtClean="0"/>
              <a:t>Created </a:t>
            </a:r>
            <a:r>
              <a:rPr lang="en-US" dirty="0" smtClean="0">
                <a:hlinkClick r:id="rId2"/>
              </a:rPr>
              <a:t>outline</a:t>
            </a:r>
            <a:r>
              <a:rPr lang="en-US" dirty="0" smtClean="0"/>
              <a:t> and </a:t>
            </a:r>
            <a:r>
              <a:rPr lang="en-US" dirty="0" smtClean="0"/>
              <a:t>divided </a:t>
            </a:r>
            <a:r>
              <a:rPr lang="en-US" dirty="0" smtClean="0"/>
              <a:t>up work</a:t>
            </a:r>
          </a:p>
          <a:p>
            <a:r>
              <a:rPr lang="en-US" dirty="0" smtClean="0"/>
              <a:t>Made edits &amp; provided feedback on each other’s edits.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improved…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Current version</a:t>
            </a:r>
            <a:endParaRPr lang="en-US" dirty="0" smtClean="0"/>
          </a:p>
          <a:p>
            <a:pPr lvl="1"/>
            <a:r>
              <a:rPr lang="en-US" dirty="0" smtClean="0"/>
              <a:t>New sections on Goals of statistics education, Professional community, New directions</a:t>
            </a:r>
          </a:p>
          <a:p>
            <a:pPr lvl="1"/>
            <a:r>
              <a:rPr lang="en-US" dirty="0" smtClean="0"/>
              <a:t>Removed some irrelevant material</a:t>
            </a:r>
          </a:p>
          <a:p>
            <a:pPr lvl="1"/>
            <a:r>
              <a:rPr lang="en-US" dirty="0" smtClean="0"/>
              <a:t>Removed statement that statistics education </a:t>
            </a:r>
            <a:r>
              <a:rPr lang="en-US" dirty="0"/>
              <a:t>i</a:t>
            </a:r>
            <a:r>
              <a:rPr lang="en-US" dirty="0" smtClean="0"/>
              <a:t>s a kind of math education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1599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D2D-1</Template>
  <TotalTime>765</TotalTime>
  <Words>504</Words>
  <Application>Microsoft Office PowerPoint</Application>
  <PresentationFormat>On-screen Show (4:3)</PresentationFormat>
  <Paragraphs>69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Franklin Gothic Demi Cond</vt:lpstr>
      <vt:lpstr>Franklin Gothic Heavy</vt:lpstr>
      <vt:lpstr>Franklin Gothic Medium</vt:lpstr>
      <vt:lpstr>Wingdings</vt:lpstr>
      <vt:lpstr>Office Theme</vt:lpstr>
      <vt:lpstr>Statistics Education:  The Wikipedia Makeover </vt:lpstr>
      <vt:lpstr>Why Wikipedia?</vt:lpstr>
      <vt:lpstr>“Statistics education” article</vt:lpstr>
      <vt:lpstr>A top search hit</vt:lpstr>
      <vt:lpstr>Opportunities</vt:lpstr>
      <vt:lpstr>The Makeover</vt:lpstr>
      <vt:lpstr>Issues we saw</vt:lpstr>
      <vt:lpstr>Making changes</vt:lpstr>
      <vt:lpstr>Much improved…</vt:lpstr>
      <vt:lpstr>…but still a lot to do</vt:lpstr>
      <vt:lpstr>Other relevant Wikipedia pages to look at/edit as well…</vt:lpstr>
      <vt:lpstr>Wikipedia: a low-hanging fruit</vt:lpstr>
      <vt:lpstr>How to Help</vt:lpstr>
      <vt:lpstr>Adding to the talk page</vt:lpstr>
      <vt:lpstr>Caveats</vt:lpstr>
      <vt:lpstr>That said, let’s jump in!</vt:lpstr>
      <vt:lpstr>Questions?</vt:lpstr>
    </vt:vector>
  </TitlesOfParts>
  <Company>University Relations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Weak Links Sampling Distributions and Inference</dc:title>
  <dc:creator>Ethan</dc:creator>
  <cp:lastModifiedBy>Ethan Brown</cp:lastModifiedBy>
  <cp:revision>38</cp:revision>
  <dcterms:created xsi:type="dcterms:W3CDTF">2014-07-13T11:24:36Z</dcterms:created>
  <dcterms:modified xsi:type="dcterms:W3CDTF">2014-09-22T20:23:07Z</dcterms:modified>
</cp:coreProperties>
</file>