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56" r:id="rId2"/>
    <p:sldId id="308" r:id="rId3"/>
    <p:sldId id="320" r:id="rId4"/>
    <p:sldId id="309" r:id="rId5"/>
    <p:sldId id="273" r:id="rId6"/>
    <p:sldId id="314" r:id="rId7"/>
    <p:sldId id="277" r:id="rId8"/>
    <p:sldId id="315" r:id="rId9"/>
    <p:sldId id="310" r:id="rId10"/>
    <p:sldId id="318" r:id="rId11"/>
    <p:sldId id="311" r:id="rId12"/>
    <p:sldId id="316" r:id="rId13"/>
    <p:sldId id="312" r:id="rId14"/>
    <p:sldId id="317" r:id="rId15"/>
    <p:sldId id="326" r:id="rId16"/>
    <p:sldId id="321" r:id="rId17"/>
    <p:sldId id="327" r:id="rId18"/>
    <p:sldId id="328" r:id="rId19"/>
    <p:sldId id="313" r:id="rId20"/>
    <p:sldId id="323" r:id="rId21"/>
    <p:sldId id="322" r:id="rId22"/>
    <p:sldId id="324" r:id="rId23"/>
    <p:sldId id="325" r:id="rId24"/>
    <p:sldId id="319" r:id="rId25"/>
    <p:sldId id="32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75371" autoAdjust="0"/>
  </p:normalViewPr>
  <p:slideViewPr>
    <p:cSldViewPr>
      <p:cViewPr>
        <p:scale>
          <a:sx n="70" d="100"/>
          <a:sy n="70" d="100"/>
        </p:scale>
        <p:origin x="-1668" y="-3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5CA5363C-8379-48B3-84E9-D59DECE9330D}" type="datetimeFigureOut">
              <a:rPr lang="en-US"/>
              <a:pPr>
                <a:defRPr/>
              </a:pPr>
              <a:t>9/12/2014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761599CD-3545-43ED-A725-C2DD5B981B30}" type="slidenum">
              <a:rPr lang="en-US"/>
              <a:pPr>
                <a:defRPr/>
              </a:pPr>
              <a:t>‹#›</a:t>
            </a:fld>
            <a:endParaRPr lang="en-US" dirty="0"/>
          </a:p>
        </p:txBody>
      </p:sp>
    </p:spTree>
    <p:extLst>
      <p:ext uri="{BB962C8B-B14F-4D97-AF65-F5344CB8AC3E}">
        <p14:creationId xmlns:p14="http://schemas.microsoft.com/office/powerpoint/2010/main" val="22883337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fontAlgn="base">
      <a:spcBef>
        <a:spcPct val="30000"/>
      </a:spcBef>
      <a:spcAft>
        <a:spcPct val="0"/>
      </a:spcAft>
      <a:defRPr sz="1200" kern="1200">
        <a:solidFill>
          <a:schemeClr val="tx1"/>
        </a:solidFill>
        <a:latin typeface="+mn-lt"/>
        <a:ea typeface="ＭＳ Ｐゴシック" pitchFamily="84"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84"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84"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Placeholder 2"/>
          <p:cNvSpPr>
            <a:spLocks noGrp="1" noRot="1" noChangeAspect="1"/>
          </p:cNvSpPr>
          <p:nvPr>
            <p:ph type="sldImg"/>
          </p:nvPr>
        </p:nvSpPr>
        <p:spPr bwMode="auto">
          <a:noFill/>
          <a:ln>
            <a:solidFill>
              <a:srgbClr val="000000"/>
            </a:solidFill>
            <a:miter lim="800000"/>
            <a:headEnd/>
            <a:tailEnd/>
          </a:ln>
        </p:spPr>
      </p:sp>
      <p:sp>
        <p:nvSpPr>
          <p:cNvPr id="61443" name="Placeholder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r>
              <a:rPr lang="en-US" dirty="0" smtClean="0"/>
              <a:t>While the scores improved to a value higher than that which would occur based on random </a:t>
            </a:r>
            <a:r>
              <a:rPr lang="en-US" dirty="0" err="1" smtClean="0"/>
              <a:t>quessing</a:t>
            </a:r>
            <a:r>
              <a:rPr lang="en-US" dirty="0" smtClean="0"/>
              <a:t>,</a:t>
            </a:r>
            <a:r>
              <a:rPr lang="en-US" baseline="0" dirty="0" smtClean="0"/>
              <a:t> notice that nearly 50% of the students are still looking at the tops of the bars for the degree of change and that nearly 16% now choose the bell-shaped graph as the correct response.</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question did not function well and needs more research.</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 for misconceptions 1 and 3, need to do</a:t>
            </a:r>
            <a:r>
              <a:rPr lang="en-US" baseline="0" dirty="0" smtClean="0"/>
              <a:t> more work on 2 and 4. Some take home messages: Be aware, particularly when working with both categorical and quantitative variables to communicate clearly with clients the differences between data displays (and, perhaps, analyses), when considering displays of quantitative data be sure clients understand what each axis measure and the message in the graph, and be aware that clients who have had statistical training may have come away with the idea that a bell-shaped graph is always the correct answer. </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15</a:t>
            </a:fld>
            <a:endParaRPr lang="en-US" dirty="0"/>
          </a:p>
        </p:txBody>
      </p:sp>
    </p:spTree>
    <p:extLst>
      <p:ext uri="{BB962C8B-B14F-4D97-AF65-F5344CB8AC3E}">
        <p14:creationId xmlns:p14="http://schemas.microsoft.com/office/powerpoint/2010/main" val="2152622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Recall thought questions. Discuss purpose here. Statistical consulting graduate students answered “to check model</a:t>
            </a:r>
            <a:r>
              <a:rPr lang="en-US" baseline="0" dirty="0" smtClean="0"/>
              <a:t> assumptions.”</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16</a:t>
            </a:fld>
            <a:endParaRPr lang="en-US" dirty="0"/>
          </a:p>
        </p:txBody>
      </p:sp>
    </p:spTree>
    <p:extLst>
      <p:ext uri="{BB962C8B-B14F-4D97-AF65-F5344CB8AC3E}">
        <p14:creationId xmlns:p14="http://schemas.microsoft.com/office/powerpoint/2010/main" val="409429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statistics education, it is a</a:t>
            </a:r>
            <a:r>
              <a:rPr lang="en-US" baseline="0" dirty="0" smtClean="0"/>
              <a:t> means to get to inference – whether from CLT or randomization perspective.</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17</a:t>
            </a:fld>
            <a:endParaRPr lang="en-US" dirty="0"/>
          </a:p>
        </p:txBody>
      </p:sp>
    </p:spTree>
    <p:extLst>
      <p:ext uri="{BB962C8B-B14F-4D97-AF65-F5344CB8AC3E}">
        <p14:creationId xmlns:p14="http://schemas.microsoft.com/office/powerpoint/2010/main" val="409429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Recall thought questions. Discuss purpose here. Statistical consulting graduate students answered “to check model</a:t>
            </a:r>
            <a:r>
              <a:rPr lang="en-US" baseline="0" dirty="0" smtClean="0"/>
              <a:t> assumptions.”</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18</a:t>
            </a:fld>
            <a:endParaRPr lang="en-US" dirty="0"/>
          </a:p>
        </p:txBody>
      </p:sp>
    </p:spTree>
    <p:extLst>
      <p:ext uri="{BB962C8B-B14F-4D97-AF65-F5344CB8AC3E}">
        <p14:creationId xmlns:p14="http://schemas.microsoft.com/office/powerpoint/2010/main" val="409429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responses were coded, based on AP statistics rubric, but aligned</a:t>
            </a:r>
            <a:r>
              <a:rPr lang="en-US" baseline="0" dirty="0" smtClean="0"/>
              <a:t> with the work of New Zealand statistics educators.</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19</a:t>
            </a:fld>
            <a:endParaRPr lang="en-US" dirty="0"/>
          </a:p>
        </p:txBody>
      </p:sp>
    </p:spTree>
    <p:extLst>
      <p:ext uri="{BB962C8B-B14F-4D97-AF65-F5344CB8AC3E}">
        <p14:creationId xmlns:p14="http://schemas.microsoft.com/office/powerpoint/2010/main" val="3079892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seem to lose the story</a:t>
            </a:r>
            <a:r>
              <a:rPr lang="en-US" baseline="0" dirty="0" smtClean="0"/>
              <a:t> telling aspect and list what they think are the important numeric components.</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21</a:t>
            </a:fld>
            <a:endParaRPr lang="en-US" dirty="0"/>
          </a:p>
        </p:txBody>
      </p:sp>
    </p:spTree>
    <p:extLst>
      <p:ext uri="{BB962C8B-B14F-4D97-AF65-F5344CB8AC3E}">
        <p14:creationId xmlns:p14="http://schemas.microsoft.com/office/powerpoint/2010/main" val="689316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Posing thought questions to discuss later</a:t>
            </a:r>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3</a:t>
            </a:fld>
            <a:endParaRPr lang="en-US" dirty="0"/>
          </a:p>
        </p:txBody>
      </p:sp>
    </p:spTree>
    <p:extLst>
      <p:ext uri="{BB962C8B-B14F-4D97-AF65-F5344CB8AC3E}">
        <p14:creationId xmlns:p14="http://schemas.microsoft.com/office/powerpoint/2010/main" val="12343254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aren’t ready to make suggestions</a:t>
            </a:r>
            <a:r>
              <a:rPr lang="en-US" baseline="0" dirty="0" smtClean="0"/>
              <a:t> for classroom instruction, though clearly we need to think a bit more about how we are teaching histograms and their importance and use. We have thought about whether making a clearer transition between dot plots, in which all of the data points are evident, and histograms, which aggregate the data, will help students understand and read histograms. We are collecting data this semester to see if students are any better at judging variability in </a:t>
            </a:r>
            <a:r>
              <a:rPr lang="en-US" baseline="0" dirty="0" err="1" smtClean="0"/>
              <a:t>dotplots</a:t>
            </a:r>
            <a:r>
              <a:rPr lang="en-US" baseline="0" dirty="0" smtClean="0"/>
              <a:t> than they are in histograms.</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We are collecting descriptions of histograms with other shapes to see if the findings hold and asking students to answer a questions about the information in the histogram that does not require </a:t>
            </a:r>
            <a:r>
              <a:rPr lang="en-US" baseline="0" smtClean="0"/>
              <a:t>a description.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We have more data collected on the questions that did not provide good information about student understanding.</a:t>
            </a: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24</a:t>
            </a:fld>
            <a:endParaRPr lang="en-US" dirty="0"/>
          </a:p>
        </p:txBody>
      </p:sp>
    </p:spTree>
    <p:extLst>
      <p:ext uri="{BB962C8B-B14F-4D97-AF65-F5344CB8AC3E}">
        <p14:creationId xmlns:p14="http://schemas.microsoft.com/office/powerpoint/2010/main" val="4283574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B10043-C39E-408B-AC4E-6B6136574B32}" type="slidenum">
              <a:rPr lang="en-US" altLang="en-US"/>
              <a:pPr/>
              <a:t>25</a:t>
            </a:fld>
            <a:endParaRPr lang="en-US" alt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61599CD-3545-43ED-A725-C2DD5B981B30}" type="slidenum">
              <a:rPr lang="en-US" smtClean="0"/>
              <a:pPr>
                <a:defRPr/>
              </a:pPr>
              <a:t>4</a:t>
            </a:fld>
            <a:endParaRPr lang="en-US" dirty="0"/>
          </a:p>
        </p:txBody>
      </p:sp>
    </p:spTree>
    <p:extLst>
      <p:ext uri="{BB962C8B-B14F-4D97-AF65-F5344CB8AC3E}">
        <p14:creationId xmlns:p14="http://schemas.microsoft.com/office/powerpoint/2010/main" val="2152622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Placeholder 2"/>
          <p:cNvSpPr>
            <a:spLocks noGrp="1" noRot="1" noChangeAspect="1"/>
          </p:cNvSpPr>
          <p:nvPr>
            <p:ph type="sldImg"/>
          </p:nvPr>
        </p:nvSpPr>
        <p:spPr bwMode="auto">
          <a:noFill/>
          <a:ln>
            <a:solidFill>
              <a:srgbClr val="000000"/>
            </a:solidFill>
            <a:miter lim="800000"/>
            <a:headEnd/>
            <a:tailEnd/>
          </a:ln>
        </p:spPr>
      </p:sp>
      <p:sp>
        <p:nvSpPr>
          <p:cNvPr id="81923"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Placeholder 2"/>
          <p:cNvSpPr>
            <a:spLocks noGrp="1" noRot="1" noChangeAspect="1"/>
          </p:cNvSpPr>
          <p:nvPr>
            <p:ph type="sldImg"/>
          </p:nvPr>
        </p:nvSpPr>
        <p:spPr bwMode="auto">
          <a:noFill/>
          <a:ln>
            <a:solidFill>
              <a:srgbClr val="000000"/>
            </a:solidFill>
            <a:miter lim="800000"/>
            <a:headEnd/>
            <a:tailEnd/>
          </a:ln>
        </p:spPr>
      </p:sp>
      <p:sp>
        <p:nvSpPr>
          <p:cNvPr id="81923" name="Placeholder 3"/>
          <p:cNvSpPr>
            <a:spLocks noGrp="1"/>
          </p:cNvSpPr>
          <p:nvPr>
            <p:ph type="body" idx="1"/>
          </p:nvPr>
        </p:nvSpPr>
        <p:spPr bwMode="auto">
          <a:noFill/>
        </p:spPr>
        <p:txBody>
          <a:bodyPr wrap="square" numCol="1" anchor="t" anchorCtr="0" compatLnSpc="1">
            <a:prstTxWarp prst="textNoShape">
              <a:avLst/>
            </a:prstTxWarp>
          </a:bodyPr>
          <a:lstStyle/>
          <a:p>
            <a:r>
              <a:rPr lang="en-US" dirty="0" smtClean="0"/>
              <a:t>Notice the number of students at the pre-test who now choose</a:t>
            </a:r>
            <a:r>
              <a:rPr lang="en-US" baseline="0" dirty="0" smtClean="0"/>
              <a:t> the bell-shaped graph as the correct graph.</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Placeholder 2"/>
          <p:cNvSpPr>
            <a:spLocks noGrp="1" noRot="1" noChangeAspect="1"/>
          </p:cNvSpPr>
          <p:nvPr>
            <p:ph type="sldImg"/>
          </p:nvPr>
        </p:nvSpPr>
        <p:spPr bwMode="auto">
          <a:noFill/>
          <a:ln>
            <a:solidFill>
              <a:srgbClr val="000000"/>
            </a:solidFill>
            <a:miter lim="800000"/>
            <a:headEnd/>
            <a:tailEnd/>
          </a:ln>
        </p:spPr>
      </p:sp>
      <p:sp>
        <p:nvSpPr>
          <p:cNvPr id="78851" name="Placeholder 3"/>
          <p:cNvSpPr>
            <a:spLocks noGrp="1"/>
          </p:cNvSpPr>
          <p:nvPr>
            <p:ph type="body" idx="1"/>
          </p:nvPr>
        </p:nvSpPr>
        <p:spPr bwMode="auto">
          <a:noFill/>
        </p:spPr>
        <p:txBody>
          <a:bodyPr wrap="square" numCol="1" anchor="t" anchorCtr="0" compatLnSpc="1">
            <a:prstTxWarp prst="textNoShape">
              <a:avLst/>
            </a:prstTxWarp>
          </a:bodyPr>
          <a:lstStyle/>
          <a:p>
            <a:r>
              <a:rPr lang="en-US" dirty="0" smtClean="0"/>
              <a:t>55% Girls, vs. 40% same in pre-test,</a:t>
            </a:r>
            <a:r>
              <a:rPr lang="en-US" baseline="0" dirty="0" smtClean="0"/>
              <a:t> opposite in post-test. Take home message: these questions did not function well. Need more research on this misconception.</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18F959-928B-4145-9D28-F865E7B02E4F}" type="datetimeFigureOut">
              <a:rPr lang="en-US"/>
              <a:pPr>
                <a:defRPr/>
              </a:pPr>
              <a:t>9/12/2014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A638E3-A3A5-4FE9-B73D-4C64640C928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0FC505-AFAF-4DA4-8CA6-F95F489B4DCF}" type="datetimeFigureOut">
              <a:rPr lang="en-US"/>
              <a:pPr>
                <a:defRPr/>
              </a:pPr>
              <a:t>9/12/2014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4415115-06C4-40F0-992C-EDB710A1D7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31B72DF-0F68-45CC-8FDE-E3328CFE9269}" type="datetimeFigureOut">
              <a:rPr lang="en-US"/>
              <a:pPr>
                <a:defRPr/>
              </a:pPr>
              <a:t>9/12/2014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38301CA-2A1B-46C2-ABC6-311099A834E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540E14-F392-46BB-A9B1-9D45692EFCE0}" type="datetimeFigureOut">
              <a:rPr lang="en-US"/>
              <a:pPr>
                <a:defRPr/>
              </a:pPr>
              <a:t>9/12/2014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3657562-A0FC-4EAF-A1EF-3754E84E064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A92931-350C-4D00-9391-A8C59D50DC2F}" type="datetimeFigureOut">
              <a:rPr lang="en-US"/>
              <a:pPr>
                <a:defRPr/>
              </a:pPr>
              <a:t>9/12/2014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A1F3DE-3C0C-4CF2-8C1C-26BFE344677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1C178D6-37BA-4817-B409-7CB0C8C21C69}" type="datetimeFigureOut">
              <a:rPr lang="en-US"/>
              <a:pPr>
                <a:defRPr/>
              </a:pPr>
              <a:t>9/12/2014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89C7326-137E-4CC7-B4D7-C54CADC5A2D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0DB06FB-AC01-4D21-8A38-047B45B0F880}" type="datetimeFigureOut">
              <a:rPr lang="en-US"/>
              <a:pPr>
                <a:defRPr/>
              </a:pPr>
              <a:t>9/12/2014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B1174AA-15C8-431C-AFAA-841D0A276F5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714A8-2D1A-49E5-BC17-E3FE279C29E2}" type="datetimeFigureOut">
              <a:rPr lang="en-US"/>
              <a:pPr>
                <a:defRPr/>
              </a:pPr>
              <a:t>9/12/2014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93ABFD6E-54F0-431B-B8B1-E1047650CD4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221089-93EC-4D70-AFD0-86666C72ACD4}" type="datetimeFigureOut">
              <a:rPr lang="en-US"/>
              <a:pPr>
                <a:defRPr/>
              </a:pPr>
              <a:t>9/12/2014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85C3505-2AB4-4FAD-A941-B3B0E87F3CB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61A6C7-606D-422D-9EB7-0F67B72AC413}" type="datetimeFigureOut">
              <a:rPr lang="en-US"/>
              <a:pPr>
                <a:defRPr/>
              </a:pPr>
              <a:t>9/12/2014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84E2880-FE6C-4DE4-88A8-BA160E17D58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250C9D-3744-4821-90C6-E05272B19C6A}" type="datetimeFigureOut">
              <a:rPr lang="en-US"/>
              <a:pPr>
                <a:defRPr/>
              </a:pPr>
              <a:t>9/12/2014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B540296-6D83-43B4-B658-28C6597FAA1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75EA4246-6166-4388-8EF8-9A6AC5022993}" type="datetimeFigureOut">
              <a:rPr lang="en-US"/>
              <a:pPr>
                <a:defRPr/>
              </a:pPr>
              <a:t>9/12/2014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61FC1D47-3383-444B-9D3C-5E14CBE5D0C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Lst>
  <p:txStyles>
    <p:titleStyle>
      <a:lvl1pPr algn="ctr" rtl="0" fontAlgn="base">
        <a:spcBef>
          <a:spcPct val="0"/>
        </a:spcBef>
        <a:spcAft>
          <a:spcPct val="0"/>
        </a:spcAft>
        <a:defRPr sz="4400" kern="1200">
          <a:solidFill>
            <a:schemeClr val="tx1"/>
          </a:solidFill>
          <a:latin typeface="+mj-lt"/>
          <a:ea typeface="ＭＳ Ｐゴシック" pitchFamily="84" charset="-128"/>
          <a:cs typeface="ＭＳ Ｐゴシック" pitchFamily="84" charset="-128"/>
        </a:defRPr>
      </a:lvl1pPr>
      <a:lvl2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2pPr>
      <a:lvl3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3pPr>
      <a:lvl4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4pPr>
      <a:lvl5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6pPr>
      <a:lvl7pPr marL="9144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7pPr>
      <a:lvl8pPr marL="13716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8pPr>
      <a:lvl9pPr marL="18288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9pPr>
    </p:titleStyle>
    <p:bodyStyle>
      <a:lvl1pPr marL="342900" indent="-342900" algn="l" rtl="0" fontAlgn="base">
        <a:spcBef>
          <a:spcPct val="20000"/>
        </a:spcBef>
        <a:spcAft>
          <a:spcPct val="0"/>
        </a:spcAft>
        <a:buFont typeface="Arial" pitchFamily="84" charset="0"/>
        <a:buChar char="•"/>
        <a:defRPr sz="3200" kern="1200">
          <a:solidFill>
            <a:schemeClr val="tx1"/>
          </a:solidFill>
          <a:latin typeface="+mn-lt"/>
          <a:ea typeface="ＭＳ Ｐゴシック" pitchFamily="84" charset="-128"/>
          <a:cs typeface="ＭＳ Ｐゴシック" pitchFamily="84" charset="-128"/>
        </a:defRPr>
      </a:lvl1pPr>
      <a:lvl2pPr marL="742950" indent="-285750" algn="l" rtl="0" fontAlgn="base">
        <a:spcBef>
          <a:spcPct val="20000"/>
        </a:spcBef>
        <a:spcAft>
          <a:spcPct val="0"/>
        </a:spcAft>
        <a:buFont typeface="Arial" pitchFamily="84" charset="0"/>
        <a:buChar char="–"/>
        <a:defRPr sz="2800" kern="1200">
          <a:solidFill>
            <a:schemeClr val="tx1"/>
          </a:solidFill>
          <a:latin typeface="+mn-lt"/>
          <a:ea typeface="ＭＳ Ｐゴシック" pitchFamily="84" charset="-128"/>
          <a:cs typeface="+mn-cs"/>
        </a:defRPr>
      </a:lvl2pPr>
      <a:lvl3pPr marL="1143000" indent="-228600" algn="l" rtl="0" fontAlgn="base">
        <a:spcBef>
          <a:spcPct val="20000"/>
        </a:spcBef>
        <a:spcAft>
          <a:spcPct val="0"/>
        </a:spcAft>
        <a:buFont typeface="Arial" pitchFamily="84" charset="0"/>
        <a:buChar char="•"/>
        <a:defRPr sz="2400" kern="1200">
          <a:solidFill>
            <a:schemeClr val="tx1"/>
          </a:solidFill>
          <a:latin typeface="+mn-lt"/>
          <a:ea typeface="ＭＳ Ｐゴシック" pitchFamily="84" charset="-128"/>
          <a:cs typeface="+mn-cs"/>
        </a:defRPr>
      </a:lvl3pPr>
      <a:lvl4pPr marL="1600200" indent="-228600" algn="l" rtl="0" fontAlgn="base">
        <a:spcBef>
          <a:spcPct val="20000"/>
        </a:spcBef>
        <a:spcAft>
          <a:spcPct val="0"/>
        </a:spcAft>
        <a:buFont typeface="Arial" pitchFamily="84" charset="0"/>
        <a:buChar char="–"/>
        <a:defRPr sz="2000" kern="1200">
          <a:solidFill>
            <a:schemeClr val="tx1"/>
          </a:solidFill>
          <a:latin typeface="+mn-lt"/>
          <a:ea typeface="ＭＳ Ｐゴシック" pitchFamily="84" charset="-128"/>
          <a:cs typeface="+mn-cs"/>
        </a:defRPr>
      </a:lvl4pPr>
      <a:lvl5pPr marL="2057400" indent="-228600" algn="l" rtl="0" fontAlgn="base">
        <a:spcBef>
          <a:spcPct val="20000"/>
        </a:spcBef>
        <a:spcAft>
          <a:spcPct val="0"/>
        </a:spcAft>
        <a:buFont typeface="Arial" pitchFamily="84" charset="0"/>
        <a:buChar char="»"/>
        <a:defRPr sz="2000" kern="1200">
          <a:solidFill>
            <a:schemeClr val="tx1"/>
          </a:solidFill>
          <a:latin typeface="+mn-lt"/>
          <a:ea typeface="ＭＳ Ｐゴシック" pitchFamily="8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8" Type="http://schemas.openxmlformats.org/officeDocument/2006/relationships/hyperlink" Target="http://www.amstat.org/publications/jse/v22n2/kaplan.pdf" TargetMode="External"/><Relationship Id="rId3" Type="http://schemas.openxmlformats.org/officeDocument/2006/relationships/image" Target="../media/image1.png"/><Relationship Id="rId7"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1.jpeg"/><Relationship Id="rId4" Type="http://schemas.openxmlformats.org/officeDocument/2006/relationships/image" Target="../media/image20.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6.xml"/><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7.xml"/><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2741761"/>
          </a:xfrm>
        </p:spPr>
        <p:txBody>
          <a:bodyPr rtlCol="0">
            <a:normAutofit/>
          </a:bodyPr>
          <a:lstStyle/>
          <a:p>
            <a:pPr fontAlgn="auto">
              <a:spcAft>
                <a:spcPts val="0"/>
              </a:spcAft>
              <a:defRPr/>
            </a:pPr>
            <a:r>
              <a:rPr lang="en-US" dirty="0" smtClean="0">
                <a:ea typeface="+mj-ea"/>
                <a:cs typeface="+mj-cs"/>
              </a:rPr>
              <a:t>Everyone can read a histogram, or can they?</a:t>
            </a:r>
            <a:endParaRPr lang="en-US" dirty="0">
              <a:ea typeface="+mj-ea"/>
              <a:cs typeface="+mj-cs"/>
            </a:endParaRPr>
          </a:p>
        </p:txBody>
      </p:sp>
      <p:sp>
        <p:nvSpPr>
          <p:cNvPr id="3" name="Subtitle 2"/>
          <p:cNvSpPr>
            <a:spLocks noGrp="1"/>
          </p:cNvSpPr>
          <p:nvPr>
            <p:ph type="subTitle" idx="1"/>
          </p:nvPr>
        </p:nvSpPr>
        <p:spPr>
          <a:xfrm>
            <a:off x="431540" y="2680253"/>
            <a:ext cx="8280920" cy="1752600"/>
          </a:xfrm>
        </p:spPr>
        <p:txBody>
          <a:bodyPr>
            <a:normAutofit/>
          </a:bodyPr>
          <a:lstStyle/>
          <a:p>
            <a:pPr>
              <a:lnSpc>
                <a:spcPct val="80000"/>
              </a:lnSpc>
            </a:pPr>
            <a:r>
              <a:rPr lang="en-US" sz="2800" dirty="0">
                <a:solidFill>
                  <a:srgbClr val="898989"/>
                </a:solidFill>
              </a:rPr>
              <a:t>Jennifer J. Kaplan, UGA</a:t>
            </a:r>
          </a:p>
          <a:p>
            <a:pPr>
              <a:lnSpc>
                <a:spcPct val="80000"/>
              </a:lnSpc>
            </a:pPr>
            <a:r>
              <a:rPr lang="en-US" sz="2800" dirty="0" smtClean="0"/>
              <a:t>Journal </a:t>
            </a:r>
            <a:r>
              <a:rPr lang="en-US" sz="2800" dirty="0"/>
              <a:t>of Statistics Education (JSE) </a:t>
            </a:r>
            <a:r>
              <a:rPr lang="en-US" sz="2800" dirty="0" smtClean="0"/>
              <a:t>webinar</a:t>
            </a:r>
          </a:p>
          <a:p>
            <a:pPr>
              <a:lnSpc>
                <a:spcPct val="80000"/>
              </a:lnSpc>
            </a:pPr>
            <a:r>
              <a:rPr lang="en-US" sz="2800" dirty="0" smtClean="0">
                <a:solidFill>
                  <a:srgbClr val="898989"/>
                </a:solidFill>
              </a:rPr>
              <a:t>16 September 2014</a:t>
            </a:r>
            <a:endParaRPr lang="en-US" sz="2700" dirty="0" smtClean="0">
              <a:solidFill>
                <a:srgbClr val="898989"/>
              </a:solidFill>
            </a:endParaRPr>
          </a:p>
        </p:txBody>
      </p:sp>
      <p:pic>
        <p:nvPicPr>
          <p:cNvPr id="14339" name="Picture 3" descr="gvsu-logo"/>
          <p:cNvPicPr>
            <a:picLocks noChangeAspect="1" noChangeArrowheads="1"/>
          </p:cNvPicPr>
          <p:nvPr/>
        </p:nvPicPr>
        <p:blipFill>
          <a:blip r:embed="rId3"/>
          <a:srcRect/>
          <a:stretch>
            <a:fillRect/>
          </a:stretch>
        </p:blipFill>
        <p:spPr bwMode="auto">
          <a:xfrm>
            <a:off x="3048000" y="5837238"/>
            <a:ext cx="3048000" cy="1020762"/>
          </a:xfrm>
          <a:prstGeom prst="rect">
            <a:avLst/>
          </a:prstGeom>
          <a:noFill/>
        </p:spPr>
      </p:pic>
      <p:pic>
        <p:nvPicPr>
          <p:cNvPr id="14341" name="Picture 5" descr="Wordmark_Color"/>
          <p:cNvPicPr>
            <a:picLocks noChangeAspect="1" noChangeArrowheads="1"/>
          </p:cNvPicPr>
          <p:nvPr/>
        </p:nvPicPr>
        <p:blipFill>
          <a:blip r:embed="rId4"/>
          <a:srcRect/>
          <a:stretch>
            <a:fillRect/>
          </a:stretch>
        </p:blipFill>
        <p:spPr bwMode="auto">
          <a:xfrm>
            <a:off x="6096000" y="5773738"/>
            <a:ext cx="3048000" cy="1084262"/>
          </a:xfrm>
          <a:prstGeom prst="rect">
            <a:avLst/>
          </a:prstGeom>
          <a:noFill/>
        </p:spPr>
      </p:pic>
      <p:pic>
        <p:nvPicPr>
          <p:cNvPr id="14345" name="Picture 9" descr="UGAlogo"/>
          <p:cNvPicPr>
            <a:picLocks noChangeAspect="1" noChangeArrowheads="1"/>
          </p:cNvPicPr>
          <p:nvPr/>
        </p:nvPicPr>
        <p:blipFill>
          <a:blip r:embed="rId5"/>
          <a:srcRect t="64244"/>
          <a:stretch>
            <a:fillRect/>
          </a:stretch>
        </p:blipFill>
        <p:spPr bwMode="auto">
          <a:xfrm>
            <a:off x="0" y="5778500"/>
            <a:ext cx="3048000" cy="1079500"/>
          </a:xfrm>
          <a:prstGeom prst="rect">
            <a:avLst/>
          </a:prstGeom>
          <a:noFill/>
        </p:spPr>
      </p:pic>
      <p:sp>
        <p:nvSpPr>
          <p:cNvPr id="4" name="Rectangle 3"/>
          <p:cNvSpPr/>
          <p:nvPr/>
        </p:nvSpPr>
        <p:spPr>
          <a:xfrm>
            <a:off x="1007604" y="4432853"/>
            <a:ext cx="7128792" cy="535531"/>
          </a:xfrm>
          <a:prstGeom prst="rect">
            <a:avLst/>
          </a:prstGeom>
        </p:spPr>
        <p:txBody>
          <a:bodyPr wrap="square">
            <a:spAutoFit/>
          </a:bodyPr>
          <a:lstStyle/>
          <a:p>
            <a:pPr>
              <a:lnSpc>
                <a:spcPct val="80000"/>
              </a:lnSpc>
            </a:pPr>
            <a:r>
              <a:rPr lang="en-US" dirty="0" smtClean="0">
                <a:solidFill>
                  <a:srgbClr val="898989"/>
                </a:solidFill>
              </a:rPr>
              <a:t>Joint work with:</a:t>
            </a:r>
          </a:p>
          <a:p>
            <a:pPr>
              <a:lnSpc>
                <a:spcPct val="80000"/>
              </a:lnSpc>
            </a:pPr>
            <a:r>
              <a:rPr lang="en-US" dirty="0" smtClean="0">
                <a:solidFill>
                  <a:srgbClr val="898989"/>
                </a:solidFill>
              </a:rPr>
              <a:t>John </a:t>
            </a:r>
            <a:r>
              <a:rPr lang="en-US" dirty="0">
                <a:solidFill>
                  <a:srgbClr val="898989"/>
                </a:solidFill>
              </a:rPr>
              <a:t>Gabrosek, </a:t>
            </a:r>
            <a:r>
              <a:rPr lang="en-US" dirty="0" smtClean="0">
                <a:solidFill>
                  <a:srgbClr val="898989"/>
                </a:solidFill>
              </a:rPr>
              <a:t>GVSU, Phyllis </a:t>
            </a:r>
            <a:r>
              <a:rPr lang="en-US" dirty="0">
                <a:solidFill>
                  <a:srgbClr val="898989"/>
                </a:solidFill>
              </a:rPr>
              <a:t>Curtiss, </a:t>
            </a:r>
            <a:r>
              <a:rPr lang="en-US" dirty="0" smtClean="0">
                <a:solidFill>
                  <a:srgbClr val="898989"/>
                </a:solidFill>
              </a:rPr>
              <a:t>GVSU, Chris </a:t>
            </a:r>
            <a:r>
              <a:rPr lang="en-US" dirty="0">
                <a:solidFill>
                  <a:srgbClr val="898989"/>
                </a:solidFill>
              </a:rPr>
              <a:t>Malone, WSU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lstStyle/>
          <a:p>
            <a:pPr algn="l"/>
            <a:r>
              <a:rPr lang="en-US" sz="2400" b="1" dirty="0"/>
              <a:t>Misconception </a:t>
            </a:r>
            <a:r>
              <a:rPr lang="en-US" sz="2400" b="1" dirty="0" smtClean="0"/>
              <a:t>2: </a:t>
            </a:r>
            <a:r>
              <a:rPr lang="en-US" sz="2400" b="1" dirty="0"/>
              <a:t>Students use the frequency (y axis) instead of the data values (x axis) when reporting on the center of the distribution and the modal group of values.</a:t>
            </a:r>
          </a:p>
        </p:txBody>
      </p:sp>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1550" y="1124744"/>
            <a:ext cx="4294190" cy="2756307"/>
          </a:xfrm>
          <a:prstGeom prst="rect">
            <a:avLst/>
          </a:prstGeom>
          <a:noFill/>
          <a:ln>
            <a:no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7882" y="4101986"/>
            <a:ext cx="8987337" cy="2756014"/>
          </a:xfrm>
          <a:prstGeom prst="rect">
            <a:avLst/>
          </a:prstGeom>
          <a:noFill/>
          <a:ln>
            <a:noFill/>
          </a:ln>
        </p:spPr>
      </p:pic>
      <p:sp>
        <p:nvSpPr>
          <p:cNvPr id="3" name="TextBox 2"/>
          <p:cNvSpPr txBox="1"/>
          <p:nvPr/>
        </p:nvSpPr>
        <p:spPr>
          <a:xfrm>
            <a:off x="2051720" y="1463993"/>
            <a:ext cx="4607864" cy="1384995"/>
          </a:xfrm>
          <a:prstGeom prst="rect">
            <a:avLst/>
          </a:prstGeom>
          <a:noFill/>
        </p:spPr>
        <p:txBody>
          <a:bodyPr wrap="none" rtlCol="0">
            <a:spAutoFit/>
          </a:bodyPr>
          <a:lstStyle/>
          <a:p>
            <a:r>
              <a:rPr lang="en-US" sz="2800" dirty="0" smtClean="0"/>
              <a:t>Find the Median SAT score.</a:t>
            </a:r>
          </a:p>
          <a:p>
            <a:endParaRPr lang="en-US" sz="2800" dirty="0"/>
          </a:p>
          <a:p>
            <a:r>
              <a:rPr lang="en-US" sz="2800" dirty="0" smtClean="0"/>
              <a:t>~ 75% correct</a:t>
            </a:r>
            <a:endParaRPr lang="en-US" sz="2800" dirty="0"/>
          </a:p>
        </p:txBody>
      </p:sp>
      <p:sp>
        <p:nvSpPr>
          <p:cNvPr id="4" name="TextBox 3"/>
          <p:cNvSpPr txBox="1"/>
          <p:nvPr/>
        </p:nvSpPr>
        <p:spPr>
          <a:xfrm>
            <a:off x="147882" y="3619441"/>
            <a:ext cx="5705408" cy="523220"/>
          </a:xfrm>
          <a:prstGeom prst="rect">
            <a:avLst/>
          </a:prstGeom>
          <a:noFill/>
        </p:spPr>
        <p:txBody>
          <a:bodyPr wrap="none" rtlCol="0">
            <a:spAutoFit/>
          </a:bodyPr>
          <a:lstStyle/>
          <a:p>
            <a:r>
              <a:rPr lang="en-US" sz="2800" dirty="0" smtClean="0"/>
              <a:t>Which group has the larger mode?</a:t>
            </a:r>
            <a:endParaRPr lang="en-US" sz="2800" dirty="0"/>
          </a:p>
        </p:txBody>
      </p:sp>
    </p:spTree>
    <p:extLst>
      <p:ext uri="{BB962C8B-B14F-4D97-AF65-F5344CB8AC3E}">
        <p14:creationId xmlns:p14="http://schemas.microsoft.com/office/powerpoint/2010/main" val="14050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nchor="t"/>
          <a:lstStyle/>
          <a:p>
            <a:pPr algn="l"/>
            <a:r>
              <a:rPr lang="en-US" sz="2400" b="1" dirty="0"/>
              <a:t>Misconception </a:t>
            </a:r>
            <a:r>
              <a:rPr lang="en-US" sz="2400" b="1" dirty="0" smtClean="0"/>
              <a:t>3: </a:t>
            </a:r>
            <a:r>
              <a:rPr lang="en-US" sz="2400" b="1" dirty="0"/>
              <a:t>Students believe that a flatter histogram </a:t>
            </a:r>
            <a:r>
              <a:rPr lang="en-US" sz="2400" b="1" dirty="0" smtClean="0"/>
              <a:t>exhibits </a:t>
            </a:r>
            <a:r>
              <a:rPr lang="en-US" sz="2400" b="1" dirty="0"/>
              <a:t>less variability than bumpy histograms.</a:t>
            </a:r>
          </a:p>
        </p:txBody>
      </p:sp>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pic>
        <p:nvPicPr>
          <p:cNvPr id="12" name="Picture 3"/>
          <p:cNvPicPr>
            <a:picLocks noChangeAspect="1" noChangeArrowheads="1"/>
          </p:cNvPicPr>
          <p:nvPr/>
        </p:nvPicPr>
        <p:blipFill>
          <a:blip r:embed="rId3"/>
          <a:srcRect/>
          <a:stretch>
            <a:fillRect/>
          </a:stretch>
        </p:blipFill>
        <p:spPr bwMode="auto">
          <a:xfrm>
            <a:off x="58757" y="1391196"/>
            <a:ext cx="5495249" cy="2468880"/>
          </a:xfrm>
          <a:prstGeom prst="rect">
            <a:avLst/>
          </a:prstGeom>
          <a:noFill/>
          <a:ln w="9525">
            <a:noFill/>
            <a:miter lim="800000"/>
            <a:headEnd/>
            <a:tailEnd/>
          </a:ln>
        </p:spPr>
      </p:pic>
      <p:pic>
        <p:nvPicPr>
          <p:cNvPr id="13" name="Picture 4"/>
          <p:cNvPicPr>
            <a:picLocks noChangeAspect="1" noChangeArrowheads="1"/>
          </p:cNvPicPr>
          <p:nvPr/>
        </p:nvPicPr>
        <p:blipFill>
          <a:blip r:embed="rId4"/>
          <a:srcRect/>
          <a:stretch>
            <a:fillRect/>
          </a:stretch>
        </p:blipFill>
        <p:spPr bwMode="auto">
          <a:xfrm>
            <a:off x="83163" y="4149080"/>
            <a:ext cx="2787447" cy="2468880"/>
          </a:xfrm>
          <a:prstGeom prst="rect">
            <a:avLst/>
          </a:prstGeom>
          <a:noFill/>
          <a:ln w="9525">
            <a:noFill/>
            <a:miter lim="800000"/>
            <a:headEnd/>
            <a:tailEnd/>
          </a:ln>
        </p:spPr>
      </p:pic>
      <p:pic>
        <p:nvPicPr>
          <p:cNvPr id="14" name="Picture 5"/>
          <p:cNvPicPr>
            <a:picLocks noChangeAspect="1" noChangeArrowheads="1"/>
          </p:cNvPicPr>
          <p:nvPr/>
        </p:nvPicPr>
        <p:blipFill>
          <a:blip r:embed="rId5"/>
          <a:srcRect/>
          <a:stretch>
            <a:fillRect/>
          </a:stretch>
        </p:blipFill>
        <p:spPr bwMode="auto">
          <a:xfrm>
            <a:off x="2806381" y="4149080"/>
            <a:ext cx="2747625" cy="2468880"/>
          </a:xfrm>
          <a:prstGeom prst="rect">
            <a:avLst/>
          </a:prstGeom>
          <a:noFill/>
          <a:ln w="9525">
            <a:noFill/>
            <a:miter lim="800000"/>
            <a:headEnd/>
            <a:tailEnd/>
          </a:ln>
        </p:spPr>
      </p:pic>
      <p:pic>
        <p:nvPicPr>
          <p:cNvPr id="15" name="Picture 6"/>
          <p:cNvPicPr>
            <a:picLocks noChangeAspect="1" noChangeArrowheads="1"/>
          </p:cNvPicPr>
          <p:nvPr/>
        </p:nvPicPr>
        <p:blipFill>
          <a:blip r:embed="rId6"/>
          <a:srcRect/>
          <a:stretch>
            <a:fillRect/>
          </a:stretch>
        </p:blipFill>
        <p:spPr bwMode="auto">
          <a:xfrm>
            <a:off x="6012159" y="2940164"/>
            <a:ext cx="2667983" cy="2468880"/>
          </a:xfrm>
          <a:prstGeom prst="rect">
            <a:avLst/>
          </a:prstGeom>
          <a:noFill/>
          <a:ln w="9525">
            <a:noFill/>
            <a:miter lim="800000"/>
            <a:headEnd/>
            <a:tailEnd/>
          </a:ln>
        </p:spPr>
      </p:pic>
      <p:sp>
        <p:nvSpPr>
          <p:cNvPr id="5" name="TextBox 4"/>
          <p:cNvSpPr txBox="1"/>
          <p:nvPr/>
        </p:nvSpPr>
        <p:spPr>
          <a:xfrm>
            <a:off x="0" y="736928"/>
            <a:ext cx="9143999" cy="646331"/>
          </a:xfrm>
          <a:prstGeom prst="rect">
            <a:avLst/>
          </a:prstGeom>
          <a:noFill/>
        </p:spPr>
        <p:txBody>
          <a:bodyPr wrap="square" rtlCol="0">
            <a:spAutoFit/>
          </a:bodyPr>
          <a:lstStyle/>
          <a:p>
            <a:pPr algn="ctr"/>
            <a:r>
              <a:rPr lang="en-US" sz="3600" dirty="0" smtClean="0">
                <a:solidFill>
                  <a:schemeClr val="tx2">
                    <a:lumMod val="75000"/>
                  </a:schemeClr>
                </a:solidFill>
              </a:rPr>
              <a:t>Which data set has the least variability?</a:t>
            </a:r>
            <a:endParaRPr lang="en-US" sz="3600" dirty="0">
              <a:solidFill>
                <a:schemeClr val="tx2">
                  <a:lumMod val="75000"/>
                </a:schemeClr>
              </a:solidFill>
            </a:endParaRPr>
          </a:p>
        </p:txBody>
      </p:sp>
    </p:spTree>
    <p:extLst>
      <p:ext uri="{BB962C8B-B14F-4D97-AF65-F5344CB8AC3E}">
        <p14:creationId xmlns:p14="http://schemas.microsoft.com/office/powerpoint/2010/main" val="1177216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nchor="t"/>
          <a:lstStyle/>
          <a:p>
            <a:pPr algn="l"/>
            <a:r>
              <a:rPr lang="en-US" sz="2400" b="1" dirty="0"/>
              <a:t>Misconception </a:t>
            </a:r>
            <a:r>
              <a:rPr lang="en-US" sz="2400" b="1" dirty="0" smtClean="0"/>
              <a:t>3: </a:t>
            </a:r>
            <a:r>
              <a:rPr lang="en-US" sz="2400" b="1" dirty="0"/>
              <a:t>Students believe that a flatter histogram </a:t>
            </a:r>
            <a:r>
              <a:rPr lang="en-US" sz="2400" b="1" dirty="0" smtClean="0"/>
              <a:t>exhibits </a:t>
            </a:r>
            <a:r>
              <a:rPr lang="en-US" sz="2400" b="1" dirty="0"/>
              <a:t>less variability than bumpy histograms.</a:t>
            </a:r>
          </a:p>
        </p:txBody>
      </p:sp>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pic>
        <p:nvPicPr>
          <p:cNvPr id="12" name="Picture 3"/>
          <p:cNvPicPr>
            <a:picLocks noChangeAspect="1" noChangeArrowheads="1"/>
          </p:cNvPicPr>
          <p:nvPr/>
        </p:nvPicPr>
        <p:blipFill>
          <a:blip r:embed="rId3"/>
          <a:srcRect/>
          <a:stretch>
            <a:fillRect/>
          </a:stretch>
        </p:blipFill>
        <p:spPr bwMode="auto">
          <a:xfrm>
            <a:off x="58757" y="764704"/>
            <a:ext cx="3663497" cy="1645920"/>
          </a:xfrm>
          <a:prstGeom prst="rect">
            <a:avLst/>
          </a:prstGeom>
          <a:noFill/>
          <a:ln w="9525">
            <a:noFill/>
            <a:miter lim="800000"/>
            <a:headEnd/>
            <a:tailEnd/>
          </a:ln>
        </p:spPr>
      </p:pic>
      <p:pic>
        <p:nvPicPr>
          <p:cNvPr id="13" name="Picture 4"/>
          <p:cNvPicPr>
            <a:picLocks noChangeAspect="1" noChangeArrowheads="1"/>
          </p:cNvPicPr>
          <p:nvPr/>
        </p:nvPicPr>
        <p:blipFill>
          <a:blip r:embed="rId4"/>
          <a:srcRect/>
          <a:stretch>
            <a:fillRect/>
          </a:stretch>
        </p:blipFill>
        <p:spPr bwMode="auto">
          <a:xfrm>
            <a:off x="3699537" y="764704"/>
            <a:ext cx="1858296" cy="1645920"/>
          </a:xfrm>
          <a:prstGeom prst="rect">
            <a:avLst/>
          </a:prstGeom>
          <a:noFill/>
          <a:ln w="9525">
            <a:noFill/>
            <a:miter lim="800000"/>
            <a:headEnd/>
            <a:tailEnd/>
          </a:ln>
        </p:spPr>
      </p:pic>
      <p:pic>
        <p:nvPicPr>
          <p:cNvPr id="14" name="Picture 5"/>
          <p:cNvPicPr>
            <a:picLocks noChangeAspect="1" noChangeArrowheads="1"/>
          </p:cNvPicPr>
          <p:nvPr/>
        </p:nvPicPr>
        <p:blipFill>
          <a:blip r:embed="rId5"/>
          <a:srcRect/>
          <a:stretch>
            <a:fillRect/>
          </a:stretch>
        </p:blipFill>
        <p:spPr bwMode="auto">
          <a:xfrm>
            <a:off x="5557833" y="767354"/>
            <a:ext cx="1828800" cy="1643270"/>
          </a:xfrm>
          <a:prstGeom prst="rect">
            <a:avLst/>
          </a:prstGeom>
          <a:noFill/>
          <a:ln w="9525">
            <a:noFill/>
            <a:miter lim="800000"/>
            <a:headEnd/>
            <a:tailEnd/>
          </a:ln>
        </p:spPr>
      </p:pic>
      <p:pic>
        <p:nvPicPr>
          <p:cNvPr id="15" name="Picture 6"/>
          <p:cNvPicPr>
            <a:picLocks noChangeAspect="1" noChangeArrowheads="1"/>
          </p:cNvPicPr>
          <p:nvPr/>
        </p:nvPicPr>
        <p:blipFill>
          <a:blip r:embed="rId6"/>
          <a:srcRect/>
          <a:stretch>
            <a:fillRect/>
          </a:stretch>
        </p:blipFill>
        <p:spPr bwMode="auto">
          <a:xfrm>
            <a:off x="7365343" y="764704"/>
            <a:ext cx="1778657" cy="1645920"/>
          </a:xfrm>
          <a:prstGeom prst="rect">
            <a:avLst/>
          </a:prstGeom>
          <a:noFill/>
          <a:ln w="9525">
            <a:noFill/>
            <a:miter lim="800000"/>
            <a:headEnd/>
            <a:tailEnd/>
          </a:ln>
        </p:spPr>
      </p:pic>
      <p:graphicFrame>
        <p:nvGraphicFramePr>
          <p:cNvPr id="2" name="Table 1"/>
          <p:cNvGraphicFramePr>
            <a:graphicFrameLocks noGrp="1"/>
          </p:cNvGraphicFramePr>
          <p:nvPr>
            <p:extLst>
              <p:ext uri="{D42A27DB-BD31-4B8C-83A1-F6EECF244321}">
                <p14:modId xmlns:p14="http://schemas.microsoft.com/office/powerpoint/2010/main" val="2530519778"/>
              </p:ext>
            </p:extLst>
          </p:nvPr>
        </p:nvGraphicFramePr>
        <p:xfrm>
          <a:off x="8409" y="2924944"/>
          <a:ext cx="8956405" cy="3849624"/>
        </p:xfrm>
        <a:graphic>
          <a:graphicData uri="http://schemas.openxmlformats.org/drawingml/2006/table">
            <a:tbl>
              <a:tblPr firstRow="1" firstCol="1" bandRow="1">
                <a:tableStyleId>{5C22544A-7EE6-4342-B048-85BDC9FD1C3A}</a:tableStyleId>
              </a:tblPr>
              <a:tblGrid>
                <a:gridCol w="7105530"/>
                <a:gridCol w="936104"/>
                <a:gridCol w="914771"/>
              </a:tblGrid>
              <a:tr h="0">
                <a:tc>
                  <a:txBody>
                    <a:bodyPr/>
                    <a:lstStyle/>
                    <a:p>
                      <a:pPr marL="0" marR="0">
                        <a:lnSpc>
                          <a:spcPct val="105000"/>
                        </a:lnSpc>
                        <a:spcBef>
                          <a:spcPts val="0"/>
                        </a:spcBef>
                        <a:spcAft>
                          <a:spcPts val="0"/>
                        </a:spcAft>
                      </a:pPr>
                      <a:r>
                        <a:rPr lang="en-US" sz="1200" dirty="0">
                          <a:effectLst/>
                        </a:rPr>
                        <a:t>Answer Choice</a:t>
                      </a:r>
                      <a:endParaRPr lang="en-US" sz="1100" dirty="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200">
                          <a:effectLst/>
                        </a:rPr>
                        <a:t>Pre</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200">
                          <a:effectLst/>
                        </a:rPr>
                        <a:t>Post</a:t>
                      </a:r>
                      <a:endParaRPr lang="en-US" sz="1100">
                        <a:effectLst/>
                        <a:latin typeface="Cambria"/>
                        <a:ea typeface="Times New Roman"/>
                        <a:cs typeface="Times New Roman"/>
                      </a:endParaRPr>
                    </a:p>
                  </a:txBody>
                  <a:tcPr marL="68580" marR="68580" marT="0" marB="0"/>
                </a:tc>
              </a:tr>
              <a:tr h="0">
                <a:tc>
                  <a:txBody>
                    <a:bodyPr/>
                    <a:lstStyle/>
                    <a:p>
                      <a:pPr marL="0" marR="0">
                        <a:spcBef>
                          <a:spcPts val="0"/>
                        </a:spcBef>
                        <a:spcAft>
                          <a:spcPts val="0"/>
                        </a:spcAft>
                      </a:pPr>
                      <a:r>
                        <a:rPr lang="en-US" sz="2400" b="0" dirty="0">
                          <a:effectLst/>
                        </a:rPr>
                        <a:t>A: The one with the large center peak because it has the most values close to the mean. </a:t>
                      </a:r>
                      <a:endParaRPr lang="en-US" sz="2400" b="0" dirty="0">
                        <a:solidFill>
                          <a:srgbClr val="000000"/>
                        </a:solidFill>
                        <a:effectLst/>
                        <a:latin typeface="Times New Roman"/>
                        <a:ea typeface="Cambria"/>
                      </a:endParaRPr>
                    </a:p>
                  </a:txBody>
                  <a:tcPr marL="68580" marR="68580" marT="0" marB="0">
                    <a:solidFill>
                      <a:schemeClr val="tx2">
                        <a:lumMod val="60000"/>
                        <a:lumOff val="40000"/>
                      </a:schemeClr>
                    </a:solidFill>
                  </a:tcPr>
                </a:tc>
                <a:tc>
                  <a:txBody>
                    <a:bodyPr/>
                    <a:lstStyle/>
                    <a:p>
                      <a:pPr marL="0" marR="0" algn="r">
                        <a:lnSpc>
                          <a:spcPct val="105000"/>
                        </a:lnSpc>
                        <a:spcBef>
                          <a:spcPts val="0"/>
                        </a:spcBef>
                        <a:spcAft>
                          <a:spcPts val="0"/>
                        </a:spcAft>
                      </a:pPr>
                      <a:r>
                        <a:rPr lang="en-US" sz="2400" dirty="0">
                          <a:solidFill>
                            <a:schemeClr val="bg1"/>
                          </a:solidFill>
                          <a:effectLst/>
                        </a:rPr>
                        <a:t>18.5%</a:t>
                      </a:r>
                      <a:endParaRPr lang="en-US" sz="2400" dirty="0">
                        <a:solidFill>
                          <a:schemeClr val="bg1"/>
                        </a:solidFill>
                        <a:effectLst/>
                        <a:latin typeface="Cambria"/>
                        <a:ea typeface="Times New Roman"/>
                        <a:cs typeface="Times New Roman"/>
                      </a:endParaRPr>
                    </a:p>
                  </a:txBody>
                  <a:tcPr marL="68580" marR="68580" marT="0" marB="0" anchor="ctr">
                    <a:solidFill>
                      <a:schemeClr val="tx2">
                        <a:lumMod val="60000"/>
                        <a:lumOff val="40000"/>
                      </a:schemeClr>
                    </a:solidFill>
                  </a:tcPr>
                </a:tc>
                <a:tc>
                  <a:txBody>
                    <a:bodyPr/>
                    <a:lstStyle/>
                    <a:p>
                      <a:pPr marL="0" marR="0" algn="r">
                        <a:lnSpc>
                          <a:spcPct val="105000"/>
                        </a:lnSpc>
                        <a:spcBef>
                          <a:spcPts val="0"/>
                        </a:spcBef>
                        <a:spcAft>
                          <a:spcPts val="0"/>
                        </a:spcAft>
                      </a:pPr>
                      <a:r>
                        <a:rPr lang="en-US" sz="2400" dirty="0">
                          <a:solidFill>
                            <a:schemeClr val="bg1"/>
                          </a:solidFill>
                          <a:effectLst/>
                        </a:rPr>
                        <a:t>26.2%</a:t>
                      </a:r>
                      <a:endParaRPr lang="en-US" sz="2400" dirty="0">
                        <a:solidFill>
                          <a:schemeClr val="bg1"/>
                        </a:solidFill>
                        <a:effectLst/>
                        <a:latin typeface="Cambria"/>
                        <a:ea typeface="Times New Roman"/>
                        <a:cs typeface="Times New Roman"/>
                      </a:endParaRPr>
                    </a:p>
                  </a:txBody>
                  <a:tcPr marL="68580" marR="68580" marT="0" marB="0" anchor="ctr">
                    <a:solidFill>
                      <a:schemeClr val="tx2">
                        <a:lumMod val="60000"/>
                        <a:lumOff val="40000"/>
                      </a:schemeClr>
                    </a:solidFill>
                  </a:tcPr>
                </a:tc>
              </a:tr>
              <a:tr h="0">
                <a:tc>
                  <a:txBody>
                    <a:bodyPr/>
                    <a:lstStyle/>
                    <a:p>
                      <a:pPr marL="0" marR="0">
                        <a:spcBef>
                          <a:spcPts val="0"/>
                        </a:spcBef>
                        <a:spcAft>
                          <a:spcPts val="0"/>
                        </a:spcAft>
                      </a:pPr>
                      <a:r>
                        <a:rPr lang="en-US" sz="2400" b="0" dirty="0">
                          <a:effectLst/>
                        </a:rPr>
                        <a:t>B: The U-shaped one because it has the smallest number of distinct scores. </a:t>
                      </a:r>
                      <a:endParaRPr lang="en-US" sz="2400" b="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7.5%</a:t>
                      </a:r>
                      <a:endParaRPr lang="en-US" sz="2400" dirty="0">
                        <a:solidFill>
                          <a:schemeClr val="bg1"/>
                        </a:solidFill>
                        <a:effectLst/>
                        <a:latin typeface="Cambria"/>
                        <a:ea typeface="Times New Roman"/>
                        <a:cs typeface="Times New Roman"/>
                      </a:endParaRPr>
                    </a:p>
                  </a:txBody>
                  <a:tcPr marL="68580" marR="68580" marT="0" marB="0" anchor="ctr">
                    <a:solidFill>
                      <a:schemeClr val="accent2">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3.3%</a:t>
                      </a:r>
                      <a:endParaRPr lang="en-US" sz="2400" dirty="0">
                        <a:solidFill>
                          <a:schemeClr val="bg1"/>
                        </a:solidFill>
                        <a:effectLst/>
                        <a:latin typeface="Cambria"/>
                        <a:ea typeface="Times New Roman"/>
                        <a:cs typeface="Times New Roman"/>
                      </a:endParaRPr>
                    </a:p>
                  </a:txBody>
                  <a:tcPr marL="68580" marR="68580" marT="0" marB="0" anchor="ctr">
                    <a:solidFill>
                      <a:schemeClr val="accent2">
                        <a:lumMod val="75000"/>
                      </a:schemeClr>
                    </a:solidFill>
                  </a:tcPr>
                </a:tc>
              </a:tr>
              <a:tr h="0">
                <a:tc>
                  <a:txBody>
                    <a:bodyPr/>
                    <a:lstStyle/>
                    <a:p>
                      <a:pPr marL="0" marR="0">
                        <a:spcBef>
                          <a:spcPts val="0"/>
                        </a:spcBef>
                        <a:spcAft>
                          <a:spcPts val="0"/>
                        </a:spcAft>
                      </a:pPr>
                      <a:r>
                        <a:rPr lang="en-US" sz="2400" b="0" dirty="0">
                          <a:effectLst/>
                        </a:rPr>
                        <a:t>C: The uniform one because there is no change in scores. </a:t>
                      </a:r>
                      <a:endParaRPr lang="en-US" sz="2400" b="0" dirty="0">
                        <a:solidFill>
                          <a:srgbClr val="000000"/>
                        </a:solidFill>
                        <a:effectLst/>
                        <a:latin typeface="Times New Roman"/>
                        <a:ea typeface="Cambria"/>
                      </a:endParaRPr>
                    </a:p>
                  </a:txBody>
                  <a:tcPr marL="68580" marR="68580" marT="0" marB="0">
                    <a:solidFill>
                      <a:schemeClr val="accent4">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58.8%</a:t>
                      </a:r>
                      <a:endParaRPr lang="en-US" sz="2400" dirty="0">
                        <a:solidFill>
                          <a:schemeClr val="bg1"/>
                        </a:solidFill>
                        <a:effectLst/>
                        <a:latin typeface="Cambria"/>
                        <a:ea typeface="Times New Roman"/>
                        <a:cs typeface="Times New Roman"/>
                      </a:endParaRPr>
                    </a:p>
                  </a:txBody>
                  <a:tcPr marL="68580" marR="68580" marT="0" marB="0" anchor="ctr">
                    <a:solidFill>
                      <a:schemeClr val="accent4">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48.3%</a:t>
                      </a:r>
                      <a:endParaRPr lang="en-US" sz="2400" dirty="0">
                        <a:solidFill>
                          <a:schemeClr val="bg1"/>
                        </a:solidFill>
                        <a:effectLst/>
                        <a:latin typeface="Cambria"/>
                        <a:ea typeface="Times New Roman"/>
                        <a:cs typeface="Times New Roman"/>
                      </a:endParaRPr>
                    </a:p>
                  </a:txBody>
                  <a:tcPr marL="68580" marR="68580" marT="0" marB="0" anchor="ctr">
                    <a:solidFill>
                      <a:schemeClr val="accent4">
                        <a:lumMod val="75000"/>
                      </a:schemeClr>
                    </a:solidFill>
                  </a:tcPr>
                </a:tc>
              </a:tr>
              <a:tr h="0">
                <a:tc>
                  <a:txBody>
                    <a:bodyPr/>
                    <a:lstStyle/>
                    <a:p>
                      <a:pPr marL="0" marR="0">
                        <a:spcBef>
                          <a:spcPts val="0"/>
                        </a:spcBef>
                        <a:spcAft>
                          <a:spcPts val="0"/>
                        </a:spcAft>
                      </a:pPr>
                      <a:r>
                        <a:rPr lang="en-US" sz="2400" b="0" dirty="0">
                          <a:effectLst/>
                        </a:rPr>
                        <a:t>D: Either the one with the center peak or the bumpy one, because they both have the smallest range. </a:t>
                      </a:r>
                      <a:endParaRPr lang="en-US" sz="2400" b="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9.2%</a:t>
                      </a:r>
                      <a:endParaRPr lang="en-US" sz="2400" dirty="0">
                        <a:solidFill>
                          <a:schemeClr val="bg1"/>
                        </a:solidFill>
                        <a:effectLst/>
                        <a:latin typeface="Cambria"/>
                        <a:ea typeface="Times New Roman"/>
                        <a:cs typeface="Times New Roman"/>
                      </a:endParaRPr>
                    </a:p>
                  </a:txBody>
                  <a:tcPr marL="68580" marR="68580" marT="0" marB="0" anchor="ctr">
                    <a:solidFill>
                      <a:schemeClr val="accent2">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6.3%</a:t>
                      </a:r>
                      <a:endParaRPr lang="en-US" sz="2400" dirty="0">
                        <a:solidFill>
                          <a:schemeClr val="bg1"/>
                        </a:solidFill>
                        <a:effectLst/>
                        <a:latin typeface="Cambria"/>
                        <a:ea typeface="Times New Roman"/>
                        <a:cs typeface="Times New Roman"/>
                      </a:endParaRPr>
                    </a:p>
                  </a:txBody>
                  <a:tcPr marL="68580" marR="68580" marT="0" marB="0" anchor="ctr">
                    <a:solidFill>
                      <a:schemeClr val="accent2">
                        <a:lumMod val="75000"/>
                      </a:schemeClr>
                    </a:solidFill>
                  </a:tcPr>
                </a:tc>
              </a:tr>
              <a:tr h="0">
                <a:tc>
                  <a:txBody>
                    <a:bodyPr/>
                    <a:lstStyle/>
                    <a:p>
                      <a:pPr marL="0" marR="0">
                        <a:spcBef>
                          <a:spcPts val="0"/>
                        </a:spcBef>
                        <a:spcAft>
                          <a:spcPts val="0"/>
                        </a:spcAft>
                      </a:pPr>
                      <a:r>
                        <a:rPr lang="en-US" sz="2400" b="0" dirty="0">
                          <a:effectLst/>
                        </a:rPr>
                        <a:t>E: The bell shaped one because it looks the most normal. </a:t>
                      </a:r>
                      <a:endParaRPr lang="en-US" sz="2400" b="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6.0%</a:t>
                      </a:r>
                      <a:endParaRPr lang="en-US" sz="2400" dirty="0">
                        <a:solidFill>
                          <a:schemeClr val="bg1"/>
                        </a:solidFill>
                        <a:effectLst/>
                        <a:latin typeface="Cambria"/>
                        <a:ea typeface="Times New Roman"/>
                        <a:cs typeface="Times New Roman"/>
                      </a:endParaRPr>
                    </a:p>
                  </a:txBody>
                  <a:tcPr marL="68580" marR="68580" marT="0" marB="0" anchor="ctr">
                    <a:solidFill>
                      <a:schemeClr val="accent3">
                        <a:lumMod val="75000"/>
                      </a:schemeClr>
                    </a:solidFill>
                  </a:tcPr>
                </a:tc>
                <a:tc>
                  <a:txBody>
                    <a:bodyPr/>
                    <a:lstStyle/>
                    <a:p>
                      <a:pPr marL="0" marR="0" algn="r">
                        <a:lnSpc>
                          <a:spcPct val="105000"/>
                        </a:lnSpc>
                        <a:spcBef>
                          <a:spcPts val="0"/>
                        </a:spcBef>
                        <a:spcAft>
                          <a:spcPts val="0"/>
                        </a:spcAft>
                      </a:pPr>
                      <a:r>
                        <a:rPr lang="en-US" sz="2400" dirty="0">
                          <a:solidFill>
                            <a:schemeClr val="bg1"/>
                          </a:solidFill>
                          <a:effectLst/>
                        </a:rPr>
                        <a:t>15.9%</a:t>
                      </a:r>
                      <a:endParaRPr lang="en-US" sz="2400" dirty="0">
                        <a:solidFill>
                          <a:schemeClr val="bg1"/>
                        </a:solidFill>
                        <a:effectLst/>
                        <a:latin typeface="Cambria"/>
                        <a:ea typeface="Times New Roman"/>
                        <a:cs typeface="Times New Roman"/>
                      </a:endParaRPr>
                    </a:p>
                  </a:txBody>
                  <a:tcPr marL="68580" marR="68580" marT="0" marB="0" anchor="ctr">
                    <a:solidFill>
                      <a:schemeClr val="accent3">
                        <a:lumMod val="75000"/>
                      </a:schemeClr>
                    </a:solidFill>
                  </a:tcPr>
                </a:tc>
              </a:tr>
            </a:tbl>
          </a:graphicData>
        </a:graphic>
      </p:graphicFrame>
      <p:sp>
        <p:nvSpPr>
          <p:cNvPr id="5" name="TextBox 4"/>
          <p:cNvSpPr txBox="1"/>
          <p:nvPr/>
        </p:nvSpPr>
        <p:spPr>
          <a:xfrm>
            <a:off x="323528" y="2410624"/>
            <a:ext cx="6500497" cy="523220"/>
          </a:xfrm>
          <a:prstGeom prst="rect">
            <a:avLst/>
          </a:prstGeom>
          <a:noFill/>
        </p:spPr>
        <p:txBody>
          <a:bodyPr wrap="none" rtlCol="0">
            <a:spAutoFit/>
          </a:bodyPr>
          <a:lstStyle/>
          <a:p>
            <a:r>
              <a:rPr lang="en-US" sz="2800" dirty="0" smtClean="0"/>
              <a:t>Which data set has the least variability?</a:t>
            </a:r>
            <a:endParaRPr lang="en-US" sz="2800" dirty="0"/>
          </a:p>
        </p:txBody>
      </p:sp>
    </p:spTree>
    <p:extLst>
      <p:ext uri="{BB962C8B-B14F-4D97-AF65-F5344CB8AC3E}">
        <p14:creationId xmlns:p14="http://schemas.microsoft.com/office/powerpoint/2010/main" val="3415646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nchor="t"/>
          <a:lstStyle/>
          <a:p>
            <a:pPr algn="l"/>
            <a:r>
              <a:rPr lang="en-US" sz="2400" b="1" dirty="0"/>
              <a:t>Misconception </a:t>
            </a:r>
            <a:r>
              <a:rPr lang="en-US" sz="2400" b="1" dirty="0" smtClean="0"/>
              <a:t>4: </a:t>
            </a:r>
            <a:r>
              <a:rPr lang="en-US" sz="2400" b="1" dirty="0"/>
              <a:t>For data that has an implied (though not collected) time component, students read the histogram as a time plot believing (incorrectly) that values on the left side of the graph took place earlier in time. </a:t>
            </a:r>
          </a:p>
        </p:txBody>
      </p:sp>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pic>
        <p:nvPicPr>
          <p:cNvPr id="10" name="Picture 5"/>
          <p:cNvPicPr>
            <a:picLocks noChangeAspect="1" noChangeArrowheads="1"/>
          </p:cNvPicPr>
          <p:nvPr/>
        </p:nvPicPr>
        <p:blipFill>
          <a:blip r:embed="rId3"/>
          <a:srcRect/>
          <a:stretch>
            <a:fillRect/>
          </a:stretch>
        </p:blipFill>
        <p:spPr bwMode="auto">
          <a:xfrm>
            <a:off x="506158" y="2600187"/>
            <a:ext cx="8131685" cy="4251064"/>
          </a:xfrm>
          <a:prstGeom prst="rect">
            <a:avLst/>
          </a:prstGeom>
          <a:noFill/>
          <a:ln w="9525">
            <a:noFill/>
            <a:miter lim="800000"/>
            <a:headEnd/>
            <a:tailEnd/>
          </a:ln>
        </p:spPr>
      </p:pic>
      <p:sp>
        <p:nvSpPr>
          <p:cNvPr id="3" name="Rectangle 2"/>
          <p:cNvSpPr/>
          <p:nvPr/>
        </p:nvSpPr>
        <p:spPr>
          <a:xfrm>
            <a:off x="-30464" y="1522969"/>
            <a:ext cx="9174464" cy="1077218"/>
          </a:xfrm>
          <a:prstGeom prst="rect">
            <a:avLst/>
          </a:prstGeom>
        </p:spPr>
        <p:txBody>
          <a:bodyPr wrap="square">
            <a:spAutoFit/>
          </a:bodyPr>
          <a:lstStyle/>
          <a:p>
            <a:pPr algn="ctr"/>
            <a:r>
              <a:rPr lang="en-US" sz="3200" dirty="0" smtClean="0">
                <a:solidFill>
                  <a:schemeClr val="tx2">
                    <a:lumMod val="75000"/>
                  </a:schemeClr>
                </a:solidFill>
              </a:rPr>
              <a:t>Are there three </a:t>
            </a:r>
            <a:r>
              <a:rPr lang="en-US" sz="3200" dirty="0">
                <a:solidFill>
                  <a:schemeClr val="tx2">
                    <a:lumMod val="75000"/>
                  </a:schemeClr>
                </a:solidFill>
              </a:rPr>
              <a:t>times during the semester </a:t>
            </a:r>
            <a:r>
              <a:rPr lang="en-US" sz="3200" dirty="0" smtClean="0">
                <a:solidFill>
                  <a:schemeClr val="tx2">
                    <a:lumMod val="75000"/>
                  </a:schemeClr>
                </a:solidFill>
              </a:rPr>
              <a:t>in </a:t>
            </a:r>
            <a:r>
              <a:rPr lang="en-US" sz="3200" dirty="0">
                <a:solidFill>
                  <a:schemeClr val="tx2">
                    <a:lumMod val="75000"/>
                  </a:schemeClr>
                </a:solidFill>
              </a:rPr>
              <a:t>which students spend a lot of </a:t>
            </a:r>
            <a:r>
              <a:rPr lang="en-US" sz="3200" dirty="0" smtClean="0">
                <a:solidFill>
                  <a:schemeClr val="tx2">
                    <a:lumMod val="75000"/>
                  </a:schemeClr>
                </a:solidFill>
              </a:rPr>
              <a:t>money?</a:t>
            </a:r>
            <a:endParaRPr lang="en-US" sz="3200" dirty="0">
              <a:solidFill>
                <a:schemeClr val="tx2">
                  <a:lumMod val="75000"/>
                </a:schemeClr>
              </a:solidFill>
            </a:endParaRPr>
          </a:p>
        </p:txBody>
      </p:sp>
    </p:spTree>
    <p:extLst>
      <p:ext uri="{BB962C8B-B14F-4D97-AF65-F5344CB8AC3E}">
        <p14:creationId xmlns:p14="http://schemas.microsoft.com/office/powerpoint/2010/main" val="1536962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nchor="t"/>
          <a:lstStyle/>
          <a:p>
            <a:pPr algn="l"/>
            <a:r>
              <a:rPr lang="en-US" sz="2400" b="1" dirty="0"/>
              <a:t>Misconception </a:t>
            </a:r>
            <a:r>
              <a:rPr lang="en-US" sz="2400" b="1" dirty="0" smtClean="0"/>
              <a:t>4: </a:t>
            </a:r>
            <a:r>
              <a:rPr lang="en-US" sz="2400" b="1" dirty="0"/>
              <a:t>For data that has an implied (though not collected) time component, students read the histogram as a time plot believing (incorrectly) that values on the left side of the graph took place earlier in time. </a:t>
            </a:r>
          </a:p>
        </p:txBody>
      </p:sp>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pic>
        <p:nvPicPr>
          <p:cNvPr id="10" name="Picture 5"/>
          <p:cNvPicPr>
            <a:picLocks noChangeAspect="1" noChangeArrowheads="1"/>
          </p:cNvPicPr>
          <p:nvPr/>
        </p:nvPicPr>
        <p:blipFill>
          <a:blip r:embed="rId3"/>
          <a:srcRect/>
          <a:stretch>
            <a:fillRect/>
          </a:stretch>
        </p:blipFill>
        <p:spPr bwMode="auto">
          <a:xfrm>
            <a:off x="3275856" y="1196752"/>
            <a:ext cx="5715000" cy="2987675"/>
          </a:xfrm>
          <a:prstGeom prst="rect">
            <a:avLst/>
          </a:prstGeom>
          <a:noFill/>
          <a:ln w="9525">
            <a:noFill/>
            <a:miter lim="800000"/>
            <a:headEnd/>
            <a:tailEnd/>
          </a:ln>
        </p:spPr>
      </p:pic>
      <p:sp>
        <p:nvSpPr>
          <p:cNvPr id="3" name="Rectangle 2"/>
          <p:cNvSpPr/>
          <p:nvPr/>
        </p:nvSpPr>
        <p:spPr>
          <a:xfrm>
            <a:off x="179512" y="1567825"/>
            <a:ext cx="2952328" cy="2246769"/>
          </a:xfrm>
          <a:prstGeom prst="rect">
            <a:avLst/>
          </a:prstGeom>
        </p:spPr>
        <p:txBody>
          <a:bodyPr wrap="square">
            <a:spAutoFit/>
          </a:bodyPr>
          <a:lstStyle/>
          <a:p>
            <a:r>
              <a:rPr lang="en-US" sz="2000" dirty="0"/>
              <a:t>There appears to be three times during the semester (beginning/middle/end) in which students spend a lot of money on printing at this college.</a:t>
            </a:r>
          </a:p>
        </p:txBody>
      </p:sp>
      <p:graphicFrame>
        <p:nvGraphicFramePr>
          <p:cNvPr id="7" name="Table 6"/>
          <p:cNvGraphicFramePr>
            <a:graphicFrameLocks noGrp="1"/>
          </p:cNvGraphicFramePr>
          <p:nvPr>
            <p:extLst>
              <p:ext uri="{D42A27DB-BD31-4B8C-83A1-F6EECF244321}">
                <p14:modId xmlns:p14="http://schemas.microsoft.com/office/powerpoint/2010/main" val="240000671"/>
              </p:ext>
            </p:extLst>
          </p:nvPr>
        </p:nvGraphicFramePr>
        <p:xfrm>
          <a:off x="2411760" y="4797152"/>
          <a:ext cx="3187700" cy="960120"/>
        </p:xfrm>
        <a:graphic>
          <a:graphicData uri="http://schemas.openxmlformats.org/drawingml/2006/table">
            <a:tbl>
              <a:tblPr firstRow="1" firstCol="1" bandRow="1">
                <a:tableStyleId>{125E5076-3810-47DD-B79F-674D7AD40C01}</a:tableStyleId>
              </a:tblPr>
              <a:tblGrid>
                <a:gridCol w="1268730"/>
                <a:gridCol w="959485"/>
                <a:gridCol w="959485"/>
              </a:tblGrid>
              <a:tr h="0">
                <a:tc>
                  <a:txBody>
                    <a:bodyPr/>
                    <a:lstStyle/>
                    <a:p>
                      <a:pPr marL="0" marR="0">
                        <a:lnSpc>
                          <a:spcPct val="105000"/>
                        </a:lnSpc>
                        <a:spcBef>
                          <a:spcPts val="0"/>
                        </a:spcBef>
                        <a:spcAft>
                          <a:spcPts val="0"/>
                        </a:spcAft>
                      </a:pPr>
                      <a:r>
                        <a:rPr lang="en-US" sz="1200" dirty="0">
                          <a:effectLst/>
                        </a:rPr>
                        <a:t>Answer Choice</a:t>
                      </a:r>
                      <a:endParaRPr lang="en-US" sz="1100" dirty="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200">
                          <a:effectLst/>
                        </a:rPr>
                        <a:t>Pre</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200">
                          <a:effectLst/>
                        </a:rPr>
                        <a:t>Post</a:t>
                      </a:r>
                      <a:endParaRPr lang="en-US" sz="1100">
                        <a:effectLst/>
                        <a:latin typeface="Cambria"/>
                        <a:ea typeface="Times New Roman"/>
                        <a:cs typeface="Times New Roman"/>
                      </a:endParaRPr>
                    </a:p>
                  </a:txBody>
                  <a:tcPr marL="68580" marR="68580" marT="0" marB="0"/>
                </a:tc>
              </a:tr>
              <a:tr h="0">
                <a:tc>
                  <a:txBody>
                    <a:bodyPr/>
                    <a:lstStyle/>
                    <a:p>
                      <a:pPr marL="0" marR="0">
                        <a:spcBef>
                          <a:spcPts val="0"/>
                        </a:spcBef>
                        <a:spcAft>
                          <a:spcPts val="0"/>
                        </a:spcAft>
                      </a:pPr>
                      <a:r>
                        <a:rPr lang="en-US" sz="2400" dirty="0">
                          <a:effectLst/>
                        </a:rPr>
                        <a:t>True</a:t>
                      </a:r>
                      <a:endParaRPr lang="en-US" sz="240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400" dirty="0">
                          <a:effectLst/>
                        </a:rPr>
                        <a:t>36.3%</a:t>
                      </a:r>
                      <a:endParaRPr lang="en-US" sz="2400" dirty="0">
                        <a:effectLst/>
                        <a:latin typeface="Cambria"/>
                        <a:ea typeface="Times New Roman"/>
                        <a:cs typeface="Times New Roman"/>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400" dirty="0">
                          <a:effectLst/>
                        </a:rPr>
                        <a:t>33.8%</a:t>
                      </a:r>
                      <a:endParaRPr lang="en-US" sz="2400" dirty="0">
                        <a:effectLst/>
                        <a:latin typeface="Cambria"/>
                        <a:ea typeface="Times New Roman"/>
                        <a:cs typeface="Times New Roman"/>
                      </a:endParaRPr>
                    </a:p>
                  </a:txBody>
                  <a:tcPr marL="68580" marR="68580" marT="0" marB="0">
                    <a:solidFill>
                      <a:schemeClr val="accent2">
                        <a:lumMod val="75000"/>
                      </a:schemeClr>
                    </a:solidFill>
                  </a:tcPr>
                </a:tc>
              </a:tr>
              <a:tr h="0">
                <a:tc>
                  <a:txBody>
                    <a:bodyPr/>
                    <a:lstStyle/>
                    <a:p>
                      <a:pPr marL="0" marR="0">
                        <a:spcBef>
                          <a:spcPts val="0"/>
                        </a:spcBef>
                        <a:spcAft>
                          <a:spcPts val="0"/>
                        </a:spcAft>
                      </a:pPr>
                      <a:r>
                        <a:rPr lang="en-US" sz="2400" dirty="0">
                          <a:effectLst/>
                        </a:rPr>
                        <a:t>False  </a:t>
                      </a:r>
                      <a:endParaRPr lang="en-US" sz="2400" dirty="0">
                        <a:solidFill>
                          <a:srgbClr val="000000"/>
                        </a:solidFill>
                        <a:effectLst/>
                        <a:latin typeface="Times New Roman"/>
                        <a:ea typeface="Cambria"/>
                      </a:endParaRPr>
                    </a:p>
                  </a:txBody>
                  <a:tcPr marL="68580" marR="68580" marT="0" marB="0">
                    <a:solidFill>
                      <a:schemeClr val="tx2">
                        <a:lumMod val="75000"/>
                      </a:schemeClr>
                    </a:solidFill>
                  </a:tcPr>
                </a:tc>
                <a:tc>
                  <a:txBody>
                    <a:bodyPr/>
                    <a:lstStyle/>
                    <a:p>
                      <a:pPr marL="0" marR="0" algn="r">
                        <a:lnSpc>
                          <a:spcPct val="105000"/>
                        </a:lnSpc>
                        <a:spcBef>
                          <a:spcPts val="0"/>
                        </a:spcBef>
                        <a:spcAft>
                          <a:spcPts val="0"/>
                        </a:spcAft>
                      </a:pPr>
                      <a:r>
                        <a:rPr lang="en-US" sz="2400" dirty="0">
                          <a:effectLst/>
                        </a:rPr>
                        <a:t>63.7%</a:t>
                      </a:r>
                      <a:endParaRPr lang="en-US" sz="2400" dirty="0">
                        <a:effectLst/>
                        <a:latin typeface="Cambria"/>
                        <a:ea typeface="Times New Roman"/>
                        <a:cs typeface="Times New Roman"/>
                      </a:endParaRPr>
                    </a:p>
                  </a:txBody>
                  <a:tcPr marL="68580" marR="68580" marT="0" marB="0">
                    <a:solidFill>
                      <a:schemeClr val="tx2">
                        <a:lumMod val="75000"/>
                      </a:schemeClr>
                    </a:solidFill>
                  </a:tcPr>
                </a:tc>
                <a:tc>
                  <a:txBody>
                    <a:bodyPr/>
                    <a:lstStyle/>
                    <a:p>
                      <a:pPr marL="0" marR="0" algn="r">
                        <a:lnSpc>
                          <a:spcPct val="105000"/>
                        </a:lnSpc>
                        <a:spcBef>
                          <a:spcPts val="0"/>
                        </a:spcBef>
                        <a:spcAft>
                          <a:spcPts val="0"/>
                        </a:spcAft>
                      </a:pPr>
                      <a:r>
                        <a:rPr lang="en-US" sz="2400" dirty="0">
                          <a:effectLst/>
                        </a:rPr>
                        <a:t>66.2%</a:t>
                      </a:r>
                      <a:endParaRPr lang="en-US" sz="2400" dirty="0">
                        <a:effectLst/>
                        <a:latin typeface="Cambria"/>
                        <a:ea typeface="Times New Roman"/>
                        <a:cs typeface="Times New Roman"/>
                      </a:endParaRPr>
                    </a:p>
                  </a:txBody>
                  <a:tcPr marL="68580" marR="68580" marT="0" marB="0">
                    <a:solidFill>
                      <a:schemeClr val="tx2">
                        <a:lumMod val="75000"/>
                      </a:schemeClr>
                    </a:solidFill>
                  </a:tcPr>
                </a:tc>
              </a:tr>
            </a:tbl>
          </a:graphicData>
        </a:graphic>
      </p:graphicFrame>
    </p:spTree>
    <p:extLst>
      <p:ext uri="{BB962C8B-B14F-4D97-AF65-F5344CB8AC3E}">
        <p14:creationId xmlns:p14="http://schemas.microsoft.com/office/powerpoint/2010/main" val="3731985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3008" y="1340768"/>
            <a:ext cx="8639472" cy="5262979"/>
          </a:xfrm>
          <a:prstGeom prst="rect">
            <a:avLst/>
          </a:prstGeom>
          <a:noFill/>
        </p:spPr>
        <p:txBody>
          <a:bodyPr wrap="square" rtlCol="0">
            <a:spAutoFit/>
          </a:bodyPr>
          <a:lstStyle/>
          <a:p>
            <a:pPr marL="342900" lvl="0" indent="-342900">
              <a:buFont typeface="+mj-lt"/>
              <a:buAutoNum type="arabicPeriod"/>
            </a:pPr>
            <a:r>
              <a:rPr lang="en-US" sz="2800" dirty="0" smtClean="0"/>
              <a:t>Not distinguishing between </a:t>
            </a:r>
            <a:r>
              <a:rPr lang="en-US" sz="2800" dirty="0"/>
              <a:t>a </a:t>
            </a:r>
            <a:r>
              <a:rPr lang="en-US" sz="2800" b="1" dirty="0"/>
              <a:t>bar chart </a:t>
            </a:r>
            <a:r>
              <a:rPr lang="en-US" sz="2800" dirty="0"/>
              <a:t>and a </a:t>
            </a:r>
            <a:r>
              <a:rPr lang="en-US" sz="2800" b="1" dirty="0"/>
              <a:t>histogram</a:t>
            </a:r>
            <a:r>
              <a:rPr lang="en-US" sz="2800" dirty="0"/>
              <a:t>, and why this distinction is important</a:t>
            </a:r>
            <a:r>
              <a:rPr lang="en-US" sz="2800" dirty="0" smtClean="0"/>
              <a:t>.</a:t>
            </a:r>
          </a:p>
          <a:p>
            <a:pPr marL="342900" lvl="0" indent="-342900">
              <a:buFont typeface="+mj-lt"/>
              <a:buAutoNum type="arabicPeriod"/>
            </a:pPr>
            <a:endParaRPr lang="en-US" sz="2800" dirty="0"/>
          </a:p>
          <a:p>
            <a:pPr marL="342900" lvl="0" indent="-342900">
              <a:buFont typeface="+mj-lt"/>
              <a:buAutoNum type="arabicPeriod"/>
            </a:pPr>
            <a:r>
              <a:rPr lang="en-US" sz="2800" b="1" dirty="0" smtClean="0"/>
              <a:t>Confusing</a:t>
            </a:r>
            <a:r>
              <a:rPr lang="en-US" sz="2800" dirty="0" smtClean="0"/>
              <a:t> the </a:t>
            </a:r>
            <a:r>
              <a:rPr lang="en-US" sz="2800" b="1" dirty="0"/>
              <a:t>frequency</a:t>
            </a:r>
            <a:r>
              <a:rPr lang="en-US" sz="2800" dirty="0"/>
              <a:t> (y-axis) </a:t>
            </a:r>
            <a:r>
              <a:rPr lang="en-US" sz="2800" dirty="0" smtClean="0"/>
              <a:t>information with the </a:t>
            </a:r>
            <a:r>
              <a:rPr lang="en-US" sz="2800" b="1" dirty="0"/>
              <a:t>data values </a:t>
            </a:r>
            <a:r>
              <a:rPr lang="en-US" sz="2800" dirty="0"/>
              <a:t>(</a:t>
            </a:r>
            <a:r>
              <a:rPr lang="en-US" sz="2800" dirty="0" smtClean="0"/>
              <a:t>x-axis).</a:t>
            </a:r>
          </a:p>
          <a:p>
            <a:pPr marL="342900" lvl="0" indent="-342900">
              <a:buFont typeface="+mj-lt"/>
              <a:buAutoNum type="arabicPeriod"/>
            </a:pPr>
            <a:endParaRPr lang="en-US" sz="2800" dirty="0" smtClean="0"/>
          </a:p>
          <a:p>
            <a:pPr marL="342900" lvl="0" indent="-342900">
              <a:buFont typeface="+mj-lt"/>
              <a:buAutoNum type="arabicPeriod"/>
            </a:pPr>
            <a:r>
              <a:rPr lang="en-US" sz="2800" dirty="0" smtClean="0"/>
              <a:t>Thinking that a </a:t>
            </a:r>
            <a:r>
              <a:rPr lang="en-US" sz="2800" b="1" dirty="0" smtClean="0"/>
              <a:t>flatter </a:t>
            </a:r>
            <a:r>
              <a:rPr lang="en-US" sz="2800" b="1" dirty="0"/>
              <a:t>histogram </a:t>
            </a:r>
            <a:r>
              <a:rPr lang="en-US" sz="2800" dirty="0"/>
              <a:t>equates to </a:t>
            </a:r>
            <a:r>
              <a:rPr lang="en-US" sz="2800" b="1" dirty="0"/>
              <a:t>less variability</a:t>
            </a:r>
            <a:r>
              <a:rPr lang="en-US" sz="2800" dirty="0"/>
              <a:t> in the data</a:t>
            </a:r>
            <a:r>
              <a:rPr lang="en-US" sz="2800" dirty="0" smtClean="0"/>
              <a:t>.</a:t>
            </a:r>
          </a:p>
          <a:p>
            <a:pPr marL="342900" lvl="0" indent="-342900">
              <a:buFont typeface="+mj-lt"/>
              <a:buAutoNum type="arabicPeriod"/>
            </a:pPr>
            <a:endParaRPr lang="en-US" sz="2800" dirty="0"/>
          </a:p>
          <a:p>
            <a:pPr marL="342900" lvl="0" indent="-342900">
              <a:buFont typeface="+mj-lt"/>
              <a:buAutoNum type="arabicPeriod"/>
            </a:pPr>
            <a:r>
              <a:rPr lang="en-US" sz="2800" dirty="0" smtClean="0"/>
              <a:t> Viewing a </a:t>
            </a:r>
            <a:r>
              <a:rPr lang="en-US" sz="2800" b="1" dirty="0"/>
              <a:t>histogram</a:t>
            </a:r>
            <a:r>
              <a:rPr lang="en-US" sz="2800" dirty="0"/>
              <a:t> as a </a:t>
            </a:r>
            <a:r>
              <a:rPr lang="en-US" sz="2800" b="1" dirty="0"/>
              <a:t>time plot </a:t>
            </a:r>
            <a:r>
              <a:rPr lang="en-US" sz="2800" dirty="0"/>
              <a:t>believing (incorrectly) that values on the left side of the graph took place earlier in time.  </a:t>
            </a:r>
          </a:p>
        </p:txBody>
      </p:sp>
      <p:sp>
        <p:nvSpPr>
          <p:cNvPr id="3" name="Title 2"/>
          <p:cNvSpPr>
            <a:spLocks noGrp="1"/>
          </p:cNvSpPr>
          <p:nvPr>
            <p:ph type="title"/>
          </p:nvPr>
        </p:nvSpPr>
        <p:spPr>
          <a:xfrm>
            <a:off x="107504" y="260648"/>
            <a:ext cx="9036496" cy="1143000"/>
          </a:xfrm>
        </p:spPr>
        <p:txBody>
          <a:bodyPr/>
          <a:lstStyle/>
          <a:p>
            <a:pPr algn="l"/>
            <a:r>
              <a:rPr lang="en-US" sz="3600" dirty="0" smtClean="0"/>
              <a:t>Common Misconceptions about Histograms</a:t>
            </a:r>
            <a:endParaRPr lang="en-US" sz="3600" dirty="0"/>
          </a:p>
        </p:txBody>
      </p:sp>
    </p:spTree>
    <p:extLst>
      <p:ext uri="{BB962C8B-B14F-4D97-AF65-F5344CB8AC3E}">
        <p14:creationId xmlns:p14="http://schemas.microsoft.com/office/powerpoint/2010/main" val="2513138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23528" y="1920280"/>
            <a:ext cx="8496944" cy="4388272"/>
          </a:xfrm>
          <a:prstGeom prst="rect">
            <a:avLst/>
          </a:prstGeom>
        </p:spPr>
      </p:pic>
      <p:sp>
        <p:nvSpPr>
          <p:cNvPr id="3" name="TextBox 2"/>
          <p:cNvSpPr txBox="1"/>
          <p:nvPr/>
        </p:nvSpPr>
        <p:spPr>
          <a:xfrm>
            <a:off x="323528" y="620688"/>
            <a:ext cx="8496944" cy="1200329"/>
          </a:xfrm>
          <a:prstGeom prst="rect">
            <a:avLst/>
          </a:prstGeom>
          <a:noFill/>
        </p:spPr>
        <p:txBody>
          <a:bodyPr wrap="square" rtlCol="0">
            <a:spAutoFit/>
          </a:bodyPr>
          <a:lstStyle/>
          <a:p>
            <a:r>
              <a:rPr lang="en-US" sz="2400" dirty="0"/>
              <a:t>The histogram below shows the distribution of yearly income in dollars for a random sample of 356 adults living in Atlanta, GA. </a:t>
            </a:r>
          </a:p>
        </p:txBody>
      </p:sp>
      <p:sp>
        <p:nvSpPr>
          <p:cNvPr id="4" name="Cloud Callout 3"/>
          <p:cNvSpPr/>
          <p:nvPr/>
        </p:nvSpPr>
        <p:spPr>
          <a:xfrm flipH="1">
            <a:off x="1475656" y="1700808"/>
            <a:ext cx="6470012" cy="3672408"/>
          </a:xfrm>
          <a:prstGeom prst="cloudCallout">
            <a:avLst>
              <a:gd name="adj1" fmla="val -67402"/>
              <a:gd name="adj2" fmla="val 66756"/>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US" sz="2800" dirty="0" smtClean="0">
                <a:solidFill>
                  <a:schemeClr val="accent1">
                    <a:lumMod val="50000"/>
                  </a:schemeClr>
                </a:solidFill>
              </a:rPr>
              <a:t>What is the purpose of histograms?</a:t>
            </a:r>
          </a:p>
          <a:p>
            <a:pPr marL="285750" indent="-285750">
              <a:buFont typeface="Arial" panose="020B0604020202020204" pitchFamily="34" charset="0"/>
              <a:buChar char="•"/>
            </a:pPr>
            <a:r>
              <a:rPr lang="en-US" sz="2800" dirty="0" smtClean="0">
                <a:solidFill>
                  <a:schemeClr val="accent1">
                    <a:lumMod val="50000"/>
                  </a:schemeClr>
                </a:solidFill>
              </a:rPr>
              <a:t>What makes a good, complete description of this display?</a:t>
            </a:r>
          </a:p>
          <a:p>
            <a:pPr algn="ctr"/>
            <a:endParaRPr lang="en-US" dirty="0">
              <a:solidFill>
                <a:schemeClr val="accent1">
                  <a:lumMod val="50000"/>
                </a:schemeClr>
              </a:solidFill>
            </a:endParaRPr>
          </a:p>
        </p:txBody>
      </p:sp>
    </p:spTree>
    <p:extLst>
      <p:ext uri="{BB962C8B-B14F-4D97-AF65-F5344CB8AC3E}">
        <p14:creationId xmlns:p14="http://schemas.microsoft.com/office/powerpoint/2010/main" val="3778919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23528" y="1920280"/>
            <a:ext cx="8496944" cy="4388272"/>
          </a:xfrm>
          <a:prstGeom prst="rect">
            <a:avLst/>
          </a:prstGeom>
        </p:spPr>
      </p:pic>
      <p:sp>
        <p:nvSpPr>
          <p:cNvPr id="3" name="TextBox 2"/>
          <p:cNvSpPr txBox="1"/>
          <p:nvPr/>
        </p:nvSpPr>
        <p:spPr>
          <a:xfrm>
            <a:off x="323528" y="620688"/>
            <a:ext cx="8496944" cy="1200329"/>
          </a:xfrm>
          <a:prstGeom prst="rect">
            <a:avLst/>
          </a:prstGeom>
          <a:noFill/>
        </p:spPr>
        <p:txBody>
          <a:bodyPr wrap="square" rtlCol="0">
            <a:spAutoFit/>
          </a:bodyPr>
          <a:lstStyle/>
          <a:p>
            <a:r>
              <a:rPr lang="en-US" sz="2400" dirty="0"/>
              <a:t>The histogram below shows the distribution of yearly income in dollars for a random sample of 356 adults living in Atlanta, GA. </a:t>
            </a:r>
          </a:p>
        </p:txBody>
      </p:sp>
      <p:sp>
        <p:nvSpPr>
          <p:cNvPr id="4" name="Cloud Callout 3"/>
          <p:cNvSpPr/>
          <p:nvPr/>
        </p:nvSpPr>
        <p:spPr>
          <a:xfrm flipH="1">
            <a:off x="1475656" y="1700808"/>
            <a:ext cx="6470012" cy="3672408"/>
          </a:xfrm>
          <a:prstGeom prst="cloudCallout">
            <a:avLst>
              <a:gd name="adj1" fmla="val -67402"/>
              <a:gd name="adj2" fmla="val 66756"/>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US" sz="2800" dirty="0" smtClean="0">
                <a:solidFill>
                  <a:schemeClr val="accent1">
                    <a:lumMod val="50000"/>
                  </a:schemeClr>
                </a:solidFill>
              </a:rPr>
              <a:t>What is the purpose of histograms?</a:t>
            </a:r>
          </a:p>
          <a:p>
            <a:pPr marL="285750" indent="-285750">
              <a:buFont typeface="Arial" panose="020B0604020202020204" pitchFamily="34" charset="0"/>
              <a:buChar char="•"/>
            </a:pPr>
            <a:r>
              <a:rPr lang="en-US" sz="2800" dirty="0" smtClean="0">
                <a:solidFill>
                  <a:schemeClr val="bg1">
                    <a:lumMod val="85000"/>
                  </a:schemeClr>
                </a:solidFill>
              </a:rPr>
              <a:t>What makes a good, complete description of this display?</a:t>
            </a:r>
          </a:p>
          <a:p>
            <a:pPr algn="ctr"/>
            <a:endParaRPr lang="en-US" dirty="0">
              <a:solidFill>
                <a:schemeClr val="accent1">
                  <a:lumMod val="50000"/>
                </a:schemeClr>
              </a:solidFill>
            </a:endParaRPr>
          </a:p>
        </p:txBody>
      </p:sp>
    </p:spTree>
    <p:extLst>
      <p:ext uri="{BB962C8B-B14F-4D97-AF65-F5344CB8AC3E}">
        <p14:creationId xmlns:p14="http://schemas.microsoft.com/office/powerpoint/2010/main" val="2387816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23528" y="1920280"/>
            <a:ext cx="8496944" cy="4388272"/>
          </a:xfrm>
          <a:prstGeom prst="rect">
            <a:avLst/>
          </a:prstGeom>
        </p:spPr>
      </p:pic>
      <p:sp>
        <p:nvSpPr>
          <p:cNvPr id="3" name="TextBox 2"/>
          <p:cNvSpPr txBox="1"/>
          <p:nvPr/>
        </p:nvSpPr>
        <p:spPr>
          <a:xfrm>
            <a:off x="323528" y="620688"/>
            <a:ext cx="8496944" cy="1200329"/>
          </a:xfrm>
          <a:prstGeom prst="rect">
            <a:avLst/>
          </a:prstGeom>
          <a:noFill/>
        </p:spPr>
        <p:txBody>
          <a:bodyPr wrap="square" rtlCol="0">
            <a:spAutoFit/>
          </a:bodyPr>
          <a:lstStyle/>
          <a:p>
            <a:r>
              <a:rPr lang="en-US" sz="2400" dirty="0"/>
              <a:t>The histogram below shows the distribution of yearly income in dollars for a random sample of 356 adults living in Atlanta, GA. </a:t>
            </a:r>
          </a:p>
        </p:txBody>
      </p:sp>
      <p:sp>
        <p:nvSpPr>
          <p:cNvPr id="4" name="Cloud Callout 3"/>
          <p:cNvSpPr/>
          <p:nvPr/>
        </p:nvSpPr>
        <p:spPr>
          <a:xfrm flipH="1">
            <a:off x="1475656" y="1700808"/>
            <a:ext cx="6470012" cy="3672408"/>
          </a:xfrm>
          <a:prstGeom prst="cloudCallout">
            <a:avLst>
              <a:gd name="adj1" fmla="val -67402"/>
              <a:gd name="adj2" fmla="val 66756"/>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US" sz="2800" dirty="0" smtClean="0">
                <a:solidFill>
                  <a:schemeClr val="bg1">
                    <a:lumMod val="85000"/>
                  </a:schemeClr>
                </a:solidFill>
              </a:rPr>
              <a:t>What is the purpose of histograms?</a:t>
            </a:r>
          </a:p>
          <a:p>
            <a:pPr marL="285750" indent="-285750">
              <a:buFont typeface="Arial" panose="020B0604020202020204" pitchFamily="34" charset="0"/>
              <a:buChar char="•"/>
            </a:pPr>
            <a:r>
              <a:rPr lang="en-US" sz="2800" dirty="0" smtClean="0">
                <a:solidFill>
                  <a:schemeClr val="accent1">
                    <a:lumMod val="50000"/>
                  </a:schemeClr>
                </a:solidFill>
              </a:rPr>
              <a:t>What makes a good, complete description of this display?</a:t>
            </a:r>
          </a:p>
          <a:p>
            <a:pPr algn="ctr"/>
            <a:endParaRPr lang="en-US" dirty="0">
              <a:solidFill>
                <a:schemeClr val="accent1">
                  <a:lumMod val="50000"/>
                </a:schemeClr>
              </a:solidFill>
            </a:endParaRPr>
          </a:p>
        </p:txBody>
      </p:sp>
    </p:spTree>
    <p:extLst>
      <p:ext uri="{BB962C8B-B14F-4D97-AF65-F5344CB8AC3E}">
        <p14:creationId xmlns:p14="http://schemas.microsoft.com/office/powerpoint/2010/main" val="21915396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23528" y="1920280"/>
            <a:ext cx="8496944" cy="4388272"/>
          </a:xfrm>
          <a:prstGeom prst="rect">
            <a:avLst/>
          </a:prstGeom>
        </p:spPr>
      </p:pic>
      <p:sp>
        <p:nvSpPr>
          <p:cNvPr id="3" name="TextBox 2"/>
          <p:cNvSpPr txBox="1"/>
          <p:nvPr/>
        </p:nvSpPr>
        <p:spPr>
          <a:xfrm>
            <a:off x="323528" y="620688"/>
            <a:ext cx="8496944" cy="1200329"/>
          </a:xfrm>
          <a:prstGeom prst="rect">
            <a:avLst/>
          </a:prstGeom>
          <a:noFill/>
        </p:spPr>
        <p:txBody>
          <a:bodyPr wrap="square" rtlCol="0">
            <a:spAutoFit/>
          </a:bodyPr>
          <a:lstStyle/>
          <a:p>
            <a:r>
              <a:rPr lang="en-US" sz="2400" dirty="0"/>
              <a:t>The histogram below shows the distribution of yearly income in dollars for a random sample of 356 adults living in Atlanta, GA. </a:t>
            </a:r>
          </a:p>
        </p:txBody>
      </p:sp>
      <p:sp>
        <p:nvSpPr>
          <p:cNvPr id="4" name="Oval Callout 3"/>
          <p:cNvSpPr/>
          <p:nvPr/>
        </p:nvSpPr>
        <p:spPr>
          <a:xfrm flipH="1">
            <a:off x="2051720" y="1700808"/>
            <a:ext cx="6552728" cy="3240360"/>
          </a:xfrm>
          <a:prstGeom prst="wedgeEllipseCallout">
            <a:avLst>
              <a:gd name="adj1" fmla="val -50735"/>
              <a:gd name="adj2" fmla="val 65883"/>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solidFill>
                  <a:schemeClr val="tx1"/>
                </a:solidFill>
              </a:rPr>
              <a:t>Shape, Center, Variability in Context.</a:t>
            </a:r>
            <a:endParaRPr lang="en-US" sz="4400" dirty="0">
              <a:solidFill>
                <a:schemeClr val="tx1"/>
              </a:solidFill>
            </a:endParaRPr>
          </a:p>
        </p:txBody>
      </p:sp>
    </p:spTree>
    <p:extLst>
      <p:ext uri="{BB962C8B-B14F-4D97-AF65-F5344CB8AC3E}">
        <p14:creationId xmlns:p14="http://schemas.microsoft.com/office/powerpoint/2010/main" val="1105376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3528" y="1920280"/>
            <a:ext cx="8496944" cy="4388272"/>
          </a:xfrm>
          <a:prstGeom prst="rect">
            <a:avLst/>
          </a:prstGeom>
        </p:spPr>
      </p:pic>
      <p:sp>
        <p:nvSpPr>
          <p:cNvPr id="3" name="TextBox 2"/>
          <p:cNvSpPr txBox="1"/>
          <p:nvPr/>
        </p:nvSpPr>
        <p:spPr>
          <a:xfrm>
            <a:off x="323528" y="620688"/>
            <a:ext cx="8496944" cy="1200329"/>
          </a:xfrm>
          <a:prstGeom prst="rect">
            <a:avLst/>
          </a:prstGeom>
          <a:noFill/>
        </p:spPr>
        <p:txBody>
          <a:bodyPr wrap="square" rtlCol="0">
            <a:spAutoFit/>
          </a:bodyPr>
          <a:lstStyle/>
          <a:p>
            <a:r>
              <a:rPr lang="en-US" sz="2400" dirty="0"/>
              <a:t>The histogram below shows the distribution of yearly income in dollars for a random sample of 356 adults living in Atlanta, GA. </a:t>
            </a:r>
          </a:p>
        </p:txBody>
      </p:sp>
    </p:spTree>
    <p:extLst>
      <p:ext uri="{BB962C8B-B14F-4D97-AF65-F5344CB8AC3E}">
        <p14:creationId xmlns:p14="http://schemas.microsoft.com/office/powerpoint/2010/main" val="27902703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15"/>
            <a:ext cx="9144000" cy="707886"/>
          </a:xfrm>
          <a:prstGeom prst="rect">
            <a:avLst/>
          </a:prstGeom>
          <a:noFill/>
        </p:spPr>
        <p:txBody>
          <a:bodyPr wrap="square" rtlCol="0">
            <a:spAutoFit/>
          </a:bodyPr>
          <a:lstStyle/>
          <a:p>
            <a:r>
              <a:rPr lang="en-US" sz="4000" dirty="0" smtClean="0"/>
              <a:t>Student Descriptions of Histograms</a:t>
            </a:r>
          </a:p>
        </p:txBody>
      </p:sp>
      <p:sp>
        <p:nvSpPr>
          <p:cNvPr id="3" name="TextBox 2"/>
          <p:cNvSpPr txBox="1"/>
          <p:nvPr/>
        </p:nvSpPr>
        <p:spPr>
          <a:xfrm>
            <a:off x="11967" y="3141736"/>
            <a:ext cx="9132033" cy="3785652"/>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sz="2400" u="sng" dirty="0" smtClean="0"/>
              <a:t>Three Prompts:</a:t>
            </a:r>
            <a:endParaRPr lang="en-US" sz="2400" dirty="0" smtClean="0"/>
          </a:p>
          <a:p>
            <a:pPr lvl="0"/>
            <a:r>
              <a:rPr lang="en-US" sz="2400" dirty="0" smtClean="0"/>
              <a:t>Describe </a:t>
            </a:r>
            <a:r>
              <a:rPr lang="en-US" sz="2400" dirty="0"/>
              <a:t>as completely as possible the distribution shown in the histogram, being sure to explain what the graph tells you about yearly income for adults in Atlanta.</a:t>
            </a:r>
          </a:p>
          <a:p>
            <a:r>
              <a:rPr lang="en-US" sz="2400" dirty="0"/>
              <a:t> </a:t>
            </a:r>
          </a:p>
          <a:p>
            <a:pPr lvl="0"/>
            <a:r>
              <a:rPr lang="en-US" sz="2400" dirty="0"/>
              <a:t>Describe as completely as possible what the graph tells you about yearly income for adults in Atlanta</a:t>
            </a:r>
            <a:r>
              <a:rPr lang="en-US" sz="2400" dirty="0" smtClean="0"/>
              <a:t>.</a:t>
            </a:r>
          </a:p>
          <a:p>
            <a:pPr lvl="0"/>
            <a:endParaRPr lang="en-US" sz="2400" dirty="0"/>
          </a:p>
          <a:p>
            <a:pPr lvl="0"/>
            <a:r>
              <a:rPr lang="en-US" sz="2400" dirty="0"/>
              <a:t>Describe as completely as possible the distribution shown in the histogram</a:t>
            </a:r>
            <a:r>
              <a:rPr lang="en-US" sz="2400" dirty="0" smtClean="0"/>
              <a:t>.</a:t>
            </a:r>
            <a:endParaRPr lang="en-US" sz="2400" dirty="0"/>
          </a:p>
        </p:txBody>
      </p:sp>
      <p:sp>
        <p:nvSpPr>
          <p:cNvPr id="4" name="TextBox 3"/>
          <p:cNvSpPr txBox="1"/>
          <p:nvPr/>
        </p:nvSpPr>
        <p:spPr>
          <a:xfrm>
            <a:off x="0" y="980727"/>
            <a:ext cx="9144000" cy="1920240"/>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u="sng" dirty="0"/>
              <a:t>Pre-Instruction vs. Post Instruction</a:t>
            </a:r>
            <a:r>
              <a:rPr lang="en-US" sz="2400" u="sng" dirty="0" smtClean="0"/>
              <a:t>:</a:t>
            </a:r>
            <a:endParaRPr lang="en-US" sz="2400" u="sng" dirty="0"/>
          </a:p>
        </p:txBody>
      </p:sp>
    </p:spTree>
    <p:extLst>
      <p:ext uri="{BB962C8B-B14F-4D97-AF65-F5344CB8AC3E}">
        <p14:creationId xmlns:p14="http://schemas.microsoft.com/office/powerpoint/2010/main" val="1535071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15"/>
            <a:ext cx="9144000" cy="707886"/>
          </a:xfrm>
          <a:prstGeom prst="rect">
            <a:avLst/>
          </a:prstGeom>
          <a:noFill/>
        </p:spPr>
        <p:txBody>
          <a:bodyPr wrap="square" rtlCol="0">
            <a:spAutoFit/>
          </a:bodyPr>
          <a:lstStyle/>
          <a:p>
            <a:r>
              <a:rPr lang="en-US" sz="4000" dirty="0" smtClean="0"/>
              <a:t>Student Descriptions of Histograms</a:t>
            </a:r>
          </a:p>
        </p:txBody>
      </p:sp>
      <p:sp>
        <p:nvSpPr>
          <p:cNvPr id="4" name="TextBox 3"/>
          <p:cNvSpPr txBox="1"/>
          <p:nvPr/>
        </p:nvSpPr>
        <p:spPr>
          <a:xfrm>
            <a:off x="0" y="980728"/>
            <a:ext cx="9144000" cy="3970318"/>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600" u="sng" dirty="0"/>
              <a:t>Pre-Instruction vs. Post Instruction:</a:t>
            </a:r>
          </a:p>
          <a:p>
            <a:endParaRPr lang="en-US" sz="3600" u="sng" dirty="0"/>
          </a:p>
          <a:p>
            <a:r>
              <a:rPr lang="en-US" sz="3600" dirty="0" smtClean="0"/>
              <a:t>“College students tend to get 6 to 8 hours of sleep at night.”</a:t>
            </a:r>
          </a:p>
          <a:p>
            <a:endParaRPr lang="en-US" sz="3600" dirty="0" smtClean="0"/>
          </a:p>
          <a:p>
            <a:r>
              <a:rPr lang="en-US" sz="3600" dirty="0" smtClean="0"/>
              <a:t>“The graph is unimodal and symmetric with median 7.”</a:t>
            </a:r>
            <a:endParaRPr lang="en-US" sz="3600" dirty="0"/>
          </a:p>
        </p:txBody>
      </p:sp>
    </p:spTree>
    <p:extLst>
      <p:ext uri="{BB962C8B-B14F-4D97-AF65-F5344CB8AC3E}">
        <p14:creationId xmlns:p14="http://schemas.microsoft.com/office/powerpoint/2010/main" val="2736968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15"/>
            <a:ext cx="9144000" cy="707886"/>
          </a:xfrm>
          <a:prstGeom prst="rect">
            <a:avLst/>
          </a:prstGeom>
          <a:noFill/>
        </p:spPr>
        <p:txBody>
          <a:bodyPr wrap="square" rtlCol="0">
            <a:spAutoFit/>
          </a:bodyPr>
          <a:lstStyle/>
          <a:p>
            <a:r>
              <a:rPr lang="en-US" sz="4000" dirty="0" smtClean="0"/>
              <a:t>Student Descriptions of Histograms</a:t>
            </a:r>
          </a:p>
        </p:txBody>
      </p:sp>
      <p:sp>
        <p:nvSpPr>
          <p:cNvPr id="3" name="TextBox 2"/>
          <p:cNvSpPr txBox="1"/>
          <p:nvPr/>
        </p:nvSpPr>
        <p:spPr>
          <a:xfrm>
            <a:off x="0" y="752878"/>
            <a:ext cx="9132033" cy="452431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sz="2400" u="sng" dirty="0" smtClean="0"/>
              <a:t>Three Prompts:</a:t>
            </a:r>
            <a:endParaRPr lang="en-US" sz="2400" dirty="0" smtClean="0"/>
          </a:p>
          <a:p>
            <a:pPr lvl="0"/>
            <a:r>
              <a:rPr lang="en-US" sz="2400" dirty="0" smtClean="0"/>
              <a:t>Describe </a:t>
            </a:r>
            <a:r>
              <a:rPr lang="en-US" sz="2400" dirty="0"/>
              <a:t>as completely as possible the distribution shown in the histogram, being sure to explain what the graph tells you about yearly income for adults in Atlanta.</a:t>
            </a:r>
          </a:p>
          <a:p>
            <a:r>
              <a:rPr lang="en-US" sz="2400" dirty="0"/>
              <a:t> </a:t>
            </a:r>
            <a:endParaRPr lang="en-US" sz="2400" dirty="0" smtClean="0"/>
          </a:p>
          <a:p>
            <a:endParaRPr lang="en-US" sz="2400" dirty="0"/>
          </a:p>
          <a:p>
            <a:pPr lvl="0"/>
            <a:r>
              <a:rPr lang="en-US" sz="2400" dirty="0"/>
              <a:t>Describe as completely as possible what the graph tells you about yearly income for adults in Atlanta</a:t>
            </a:r>
            <a:r>
              <a:rPr lang="en-US" sz="2400" dirty="0" smtClean="0"/>
              <a:t>.</a:t>
            </a:r>
          </a:p>
          <a:p>
            <a:pPr lvl="0"/>
            <a:endParaRPr lang="en-US" sz="2400" dirty="0" smtClean="0"/>
          </a:p>
          <a:p>
            <a:pPr lvl="0"/>
            <a:endParaRPr lang="en-US" sz="2400" dirty="0"/>
          </a:p>
          <a:p>
            <a:pPr lvl="0"/>
            <a:r>
              <a:rPr lang="en-US" sz="2400" dirty="0"/>
              <a:t>Describe as completely as possible the distribution shown in the histogram</a:t>
            </a:r>
            <a:r>
              <a:rPr lang="en-US" sz="2400" dirty="0" smtClean="0"/>
              <a:t>.</a:t>
            </a:r>
            <a:endParaRPr lang="en-US" sz="2400" dirty="0"/>
          </a:p>
        </p:txBody>
      </p:sp>
      <p:pic>
        <p:nvPicPr>
          <p:cNvPr id="5" name="Picture 4"/>
          <p:cNvPicPr>
            <a:picLocks noChangeAspect="1"/>
          </p:cNvPicPr>
          <p:nvPr/>
        </p:nvPicPr>
        <p:blipFill>
          <a:blip r:embed="rId2"/>
          <a:stretch>
            <a:fillRect/>
          </a:stretch>
        </p:blipFill>
        <p:spPr>
          <a:xfrm>
            <a:off x="6156176" y="5321110"/>
            <a:ext cx="2975857" cy="1536890"/>
          </a:xfrm>
          <a:prstGeom prst="rect">
            <a:avLst/>
          </a:prstGeom>
        </p:spPr>
      </p:pic>
    </p:spTree>
    <p:extLst>
      <p:ext uri="{BB962C8B-B14F-4D97-AF65-F5344CB8AC3E}">
        <p14:creationId xmlns:p14="http://schemas.microsoft.com/office/powerpoint/2010/main" val="26541536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15"/>
            <a:ext cx="9144000" cy="707886"/>
          </a:xfrm>
          <a:prstGeom prst="rect">
            <a:avLst/>
          </a:prstGeom>
          <a:noFill/>
        </p:spPr>
        <p:txBody>
          <a:bodyPr wrap="square" rtlCol="0">
            <a:spAutoFit/>
          </a:bodyPr>
          <a:lstStyle/>
          <a:p>
            <a:r>
              <a:rPr lang="en-US" sz="4000" dirty="0" smtClean="0"/>
              <a:t>Student Descriptions of Histograms</a:t>
            </a:r>
          </a:p>
        </p:txBody>
      </p:sp>
      <p:sp>
        <p:nvSpPr>
          <p:cNvPr id="3" name="TextBox 2"/>
          <p:cNvSpPr txBox="1"/>
          <p:nvPr/>
        </p:nvSpPr>
        <p:spPr>
          <a:xfrm>
            <a:off x="0" y="752878"/>
            <a:ext cx="9132033" cy="452431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sz="2400" u="sng" dirty="0" smtClean="0"/>
              <a:t>Three Prompts:</a:t>
            </a:r>
            <a:endParaRPr lang="en-US" sz="2400" dirty="0" smtClean="0"/>
          </a:p>
          <a:p>
            <a:pPr lvl="0"/>
            <a:r>
              <a:rPr lang="en-US" sz="2400" dirty="0" smtClean="0"/>
              <a:t>Describe </a:t>
            </a:r>
            <a:r>
              <a:rPr lang="en-US" sz="2400" dirty="0"/>
              <a:t>as completely as possible the distribution shown in the histogram, being sure to explain what the graph tells you about yearly income for adults in Atlanta.</a:t>
            </a:r>
          </a:p>
          <a:p>
            <a:r>
              <a:rPr lang="en-US" sz="2400" dirty="0"/>
              <a:t> </a:t>
            </a:r>
            <a:endParaRPr lang="en-US" sz="2400" dirty="0" smtClean="0"/>
          </a:p>
          <a:p>
            <a:endParaRPr lang="en-US" sz="2400" dirty="0"/>
          </a:p>
          <a:p>
            <a:pPr lvl="0"/>
            <a:r>
              <a:rPr lang="en-US" sz="2400" dirty="0"/>
              <a:t>Describe as completely as possible what the graph tells you about yearly income for adults in Atlanta</a:t>
            </a:r>
            <a:r>
              <a:rPr lang="en-US" sz="2400" dirty="0" smtClean="0"/>
              <a:t>.</a:t>
            </a:r>
          </a:p>
          <a:p>
            <a:pPr lvl="0"/>
            <a:endParaRPr lang="en-US" sz="2400" dirty="0" smtClean="0"/>
          </a:p>
          <a:p>
            <a:pPr lvl="0"/>
            <a:endParaRPr lang="en-US" sz="2400" dirty="0"/>
          </a:p>
          <a:p>
            <a:pPr lvl="0"/>
            <a:r>
              <a:rPr lang="en-US" sz="2400" dirty="0"/>
              <a:t>Describe as completely as possible the distribution shown in the histogram</a:t>
            </a:r>
            <a:r>
              <a:rPr lang="en-US" sz="2400" dirty="0" smtClean="0"/>
              <a:t>.</a:t>
            </a:r>
            <a:endParaRPr lang="en-US" sz="2400" dirty="0"/>
          </a:p>
        </p:txBody>
      </p:sp>
      <p:pic>
        <p:nvPicPr>
          <p:cNvPr id="5" name="Picture 4"/>
          <p:cNvPicPr>
            <a:picLocks noChangeAspect="1"/>
          </p:cNvPicPr>
          <p:nvPr/>
        </p:nvPicPr>
        <p:blipFill>
          <a:blip r:embed="rId2"/>
          <a:stretch>
            <a:fillRect/>
          </a:stretch>
        </p:blipFill>
        <p:spPr>
          <a:xfrm>
            <a:off x="6156176" y="5321110"/>
            <a:ext cx="2975857" cy="1536890"/>
          </a:xfrm>
          <a:prstGeom prst="rect">
            <a:avLst/>
          </a:prstGeom>
        </p:spPr>
      </p:pic>
      <p:sp>
        <p:nvSpPr>
          <p:cNvPr id="7" name="Rounded Rectangular Callout 6"/>
          <p:cNvSpPr/>
          <p:nvPr/>
        </p:nvSpPr>
        <p:spPr>
          <a:xfrm>
            <a:off x="251520" y="5733256"/>
            <a:ext cx="5675156" cy="1124744"/>
          </a:xfrm>
          <a:prstGeom prst="wedgeRoundRectCallout">
            <a:avLst>
              <a:gd name="adj1" fmla="val -2660"/>
              <a:gd name="adj2" fmla="val -127025"/>
              <a:gd name="adj3" fmla="val 16667"/>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3600" dirty="0" smtClean="0">
                <a:solidFill>
                  <a:schemeClr val="tx2">
                    <a:lumMod val="75000"/>
                  </a:schemeClr>
                </a:solidFill>
              </a:rPr>
              <a:t>“The graph is right skewed.”</a:t>
            </a:r>
            <a:endParaRPr lang="en-US" sz="3600" dirty="0">
              <a:solidFill>
                <a:schemeClr val="tx2">
                  <a:lumMod val="75000"/>
                </a:schemeClr>
              </a:solidFill>
            </a:endParaRPr>
          </a:p>
        </p:txBody>
      </p:sp>
      <p:sp>
        <p:nvSpPr>
          <p:cNvPr id="8" name="Rectangle 7"/>
          <p:cNvSpPr/>
          <p:nvPr/>
        </p:nvSpPr>
        <p:spPr>
          <a:xfrm>
            <a:off x="3318598" y="3789040"/>
            <a:ext cx="5675156" cy="720080"/>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3600" dirty="0" smtClean="0">
                <a:solidFill>
                  <a:schemeClr val="tx2">
                    <a:lumMod val="75000"/>
                  </a:schemeClr>
                </a:solidFill>
              </a:rPr>
              <a:t>More likely to have context.</a:t>
            </a:r>
            <a:endParaRPr lang="en-US" sz="3600" dirty="0">
              <a:solidFill>
                <a:schemeClr val="tx2">
                  <a:lumMod val="75000"/>
                </a:schemeClr>
              </a:solidFill>
            </a:endParaRPr>
          </a:p>
        </p:txBody>
      </p:sp>
      <p:cxnSp>
        <p:nvCxnSpPr>
          <p:cNvPr id="10" name="Straight Arrow Connector 9"/>
          <p:cNvCxnSpPr/>
          <p:nvPr/>
        </p:nvCxnSpPr>
        <p:spPr>
          <a:xfrm flipH="1" flipV="1">
            <a:off x="4716016" y="3356992"/>
            <a:ext cx="720080" cy="432048"/>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0461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33" y="116632"/>
            <a:ext cx="9160633" cy="584775"/>
          </a:xfrm>
          <a:prstGeom prst="rect">
            <a:avLst/>
          </a:prstGeom>
          <a:noFill/>
        </p:spPr>
        <p:txBody>
          <a:bodyPr wrap="square" rtlCol="0">
            <a:spAutoFit/>
          </a:bodyPr>
          <a:lstStyle/>
          <a:p>
            <a:r>
              <a:rPr lang="en-US" sz="3200" dirty="0" smtClean="0"/>
              <a:t>Future Directions</a:t>
            </a:r>
          </a:p>
        </p:txBody>
      </p:sp>
      <p:grpSp>
        <p:nvGrpSpPr>
          <p:cNvPr id="7" name="Group 6"/>
          <p:cNvGrpSpPr/>
          <p:nvPr/>
        </p:nvGrpSpPr>
        <p:grpSpPr>
          <a:xfrm>
            <a:off x="1984011" y="3789040"/>
            <a:ext cx="6768752" cy="2651760"/>
            <a:chOff x="2123728" y="701407"/>
            <a:chExt cx="6768752" cy="2439561"/>
          </a:xfrm>
        </p:grpSpPr>
        <p:sp>
          <p:nvSpPr>
            <p:cNvPr id="6" name="Rectangle 5"/>
            <p:cNvSpPr/>
            <p:nvPr/>
          </p:nvSpPr>
          <p:spPr>
            <a:xfrm>
              <a:off x="2123728" y="701407"/>
              <a:ext cx="6768752" cy="2439561"/>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943926"/>
              <a:ext cx="2926080" cy="1758315"/>
            </a:xfrm>
            <a:prstGeom prst="rect">
              <a:avLst/>
            </a:prstGeom>
            <a:noFill/>
            <a:ln>
              <a:solidFill>
                <a:schemeClr val="accent2"/>
              </a:solidFill>
            </a:ln>
          </p:spPr>
        </p:pic>
        <p:pic>
          <p:nvPicPr>
            <p:cNvPr id="4" name="Picture 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0112" y="943927"/>
              <a:ext cx="2926080" cy="1758315"/>
            </a:xfrm>
            <a:prstGeom prst="rect">
              <a:avLst/>
            </a:prstGeom>
            <a:noFill/>
            <a:ln>
              <a:solidFill>
                <a:schemeClr val="accent2"/>
              </a:solidFill>
            </a:ln>
          </p:spPr>
        </p:pic>
      </p:grpSp>
      <p:pic>
        <p:nvPicPr>
          <p:cNvPr id="5" name="Picture 4"/>
          <p:cNvPicPr/>
          <p:nvPr/>
        </p:nvPicPr>
        <p:blipFill>
          <a:blip r:embed="rId5">
            <a:extLst>
              <a:ext uri="{28A0092B-C50C-407E-A947-70E740481C1C}">
                <a14:useLocalDpi xmlns:a14="http://schemas.microsoft.com/office/drawing/2010/main" val="0"/>
              </a:ext>
            </a:extLst>
          </a:blip>
          <a:stretch>
            <a:fillRect/>
          </a:stretch>
        </p:blipFill>
        <p:spPr>
          <a:xfrm>
            <a:off x="2396587" y="768726"/>
            <a:ext cx="5943600" cy="2834640"/>
          </a:xfrm>
          <a:prstGeom prst="rect">
            <a:avLst/>
          </a:prstGeom>
          <a:ln w="28575">
            <a:solidFill>
              <a:schemeClr val="accent2"/>
            </a:solidFill>
          </a:ln>
        </p:spPr>
      </p:pic>
    </p:spTree>
    <p:extLst>
      <p:ext uri="{BB962C8B-B14F-4D97-AF65-F5344CB8AC3E}">
        <p14:creationId xmlns:p14="http://schemas.microsoft.com/office/powerpoint/2010/main" val="359295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228600"/>
            <a:ext cx="9144000" cy="101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n-US" sz="2400" dirty="0"/>
              <a:t>Thank You!</a:t>
            </a:r>
          </a:p>
          <a:p>
            <a:pPr algn="ctr">
              <a:spcBef>
                <a:spcPct val="50000"/>
              </a:spcBef>
            </a:pPr>
            <a:r>
              <a:rPr lang="en-US" altLang="en-US" sz="2400" dirty="0" smtClean="0"/>
              <a:t>for </a:t>
            </a:r>
            <a:r>
              <a:rPr lang="en-US" altLang="en-US" sz="2400" dirty="0"/>
              <a:t>your </a:t>
            </a:r>
            <a:r>
              <a:rPr lang="en-US" altLang="en-US" sz="2400" dirty="0" smtClean="0"/>
              <a:t>attention</a:t>
            </a:r>
            <a:endParaRPr lang="en-US" altLang="en-US" sz="2400" dirty="0"/>
          </a:p>
        </p:txBody>
      </p:sp>
      <p:pic>
        <p:nvPicPr>
          <p:cNvPr id="20484" name="Picture 4" descr="gvsu-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5852160"/>
            <a:ext cx="3003083" cy="1005840"/>
          </a:xfrm>
          <a:prstGeom prst="rect">
            <a:avLst/>
          </a:prstGeom>
          <a:noFill/>
          <a:extLst>
            <a:ext uri="{909E8E84-426E-40DD-AFC4-6F175D3DCCD1}">
              <a14:hiddenFill xmlns:a14="http://schemas.microsoft.com/office/drawing/2010/main">
                <a:solidFill>
                  <a:srgbClr val="FFFFFF"/>
                </a:solidFill>
              </a14:hiddenFill>
            </a:ext>
          </a:extLst>
        </p:spPr>
      </p:pic>
      <p:pic>
        <p:nvPicPr>
          <p:cNvPr id="20485" name="Picture 5" descr="Qm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7750" y="1244263"/>
            <a:ext cx="2765178" cy="2914822"/>
          </a:xfrm>
          <a:prstGeom prst="rect">
            <a:avLst/>
          </a:prstGeom>
          <a:noFill/>
          <a:extLst>
            <a:ext uri="{909E8E84-426E-40DD-AFC4-6F175D3DCCD1}">
              <a14:hiddenFill xmlns:a14="http://schemas.microsoft.com/office/drawing/2010/main">
                <a:solidFill>
                  <a:srgbClr val="FFFFFF"/>
                </a:solidFill>
              </a14:hiddenFill>
            </a:ext>
          </a:extLst>
        </p:spPr>
      </p:pic>
      <p:sp>
        <p:nvSpPr>
          <p:cNvPr id="20486" name="Text Box 6"/>
          <p:cNvSpPr txBox="1">
            <a:spLocks noChangeArrowheads="1"/>
          </p:cNvSpPr>
          <p:nvPr/>
        </p:nvSpPr>
        <p:spPr bwMode="auto">
          <a:xfrm>
            <a:off x="1868946" y="4361992"/>
            <a:ext cx="1742785"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a:r>
              <a:rPr lang="en-US" altLang="en-US" sz="2400" dirty="0"/>
              <a:t>Questions?</a:t>
            </a:r>
          </a:p>
        </p:txBody>
      </p:sp>
      <p:pic>
        <p:nvPicPr>
          <p:cNvPr id="20487" name="Picture 7" descr="NSF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75061" y="1844824"/>
            <a:ext cx="1280160"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9" descr="UGAlogo"/>
          <p:cNvPicPr>
            <a:picLocks noChangeAspect="1" noChangeArrowheads="1"/>
          </p:cNvPicPr>
          <p:nvPr/>
        </p:nvPicPr>
        <p:blipFill>
          <a:blip r:embed="rId6"/>
          <a:srcRect t="64244"/>
          <a:stretch>
            <a:fillRect/>
          </a:stretch>
        </p:blipFill>
        <p:spPr bwMode="auto">
          <a:xfrm>
            <a:off x="1" y="5848344"/>
            <a:ext cx="2840019" cy="1005840"/>
          </a:xfrm>
          <a:prstGeom prst="rect">
            <a:avLst/>
          </a:prstGeom>
          <a:noFill/>
        </p:spPr>
      </p:pic>
      <p:pic>
        <p:nvPicPr>
          <p:cNvPr id="14" name="Picture 5" descr="Wordmark_Color"/>
          <p:cNvPicPr>
            <a:picLocks noChangeAspect="1" noChangeArrowheads="1"/>
          </p:cNvPicPr>
          <p:nvPr/>
        </p:nvPicPr>
        <p:blipFill>
          <a:blip r:embed="rId7"/>
          <a:srcRect/>
          <a:stretch>
            <a:fillRect/>
          </a:stretch>
        </p:blipFill>
        <p:spPr bwMode="auto">
          <a:xfrm>
            <a:off x="6303497" y="5848344"/>
            <a:ext cx="2827546" cy="1005840"/>
          </a:xfrm>
          <a:prstGeom prst="rect">
            <a:avLst/>
          </a:prstGeom>
          <a:noFill/>
        </p:spPr>
      </p:pic>
      <p:sp>
        <p:nvSpPr>
          <p:cNvPr id="15" name="TextBox 14"/>
          <p:cNvSpPr txBox="1"/>
          <p:nvPr/>
        </p:nvSpPr>
        <p:spPr>
          <a:xfrm>
            <a:off x="-12957" y="4858621"/>
            <a:ext cx="9144000" cy="1015663"/>
          </a:xfrm>
          <a:prstGeom prst="rect">
            <a:avLst/>
          </a:prstGeom>
          <a:noFill/>
          <a:ln>
            <a:solidFill>
              <a:schemeClr val="tx1"/>
            </a:solidFill>
          </a:ln>
        </p:spPr>
        <p:txBody>
          <a:bodyPr wrap="square" rtlCol="0">
            <a:spAutoFit/>
          </a:bodyPr>
          <a:lstStyle/>
          <a:p>
            <a:r>
              <a:rPr lang="en-US" sz="2000" dirty="0"/>
              <a:t>Kaplan, J.J., Gabrosek, J.G., Curtiss, P. &amp; Malone, C. (2014). Investigating student understanding of histograms. </a:t>
            </a:r>
            <a:r>
              <a:rPr lang="en-US" sz="2000" i="1" dirty="0"/>
              <a:t>Journal of Statistics Education</a:t>
            </a:r>
            <a:r>
              <a:rPr lang="en-US" sz="2000" dirty="0"/>
              <a:t>, </a:t>
            </a:r>
            <a:r>
              <a:rPr lang="en-US" sz="2000" i="1" dirty="0"/>
              <a:t>22</a:t>
            </a:r>
            <a:r>
              <a:rPr lang="en-US" sz="2000" dirty="0"/>
              <a:t>(2</a:t>
            </a:r>
            <a:r>
              <a:rPr lang="en-US" sz="2000" dirty="0" smtClean="0"/>
              <a:t>)</a:t>
            </a:r>
            <a:r>
              <a:rPr lang="en-US" sz="2000" i="1" dirty="0"/>
              <a:t>. </a:t>
            </a:r>
            <a:r>
              <a:rPr lang="en-US" sz="2000" i="1" dirty="0">
                <a:hlinkClick r:id="rId8"/>
              </a:rPr>
              <a:t>http://</a:t>
            </a:r>
            <a:r>
              <a:rPr lang="en-US" sz="2000" i="1" dirty="0" smtClean="0">
                <a:hlinkClick r:id="rId8"/>
              </a:rPr>
              <a:t>www.amstat.org/publications/jse/v22n2/kaplan.pdf</a:t>
            </a:r>
            <a:r>
              <a:rPr lang="en-US" sz="2000" dirty="0"/>
              <a:t> </a:t>
            </a:r>
          </a:p>
        </p:txBody>
      </p:sp>
      <p:sp>
        <p:nvSpPr>
          <p:cNvPr id="2" name="TextBox 1"/>
          <p:cNvSpPr txBox="1"/>
          <p:nvPr/>
        </p:nvSpPr>
        <p:spPr>
          <a:xfrm>
            <a:off x="6894310" y="3161664"/>
            <a:ext cx="1645920" cy="1200329"/>
          </a:xfrm>
          <a:prstGeom prst="rect">
            <a:avLst/>
          </a:prstGeom>
          <a:noFill/>
        </p:spPr>
        <p:txBody>
          <a:bodyPr wrap="square" rtlCol="0">
            <a:spAutoFit/>
          </a:bodyPr>
          <a:lstStyle/>
          <a:p>
            <a:pPr algn="ctr"/>
            <a:r>
              <a:rPr lang="en-US" dirty="0" smtClean="0"/>
              <a:t>Research funded in part by NSF DUE 1322962</a:t>
            </a:r>
            <a:endParaRPr lang="en-US" dirty="0"/>
          </a:p>
        </p:txBody>
      </p:sp>
    </p:spTree>
    <p:extLst>
      <p:ext uri="{BB962C8B-B14F-4D97-AF65-F5344CB8AC3E}">
        <p14:creationId xmlns:p14="http://schemas.microsoft.com/office/powerpoint/2010/main" val="2957419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23528" y="1920280"/>
            <a:ext cx="8496944" cy="4388272"/>
          </a:xfrm>
          <a:prstGeom prst="rect">
            <a:avLst/>
          </a:prstGeom>
        </p:spPr>
      </p:pic>
      <p:sp>
        <p:nvSpPr>
          <p:cNvPr id="3" name="TextBox 2"/>
          <p:cNvSpPr txBox="1"/>
          <p:nvPr/>
        </p:nvSpPr>
        <p:spPr>
          <a:xfrm>
            <a:off x="323528" y="620688"/>
            <a:ext cx="8496944" cy="1200329"/>
          </a:xfrm>
          <a:prstGeom prst="rect">
            <a:avLst/>
          </a:prstGeom>
          <a:noFill/>
        </p:spPr>
        <p:txBody>
          <a:bodyPr wrap="square" rtlCol="0">
            <a:spAutoFit/>
          </a:bodyPr>
          <a:lstStyle/>
          <a:p>
            <a:r>
              <a:rPr lang="en-US" sz="2400" dirty="0"/>
              <a:t>The histogram below shows the distribution of yearly income in dollars for a random sample of 356 adults living in Atlanta, GA. </a:t>
            </a:r>
          </a:p>
        </p:txBody>
      </p:sp>
      <p:sp>
        <p:nvSpPr>
          <p:cNvPr id="4" name="Cloud Callout 3"/>
          <p:cNvSpPr/>
          <p:nvPr/>
        </p:nvSpPr>
        <p:spPr>
          <a:xfrm flipH="1">
            <a:off x="1475656" y="1700808"/>
            <a:ext cx="6470012" cy="3672408"/>
          </a:xfrm>
          <a:prstGeom prst="cloudCallout">
            <a:avLst>
              <a:gd name="adj1" fmla="val -67402"/>
              <a:gd name="adj2" fmla="val 66756"/>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US" sz="2800" dirty="0" smtClean="0">
                <a:solidFill>
                  <a:schemeClr val="accent1">
                    <a:lumMod val="50000"/>
                  </a:schemeClr>
                </a:solidFill>
              </a:rPr>
              <a:t>What is the purpose of histograms?</a:t>
            </a:r>
          </a:p>
          <a:p>
            <a:pPr marL="285750" indent="-285750">
              <a:buFont typeface="Arial" panose="020B0604020202020204" pitchFamily="34" charset="0"/>
              <a:buChar char="•"/>
            </a:pPr>
            <a:r>
              <a:rPr lang="en-US" sz="2800" dirty="0" smtClean="0">
                <a:solidFill>
                  <a:schemeClr val="accent1">
                    <a:lumMod val="50000"/>
                  </a:schemeClr>
                </a:solidFill>
              </a:rPr>
              <a:t>What makes a good, complete description of this display?</a:t>
            </a:r>
          </a:p>
          <a:p>
            <a:pPr algn="ctr"/>
            <a:endParaRPr lang="en-US" dirty="0">
              <a:solidFill>
                <a:schemeClr val="accent1">
                  <a:lumMod val="50000"/>
                </a:schemeClr>
              </a:solidFill>
            </a:endParaRPr>
          </a:p>
        </p:txBody>
      </p:sp>
    </p:spTree>
    <p:extLst>
      <p:ext uri="{BB962C8B-B14F-4D97-AF65-F5344CB8AC3E}">
        <p14:creationId xmlns:p14="http://schemas.microsoft.com/office/powerpoint/2010/main" val="3650217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3008" y="1340768"/>
            <a:ext cx="8639472" cy="5262979"/>
          </a:xfrm>
          <a:prstGeom prst="rect">
            <a:avLst/>
          </a:prstGeom>
          <a:noFill/>
        </p:spPr>
        <p:txBody>
          <a:bodyPr wrap="square" rtlCol="0">
            <a:spAutoFit/>
          </a:bodyPr>
          <a:lstStyle/>
          <a:p>
            <a:pPr marL="514350" lvl="0" indent="-514350">
              <a:buFont typeface="+mj-lt"/>
              <a:buAutoNum type="arabicPeriod"/>
            </a:pPr>
            <a:r>
              <a:rPr lang="en-US" sz="2800" dirty="0" smtClean="0"/>
              <a:t>Not distinguishing between </a:t>
            </a:r>
            <a:r>
              <a:rPr lang="en-US" sz="2800" dirty="0"/>
              <a:t>a </a:t>
            </a:r>
            <a:r>
              <a:rPr lang="en-US" sz="2800" b="1" dirty="0"/>
              <a:t>bar chart </a:t>
            </a:r>
            <a:r>
              <a:rPr lang="en-US" sz="2800" dirty="0"/>
              <a:t>and a </a:t>
            </a:r>
            <a:r>
              <a:rPr lang="en-US" sz="2800" b="1" dirty="0"/>
              <a:t>histogram</a:t>
            </a:r>
            <a:r>
              <a:rPr lang="en-US" sz="2800" dirty="0"/>
              <a:t>, and why this distinction is important</a:t>
            </a:r>
            <a:r>
              <a:rPr lang="en-US" sz="2800" dirty="0" smtClean="0"/>
              <a:t>.</a:t>
            </a:r>
          </a:p>
          <a:p>
            <a:pPr marL="342900" lvl="0" indent="-342900">
              <a:buFont typeface="+mj-lt"/>
              <a:buAutoNum type="arabicPeriod"/>
            </a:pPr>
            <a:endParaRPr lang="en-US" sz="2800" dirty="0"/>
          </a:p>
          <a:p>
            <a:pPr marL="342900" lvl="0" indent="-342900">
              <a:buFont typeface="+mj-lt"/>
              <a:buAutoNum type="arabicPeriod"/>
            </a:pPr>
            <a:r>
              <a:rPr lang="en-US" sz="2800" b="1" dirty="0" smtClean="0"/>
              <a:t>Confusing</a:t>
            </a:r>
            <a:r>
              <a:rPr lang="en-US" sz="2800" dirty="0" smtClean="0"/>
              <a:t> the </a:t>
            </a:r>
            <a:r>
              <a:rPr lang="en-US" sz="2800" b="1" dirty="0"/>
              <a:t>frequency</a:t>
            </a:r>
            <a:r>
              <a:rPr lang="en-US" sz="2800" dirty="0"/>
              <a:t> (y-axis) </a:t>
            </a:r>
            <a:r>
              <a:rPr lang="en-US" sz="2800" dirty="0" smtClean="0"/>
              <a:t>information with the </a:t>
            </a:r>
            <a:r>
              <a:rPr lang="en-US" sz="2800" b="1" dirty="0"/>
              <a:t>data values </a:t>
            </a:r>
            <a:r>
              <a:rPr lang="en-US" sz="2800" dirty="0"/>
              <a:t>(</a:t>
            </a:r>
            <a:r>
              <a:rPr lang="en-US" sz="2800" dirty="0" smtClean="0"/>
              <a:t>x-axis).</a:t>
            </a:r>
          </a:p>
          <a:p>
            <a:pPr marL="342900" lvl="0" indent="-342900">
              <a:buFont typeface="+mj-lt"/>
              <a:buAutoNum type="arabicPeriod"/>
            </a:pPr>
            <a:endParaRPr lang="en-US" sz="2800" dirty="0" smtClean="0"/>
          </a:p>
          <a:p>
            <a:pPr marL="342900" lvl="0" indent="-342900">
              <a:buFont typeface="+mj-lt"/>
              <a:buAutoNum type="arabicPeriod"/>
            </a:pPr>
            <a:r>
              <a:rPr lang="en-US" sz="2800" dirty="0" smtClean="0"/>
              <a:t>Thinking that a </a:t>
            </a:r>
            <a:r>
              <a:rPr lang="en-US" sz="2800" b="1" dirty="0" smtClean="0"/>
              <a:t>flatter </a:t>
            </a:r>
            <a:r>
              <a:rPr lang="en-US" sz="2800" b="1" dirty="0"/>
              <a:t>histogram </a:t>
            </a:r>
            <a:r>
              <a:rPr lang="en-US" sz="2800" dirty="0"/>
              <a:t>equates to </a:t>
            </a:r>
            <a:r>
              <a:rPr lang="en-US" sz="2800" b="1" dirty="0"/>
              <a:t>less variability</a:t>
            </a:r>
            <a:r>
              <a:rPr lang="en-US" sz="2800" dirty="0"/>
              <a:t> in the data</a:t>
            </a:r>
            <a:r>
              <a:rPr lang="en-US" sz="2800" dirty="0" smtClean="0"/>
              <a:t>.</a:t>
            </a:r>
          </a:p>
          <a:p>
            <a:pPr marL="342900" lvl="0" indent="-342900">
              <a:buFont typeface="+mj-lt"/>
              <a:buAutoNum type="arabicPeriod"/>
            </a:pPr>
            <a:endParaRPr lang="en-US" sz="2800" dirty="0"/>
          </a:p>
          <a:p>
            <a:pPr marL="342900" lvl="0" indent="-342900">
              <a:buFont typeface="+mj-lt"/>
              <a:buAutoNum type="arabicPeriod"/>
            </a:pPr>
            <a:r>
              <a:rPr lang="en-US" sz="2800" dirty="0" smtClean="0"/>
              <a:t> Viewing a </a:t>
            </a:r>
            <a:r>
              <a:rPr lang="en-US" sz="2800" b="1" dirty="0"/>
              <a:t>histogram</a:t>
            </a:r>
            <a:r>
              <a:rPr lang="en-US" sz="2800" dirty="0"/>
              <a:t> as a </a:t>
            </a:r>
            <a:r>
              <a:rPr lang="en-US" sz="2800" b="1" dirty="0"/>
              <a:t>time plot </a:t>
            </a:r>
            <a:r>
              <a:rPr lang="en-US" sz="2800" dirty="0"/>
              <a:t>believing (incorrectly) that values on the left side of the graph took place earlier in time.  </a:t>
            </a:r>
          </a:p>
        </p:txBody>
      </p:sp>
      <p:sp>
        <p:nvSpPr>
          <p:cNvPr id="3" name="Title 2"/>
          <p:cNvSpPr>
            <a:spLocks noGrp="1"/>
          </p:cNvSpPr>
          <p:nvPr>
            <p:ph type="title"/>
          </p:nvPr>
        </p:nvSpPr>
        <p:spPr>
          <a:xfrm>
            <a:off x="107504" y="260648"/>
            <a:ext cx="9036496" cy="1143000"/>
          </a:xfrm>
        </p:spPr>
        <p:txBody>
          <a:bodyPr/>
          <a:lstStyle/>
          <a:p>
            <a:pPr algn="l"/>
            <a:r>
              <a:rPr lang="en-US" sz="3600" dirty="0" smtClean="0"/>
              <a:t>Common Misconceptions about Histograms</a:t>
            </a:r>
            <a:endParaRPr lang="en-US" sz="3600" dirty="0"/>
          </a:p>
        </p:txBody>
      </p:sp>
    </p:spTree>
    <p:extLst>
      <p:ext uri="{BB962C8B-B14F-4D97-AF65-F5344CB8AC3E}">
        <p14:creationId xmlns:p14="http://schemas.microsoft.com/office/powerpoint/2010/main" val="2488194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lstStyle/>
          <a:p>
            <a:pPr algn="l"/>
            <a:r>
              <a:rPr lang="en-US" sz="2400" b="1" dirty="0" smtClean="0"/>
              <a:t>Misconception 1: Students </a:t>
            </a:r>
            <a:r>
              <a:rPr lang="en-US" sz="2400" b="1" dirty="0"/>
              <a:t>don’t understand the distinction between a bar chart and a histogram, and why this distinction is important</a:t>
            </a:r>
            <a:r>
              <a:rPr lang="en-US" sz="2400" b="1" dirty="0" smtClean="0"/>
              <a:t>.</a:t>
            </a:r>
            <a:endParaRPr lang="en-US" sz="24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01407" y="1628800"/>
            <a:ext cx="6541187" cy="5229200"/>
          </a:xfrm>
          <a:prstGeom prst="rect">
            <a:avLst/>
          </a:prstGeom>
          <a:noFill/>
          <a:ln>
            <a:noFill/>
          </a:ln>
        </p:spPr>
      </p:pic>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sp>
        <p:nvSpPr>
          <p:cNvPr id="7" name="TextBox 6"/>
          <p:cNvSpPr txBox="1"/>
          <p:nvPr/>
        </p:nvSpPr>
        <p:spPr>
          <a:xfrm>
            <a:off x="-14236" y="1044605"/>
            <a:ext cx="9158235" cy="923330"/>
          </a:xfrm>
          <a:prstGeom prst="rect">
            <a:avLst/>
          </a:prstGeom>
          <a:noFill/>
        </p:spPr>
        <p:txBody>
          <a:bodyPr wrap="square" rtlCol="0">
            <a:spAutoFit/>
          </a:bodyPr>
          <a:lstStyle/>
          <a:p>
            <a:pPr algn="ctr"/>
            <a:r>
              <a:rPr lang="en-US" sz="3600" dirty="0" smtClean="0">
                <a:solidFill>
                  <a:schemeClr val="tx2">
                    <a:lumMod val="75000"/>
                  </a:schemeClr>
                </a:solidFill>
              </a:rPr>
              <a:t>Can the median of the data be found?</a:t>
            </a:r>
            <a:endParaRPr lang="en-US" sz="3600" dirty="0">
              <a:solidFill>
                <a:schemeClr val="tx2">
                  <a:lumMod val="75000"/>
                </a:schemeClr>
              </a:solidFill>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lstStyle/>
          <a:p>
            <a:pPr algn="l"/>
            <a:r>
              <a:rPr lang="en-US" sz="2400" b="1" dirty="0" smtClean="0"/>
              <a:t>Misconception 1: Students </a:t>
            </a:r>
            <a:r>
              <a:rPr lang="en-US" sz="2400" b="1" dirty="0"/>
              <a:t>don’t understand the distinction between a bar chart and a histogram, and why this distinction is important</a:t>
            </a:r>
            <a:r>
              <a:rPr lang="en-US" sz="2400" b="1" dirty="0" smtClean="0"/>
              <a:t>.</a:t>
            </a:r>
            <a:endParaRPr lang="en-US" sz="24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918910"/>
            <a:ext cx="3035746" cy="2426857"/>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3051061022"/>
              </p:ext>
            </p:extLst>
          </p:nvPr>
        </p:nvGraphicFramePr>
        <p:xfrm>
          <a:off x="125226" y="3429000"/>
          <a:ext cx="8893547" cy="3328416"/>
        </p:xfrm>
        <a:graphic>
          <a:graphicData uri="http://schemas.openxmlformats.org/drawingml/2006/table">
            <a:tbl>
              <a:tblPr firstRow="1" firstCol="1" bandRow="1">
                <a:tableStyleId>{125E5076-3810-47DD-B79F-674D7AD40C01}</a:tableStyleId>
              </a:tblPr>
              <a:tblGrid>
                <a:gridCol w="6500355"/>
                <a:gridCol w="1354241"/>
                <a:gridCol w="1038951"/>
              </a:tblGrid>
              <a:tr h="0">
                <a:tc>
                  <a:txBody>
                    <a:bodyPr/>
                    <a:lstStyle/>
                    <a:p>
                      <a:pPr marL="0" marR="0">
                        <a:lnSpc>
                          <a:spcPct val="105000"/>
                        </a:lnSpc>
                        <a:spcBef>
                          <a:spcPts val="0"/>
                        </a:spcBef>
                        <a:spcAft>
                          <a:spcPts val="0"/>
                        </a:spcAft>
                      </a:pPr>
                      <a:r>
                        <a:rPr lang="en-US" sz="2000" b="0" dirty="0">
                          <a:ln>
                            <a:solidFill>
                              <a:schemeClr val="bg1"/>
                            </a:solidFill>
                          </a:ln>
                          <a:effectLst/>
                        </a:rPr>
                        <a:t>Answer Choice</a:t>
                      </a:r>
                      <a:endParaRPr lang="en-US" sz="2000" b="0" dirty="0">
                        <a:ln>
                          <a:solidFill>
                            <a:schemeClr val="bg1"/>
                          </a:solidFill>
                        </a:ln>
                        <a:effectLst/>
                        <a:latin typeface="Cambria"/>
                        <a:ea typeface="Times New Roman"/>
                        <a:cs typeface="Times New Roman"/>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5000"/>
                        </a:lnSpc>
                        <a:spcBef>
                          <a:spcPts val="0"/>
                        </a:spcBef>
                        <a:spcAft>
                          <a:spcPts val="0"/>
                        </a:spcAft>
                      </a:pPr>
                      <a:r>
                        <a:rPr lang="en-US" sz="2000" b="0" dirty="0">
                          <a:ln>
                            <a:solidFill>
                              <a:schemeClr val="bg1"/>
                            </a:solidFill>
                          </a:ln>
                          <a:effectLst/>
                        </a:rPr>
                        <a:t>Pre</a:t>
                      </a:r>
                      <a:endParaRPr lang="en-US" sz="2000" b="0" dirty="0">
                        <a:ln>
                          <a:solidFill>
                            <a:schemeClr val="bg1"/>
                          </a:solidFill>
                        </a:ln>
                        <a:effectLst/>
                        <a:latin typeface="Cambria"/>
                        <a:ea typeface="Times New Roman"/>
                        <a:cs typeface="Times New Roman"/>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5000"/>
                        </a:lnSpc>
                        <a:spcBef>
                          <a:spcPts val="0"/>
                        </a:spcBef>
                        <a:spcAft>
                          <a:spcPts val="0"/>
                        </a:spcAft>
                      </a:pPr>
                      <a:r>
                        <a:rPr lang="en-US" sz="2000" b="0" dirty="0">
                          <a:ln>
                            <a:solidFill>
                              <a:schemeClr val="bg1"/>
                            </a:solidFill>
                          </a:ln>
                          <a:effectLst/>
                        </a:rPr>
                        <a:t>Post</a:t>
                      </a:r>
                      <a:endParaRPr lang="en-US" sz="2000" b="0" dirty="0">
                        <a:ln>
                          <a:solidFill>
                            <a:schemeClr val="bg1"/>
                          </a:solidFill>
                        </a:ln>
                        <a:effectLst/>
                        <a:latin typeface="Cambria"/>
                        <a:ea typeface="Times New Roman"/>
                        <a:cs typeface="Times New Roman"/>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r>
              <a:tr h="0">
                <a:tc>
                  <a:txBody>
                    <a:bodyPr/>
                    <a:lstStyle/>
                    <a:p>
                      <a:pPr marL="0" marR="0">
                        <a:spcBef>
                          <a:spcPts val="0"/>
                        </a:spcBef>
                        <a:spcAft>
                          <a:spcPts val="0"/>
                        </a:spcAft>
                      </a:pPr>
                      <a:r>
                        <a:rPr lang="en-US" sz="2800" b="0" dirty="0">
                          <a:ln>
                            <a:solidFill>
                              <a:schemeClr val="bg1"/>
                            </a:solidFill>
                          </a:ln>
                          <a:effectLst/>
                        </a:rPr>
                        <a:t>A: The median is Michigan. </a:t>
                      </a:r>
                      <a:endParaRPr lang="en-US" sz="2800" b="0" dirty="0">
                        <a:ln>
                          <a:solidFill>
                            <a:schemeClr val="bg1"/>
                          </a:solidFill>
                        </a:ln>
                        <a:solidFill>
                          <a:srgbClr val="000000"/>
                        </a:solidFill>
                        <a:effectLst/>
                        <a:latin typeface="Times New Roman"/>
                        <a:ea typeface="Cambria"/>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75000"/>
                      </a:schemeClr>
                    </a:solidFill>
                  </a:tcPr>
                </a:tc>
                <a:tc>
                  <a:txBody>
                    <a:bodyPr/>
                    <a:lstStyle/>
                    <a:p>
                      <a:pPr marL="0" marR="0" algn="r">
                        <a:lnSpc>
                          <a:spcPct val="105000"/>
                        </a:lnSpc>
                        <a:spcBef>
                          <a:spcPts val="0"/>
                        </a:spcBef>
                        <a:spcAft>
                          <a:spcPts val="0"/>
                        </a:spcAft>
                      </a:pPr>
                      <a:r>
                        <a:rPr lang="en-US" sz="2800" b="0" dirty="0">
                          <a:ln>
                            <a:solidFill>
                              <a:schemeClr val="bg1"/>
                            </a:solidFill>
                          </a:ln>
                          <a:effectLst/>
                        </a:rPr>
                        <a:t>25.5%</a:t>
                      </a:r>
                      <a:endParaRPr lang="en-US" sz="2800" b="0" dirty="0">
                        <a:ln>
                          <a:solidFill>
                            <a:schemeClr val="bg1"/>
                          </a:solidFill>
                        </a:ln>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75000"/>
                      </a:schemeClr>
                    </a:solidFill>
                  </a:tcPr>
                </a:tc>
                <a:tc>
                  <a:txBody>
                    <a:bodyPr/>
                    <a:lstStyle/>
                    <a:p>
                      <a:pPr marL="0" marR="0" algn="r">
                        <a:lnSpc>
                          <a:spcPct val="105000"/>
                        </a:lnSpc>
                        <a:spcBef>
                          <a:spcPts val="0"/>
                        </a:spcBef>
                        <a:spcAft>
                          <a:spcPts val="0"/>
                        </a:spcAft>
                      </a:pPr>
                      <a:r>
                        <a:rPr lang="en-US" sz="2800" b="0">
                          <a:ln>
                            <a:solidFill>
                              <a:schemeClr val="bg1"/>
                            </a:solidFill>
                          </a:ln>
                          <a:effectLst/>
                        </a:rPr>
                        <a:t>25.9%</a:t>
                      </a:r>
                      <a:endParaRPr lang="en-US" sz="2800" b="0">
                        <a:ln>
                          <a:solidFill>
                            <a:schemeClr val="bg1"/>
                          </a:solidFill>
                        </a:ln>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75000"/>
                      </a:schemeClr>
                    </a:solidFill>
                  </a:tcPr>
                </a:tc>
              </a:tr>
              <a:tr h="0">
                <a:tc>
                  <a:txBody>
                    <a:bodyPr/>
                    <a:lstStyle/>
                    <a:p>
                      <a:pPr marL="0" marR="0">
                        <a:spcBef>
                          <a:spcPts val="0"/>
                        </a:spcBef>
                        <a:spcAft>
                          <a:spcPts val="0"/>
                        </a:spcAft>
                      </a:pPr>
                      <a:r>
                        <a:rPr lang="en-US" sz="2800" b="0" dirty="0">
                          <a:ln>
                            <a:solidFill>
                              <a:schemeClr val="bg1"/>
                            </a:solidFill>
                          </a:ln>
                          <a:effectLst/>
                        </a:rPr>
                        <a:t>B: The median cannot be told from the graph but could be if more information were given. </a:t>
                      </a:r>
                      <a:endParaRPr lang="en-US" sz="2800" b="0" dirty="0">
                        <a:ln>
                          <a:solidFill>
                            <a:schemeClr val="bg1"/>
                          </a:solidFill>
                        </a:ln>
                        <a:solidFill>
                          <a:srgbClr val="000000"/>
                        </a:solidFill>
                        <a:effectLst/>
                        <a:latin typeface="Times New Roman"/>
                        <a:ea typeface="Cambria"/>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75000"/>
                      </a:schemeClr>
                    </a:solidFill>
                  </a:tcPr>
                </a:tc>
                <a:tc>
                  <a:txBody>
                    <a:bodyPr/>
                    <a:lstStyle/>
                    <a:p>
                      <a:pPr marL="0" marR="0" algn="r">
                        <a:lnSpc>
                          <a:spcPct val="105000"/>
                        </a:lnSpc>
                        <a:spcBef>
                          <a:spcPts val="0"/>
                        </a:spcBef>
                        <a:spcAft>
                          <a:spcPts val="0"/>
                        </a:spcAft>
                      </a:pPr>
                      <a:r>
                        <a:rPr lang="en-US" sz="2800" b="0" dirty="0">
                          <a:ln>
                            <a:solidFill>
                              <a:schemeClr val="bg1"/>
                            </a:solidFill>
                          </a:ln>
                          <a:effectLst/>
                        </a:rPr>
                        <a:t>35.2%</a:t>
                      </a:r>
                      <a:endParaRPr lang="en-US" sz="2800" b="0" dirty="0">
                        <a:ln>
                          <a:solidFill>
                            <a:schemeClr val="bg1"/>
                          </a:solidFill>
                        </a:ln>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75000"/>
                      </a:schemeClr>
                    </a:solidFill>
                  </a:tcPr>
                </a:tc>
                <a:tc>
                  <a:txBody>
                    <a:bodyPr/>
                    <a:lstStyle/>
                    <a:p>
                      <a:pPr marL="0" marR="0" algn="r">
                        <a:lnSpc>
                          <a:spcPct val="105000"/>
                        </a:lnSpc>
                        <a:spcBef>
                          <a:spcPts val="0"/>
                        </a:spcBef>
                        <a:spcAft>
                          <a:spcPts val="0"/>
                        </a:spcAft>
                      </a:pPr>
                      <a:r>
                        <a:rPr lang="en-US" sz="2800" b="0" dirty="0">
                          <a:ln>
                            <a:solidFill>
                              <a:schemeClr val="bg1"/>
                            </a:solidFill>
                          </a:ln>
                          <a:effectLst/>
                        </a:rPr>
                        <a:t>24.5%</a:t>
                      </a:r>
                      <a:endParaRPr lang="en-US" sz="2800" b="0" dirty="0">
                        <a:ln>
                          <a:solidFill>
                            <a:schemeClr val="bg1"/>
                          </a:solidFill>
                        </a:ln>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lumMod val="75000"/>
                      </a:schemeClr>
                    </a:solidFill>
                  </a:tcPr>
                </a:tc>
              </a:tr>
              <a:tr h="0">
                <a:tc>
                  <a:txBody>
                    <a:bodyPr/>
                    <a:lstStyle/>
                    <a:p>
                      <a:pPr marL="0" marR="0">
                        <a:spcBef>
                          <a:spcPts val="0"/>
                        </a:spcBef>
                        <a:spcAft>
                          <a:spcPts val="0"/>
                        </a:spcAft>
                      </a:pPr>
                      <a:r>
                        <a:rPr lang="en-US" sz="2800" b="0" dirty="0">
                          <a:ln>
                            <a:solidFill>
                              <a:schemeClr val="bg1"/>
                            </a:solidFill>
                          </a:ln>
                          <a:effectLst/>
                        </a:rPr>
                        <a:t>C: The median cannot be found for this information even if we had the birthplace for each individual student.</a:t>
                      </a:r>
                      <a:endParaRPr lang="en-US" sz="2800" b="0" dirty="0">
                        <a:ln>
                          <a:solidFill>
                            <a:schemeClr val="bg1"/>
                          </a:solidFill>
                        </a:ln>
                        <a:solidFill>
                          <a:srgbClr val="000000"/>
                        </a:solidFill>
                        <a:effectLst/>
                        <a:latin typeface="Times New Roman"/>
                        <a:ea typeface="Cambria"/>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gn="r">
                        <a:lnSpc>
                          <a:spcPct val="105000"/>
                        </a:lnSpc>
                        <a:spcBef>
                          <a:spcPts val="0"/>
                        </a:spcBef>
                        <a:spcAft>
                          <a:spcPts val="0"/>
                        </a:spcAft>
                      </a:pPr>
                      <a:r>
                        <a:rPr lang="en-US" sz="2800" b="0" dirty="0">
                          <a:ln>
                            <a:solidFill>
                              <a:schemeClr val="bg1"/>
                            </a:solidFill>
                          </a:ln>
                          <a:effectLst/>
                        </a:rPr>
                        <a:t>39.3%</a:t>
                      </a:r>
                      <a:endParaRPr lang="en-US" sz="2800" b="0" dirty="0">
                        <a:ln>
                          <a:solidFill>
                            <a:schemeClr val="bg1"/>
                          </a:solidFill>
                        </a:ln>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gn="r">
                        <a:lnSpc>
                          <a:spcPct val="105000"/>
                        </a:lnSpc>
                        <a:spcBef>
                          <a:spcPts val="0"/>
                        </a:spcBef>
                        <a:spcAft>
                          <a:spcPts val="0"/>
                        </a:spcAft>
                      </a:pPr>
                      <a:r>
                        <a:rPr lang="en-US" sz="2800" b="0" dirty="0">
                          <a:ln>
                            <a:solidFill>
                              <a:schemeClr val="bg1"/>
                            </a:solidFill>
                          </a:ln>
                          <a:effectLst/>
                        </a:rPr>
                        <a:t>49.6%</a:t>
                      </a:r>
                      <a:endParaRPr lang="en-US" sz="2800" b="0" dirty="0">
                        <a:ln>
                          <a:solidFill>
                            <a:schemeClr val="bg1"/>
                          </a:solidFill>
                        </a:ln>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r>
            </a:tbl>
          </a:graphicData>
        </a:graphic>
      </p:graphicFrame>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sp>
        <p:nvSpPr>
          <p:cNvPr id="7" name="TextBox 6"/>
          <p:cNvSpPr txBox="1"/>
          <p:nvPr/>
        </p:nvSpPr>
        <p:spPr>
          <a:xfrm>
            <a:off x="35496" y="1106160"/>
            <a:ext cx="4536504" cy="2523768"/>
          </a:xfrm>
          <a:prstGeom prst="rect">
            <a:avLst/>
          </a:prstGeom>
          <a:noFill/>
        </p:spPr>
        <p:txBody>
          <a:bodyPr wrap="square" rtlCol="0">
            <a:spAutoFit/>
          </a:bodyPr>
          <a:lstStyle/>
          <a:p>
            <a:r>
              <a:rPr lang="en-US" sz="2800" dirty="0"/>
              <a:t>The following graph shows the birthplace of students in a large introductory statistics course</a:t>
            </a:r>
            <a:r>
              <a:rPr lang="en-US" sz="2800" dirty="0" smtClean="0"/>
              <a:t>. Circle the letter of your choice.</a:t>
            </a:r>
            <a:endParaRPr lang="en-US" sz="2800" dirty="0"/>
          </a:p>
          <a:p>
            <a:endParaRPr lang="en-US" dirty="0"/>
          </a:p>
        </p:txBody>
      </p:sp>
    </p:spTree>
    <p:extLst>
      <p:ext uri="{BB962C8B-B14F-4D97-AF65-F5344CB8AC3E}">
        <p14:creationId xmlns:p14="http://schemas.microsoft.com/office/powerpoint/2010/main" val="3968245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0" y="116632"/>
            <a:ext cx="8892480" cy="1143000"/>
          </a:xfrm>
        </p:spPr>
        <p:txBody>
          <a:bodyPr anchor="t"/>
          <a:lstStyle/>
          <a:p>
            <a:pPr algn="l"/>
            <a:r>
              <a:rPr lang="en-US" sz="2400" dirty="0" smtClean="0"/>
              <a:t>Which </a:t>
            </a:r>
            <a:r>
              <a:rPr lang="en-US" sz="2400" dirty="0"/>
              <a:t>of the following graphs gives the best display of the distribution of number of medals won in that it allows the sports fan to describe the shape, center and spread of the variable, the number of medals won by countries that won at least one medal? </a:t>
            </a:r>
            <a:endParaRPr lang="en-US" sz="2400" dirty="0" smtClean="0"/>
          </a:p>
        </p:txBody>
      </p:sp>
      <p:sp>
        <p:nvSpPr>
          <p:cNvPr id="7"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4" name="Group 13"/>
          <p:cNvGrpSpPr>
            <a:grpSpLocks noChangeAspect="1"/>
          </p:cNvGrpSpPr>
          <p:nvPr/>
        </p:nvGrpSpPr>
        <p:grpSpPr>
          <a:xfrm>
            <a:off x="-13298" y="2609528"/>
            <a:ext cx="9176973" cy="4248472"/>
            <a:chOff x="3291840" y="144973"/>
            <a:chExt cx="5852160" cy="2709251"/>
          </a:xfrm>
        </p:grpSpPr>
        <p:grpSp>
          <p:nvGrpSpPr>
            <p:cNvPr id="9" name="Group 8"/>
            <p:cNvGrpSpPr/>
            <p:nvPr/>
          </p:nvGrpSpPr>
          <p:grpSpPr>
            <a:xfrm>
              <a:off x="3291840" y="144973"/>
              <a:ext cx="5852160" cy="2709251"/>
              <a:chOff x="35074" y="2422953"/>
              <a:chExt cx="5852160" cy="2709251"/>
            </a:xfrm>
          </p:grpSpPr>
          <p:pic>
            <p:nvPicPr>
              <p:cNvPr id="12" name="Picture 11"/>
              <p:cNvPicPr/>
              <p:nvPr/>
            </p:nvPicPr>
            <p:blipFill rotWithShape="1">
              <a:blip r:embed="rId4" cstate="print">
                <a:extLst>
                  <a:ext uri="{28A0092B-C50C-407E-A947-70E740481C1C}">
                    <a14:useLocalDpi xmlns:a14="http://schemas.microsoft.com/office/drawing/2010/main" val="0"/>
                  </a:ext>
                </a:extLst>
              </a:blip>
              <a:srcRect t="21836"/>
              <a:stretch/>
            </p:blipFill>
            <p:spPr bwMode="auto">
              <a:xfrm>
                <a:off x="2961154" y="3760604"/>
                <a:ext cx="2926080" cy="1371600"/>
              </a:xfrm>
              <a:prstGeom prst="rect">
                <a:avLst/>
              </a:prstGeom>
              <a:noFill/>
              <a:ln>
                <a:solidFill>
                  <a:schemeClr val="tx1"/>
                </a:solidFill>
              </a:ln>
              <a:extLst>
                <a:ext uri="{53640926-AAD7-44D8-BBD7-CCE9431645EC}">
                  <a14:shadowObscured xmlns:a14="http://schemas.microsoft.com/office/drawing/2010/main"/>
                </a:ext>
              </a:extLst>
            </p:spPr>
          </p:pic>
          <p:graphicFrame>
            <p:nvGraphicFramePr>
              <p:cNvPr id="8" name="Object 7"/>
              <p:cNvGraphicFramePr>
                <a:graphicFrameLocks noChangeAspect="1"/>
              </p:cNvGraphicFramePr>
              <p:nvPr>
                <p:extLst>
                  <p:ext uri="{D42A27DB-BD31-4B8C-83A1-F6EECF244321}">
                    <p14:modId xmlns:p14="http://schemas.microsoft.com/office/powerpoint/2010/main" val="572748138"/>
                  </p:ext>
                </p:extLst>
              </p:nvPr>
            </p:nvGraphicFramePr>
            <p:xfrm>
              <a:off x="35074" y="3707166"/>
              <a:ext cx="2926080" cy="1425038"/>
            </p:xfrm>
            <a:graphic>
              <a:graphicData uri="http://schemas.openxmlformats.org/presentationml/2006/ole">
                <mc:AlternateContent xmlns:mc="http://schemas.openxmlformats.org/markup-compatibility/2006">
                  <mc:Choice xmlns:v="urn:schemas-microsoft-com:vml" Requires="v">
                    <p:oleObj spid="_x0000_s2087" name="Graph" r:id="rId5" imgW="5486400" imgH="3657600" progId="MtbGraph.Document.16">
                      <p:embed/>
                    </p:oleObj>
                  </mc:Choice>
                  <mc:Fallback>
                    <p:oleObj name="Graph" r:id="rId5" imgW="5486400" imgH="3657600" progId="MtbGraph.Document.16">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74" y="3707166"/>
                            <a:ext cx="2926080" cy="1425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5" name="Picture 14"/>
              <p:cNvPicPr/>
              <p:nvPr/>
            </p:nvPicPr>
            <p:blipFill rotWithShape="1">
              <a:blip r:embed="rId7" cstate="print">
                <a:extLst>
                  <a:ext uri="{28A0092B-C50C-407E-A947-70E740481C1C}">
                    <a14:useLocalDpi xmlns:a14="http://schemas.microsoft.com/office/drawing/2010/main" val="0"/>
                  </a:ext>
                </a:extLst>
              </a:blip>
              <a:srcRect t="21519"/>
              <a:stretch/>
            </p:blipFill>
            <p:spPr bwMode="auto">
              <a:xfrm>
                <a:off x="35074" y="2422953"/>
                <a:ext cx="2926080" cy="1371600"/>
              </a:xfrm>
              <a:prstGeom prst="rect">
                <a:avLst/>
              </a:prstGeom>
              <a:noFill/>
              <a:ln>
                <a:solidFill>
                  <a:schemeClr val="tx1"/>
                </a:solidFill>
              </a:ln>
              <a:extLst>
                <a:ext uri="{53640926-AAD7-44D8-BBD7-CCE9431645EC}">
                  <a14:shadowObscured xmlns:a14="http://schemas.microsoft.com/office/drawing/2010/main"/>
                </a:ext>
              </a:extLst>
            </p:spPr>
          </p:pic>
          <p:pic>
            <p:nvPicPr>
              <p:cNvPr id="16" name="Picture 15"/>
              <p:cNvPicPr/>
              <p:nvPr/>
            </p:nvPicPr>
            <p:blipFill rotWithShape="1">
              <a:blip r:embed="rId8" cstate="print">
                <a:extLst>
                  <a:ext uri="{28A0092B-C50C-407E-A947-70E740481C1C}">
                    <a14:useLocalDpi xmlns:a14="http://schemas.microsoft.com/office/drawing/2010/main" val="0"/>
                  </a:ext>
                </a:extLst>
              </a:blip>
              <a:srcRect t="20640"/>
              <a:stretch/>
            </p:blipFill>
            <p:spPr bwMode="auto">
              <a:xfrm>
                <a:off x="2961154" y="2434856"/>
                <a:ext cx="2926080" cy="1371600"/>
              </a:xfrm>
              <a:prstGeom prst="rect">
                <a:avLst/>
              </a:prstGeom>
              <a:noFill/>
              <a:ln>
                <a:solidFill>
                  <a:schemeClr val="tx1"/>
                </a:solidFill>
              </a:ln>
              <a:extLst>
                <a:ext uri="{53640926-AAD7-44D8-BBD7-CCE9431645EC}">
                  <a14:shadowObscured xmlns:a14="http://schemas.microsoft.com/office/drawing/2010/main"/>
                </a:ext>
              </a:extLst>
            </p:spPr>
          </p:pic>
        </p:grpSp>
        <p:sp>
          <p:nvSpPr>
            <p:cNvPr id="10" name="TextBox 9"/>
            <p:cNvSpPr txBox="1"/>
            <p:nvPr/>
          </p:nvSpPr>
          <p:spPr>
            <a:xfrm>
              <a:off x="3491880" y="260648"/>
              <a:ext cx="402674" cy="369332"/>
            </a:xfrm>
            <a:prstGeom prst="rect">
              <a:avLst/>
            </a:prstGeom>
            <a:noFill/>
          </p:spPr>
          <p:txBody>
            <a:bodyPr wrap="none" rtlCol="0">
              <a:spAutoFit/>
            </a:bodyPr>
            <a:lstStyle/>
            <a:p>
              <a:r>
                <a:rPr lang="en-US" dirty="0" smtClean="0"/>
                <a:t>A.</a:t>
              </a:r>
              <a:endParaRPr lang="en-US" dirty="0"/>
            </a:p>
          </p:txBody>
        </p:sp>
        <p:sp>
          <p:nvSpPr>
            <p:cNvPr id="19" name="TextBox 18"/>
            <p:cNvSpPr txBox="1"/>
            <p:nvPr/>
          </p:nvSpPr>
          <p:spPr>
            <a:xfrm>
              <a:off x="3491880" y="1614426"/>
              <a:ext cx="415498" cy="369332"/>
            </a:xfrm>
            <a:prstGeom prst="rect">
              <a:avLst/>
            </a:prstGeom>
            <a:noFill/>
          </p:spPr>
          <p:txBody>
            <a:bodyPr wrap="none" rtlCol="0">
              <a:spAutoFit/>
            </a:bodyPr>
            <a:lstStyle/>
            <a:p>
              <a:r>
                <a:rPr lang="en-US" dirty="0" smtClean="0"/>
                <a:t>C.</a:t>
              </a:r>
              <a:endParaRPr lang="en-US" dirty="0"/>
            </a:p>
          </p:txBody>
        </p:sp>
        <p:sp>
          <p:nvSpPr>
            <p:cNvPr id="20" name="TextBox 19"/>
            <p:cNvSpPr txBox="1"/>
            <p:nvPr/>
          </p:nvSpPr>
          <p:spPr>
            <a:xfrm>
              <a:off x="8316416" y="366676"/>
              <a:ext cx="402674" cy="369332"/>
            </a:xfrm>
            <a:prstGeom prst="rect">
              <a:avLst/>
            </a:prstGeom>
            <a:noFill/>
          </p:spPr>
          <p:txBody>
            <a:bodyPr wrap="none" rtlCol="0">
              <a:spAutoFit/>
            </a:bodyPr>
            <a:lstStyle/>
            <a:p>
              <a:r>
                <a:rPr lang="en-US" dirty="0" smtClean="0"/>
                <a:t>B.</a:t>
              </a:r>
              <a:endParaRPr lang="en-US" dirty="0"/>
            </a:p>
          </p:txBody>
        </p:sp>
        <p:sp>
          <p:nvSpPr>
            <p:cNvPr id="21" name="TextBox 20"/>
            <p:cNvSpPr txBox="1"/>
            <p:nvPr/>
          </p:nvSpPr>
          <p:spPr>
            <a:xfrm>
              <a:off x="8310004" y="1614426"/>
              <a:ext cx="415498" cy="369332"/>
            </a:xfrm>
            <a:prstGeom prst="rect">
              <a:avLst/>
            </a:prstGeom>
            <a:noFill/>
          </p:spPr>
          <p:txBody>
            <a:bodyPr wrap="none" rtlCol="0">
              <a:spAutoFit/>
            </a:bodyPr>
            <a:lstStyle/>
            <a:p>
              <a:r>
                <a:rPr lang="en-US" dirty="0" smtClean="0"/>
                <a:t>D.</a:t>
              </a:r>
              <a:endParaRPr lang="en-US" dirty="0"/>
            </a:p>
          </p:txBody>
        </p:sp>
      </p:grpSp>
      <p:sp>
        <p:nvSpPr>
          <p:cNvPr id="17" name="TextBox 16"/>
          <p:cNvSpPr txBox="1"/>
          <p:nvPr/>
        </p:nvSpPr>
        <p:spPr>
          <a:xfrm>
            <a:off x="-3929" y="1783269"/>
            <a:ext cx="9158235" cy="646331"/>
          </a:xfrm>
          <a:prstGeom prst="rect">
            <a:avLst/>
          </a:prstGeom>
          <a:noFill/>
        </p:spPr>
        <p:txBody>
          <a:bodyPr wrap="square" rtlCol="0" anchor="b">
            <a:spAutoFit/>
          </a:bodyPr>
          <a:lstStyle/>
          <a:p>
            <a:pPr algn="ctr"/>
            <a:r>
              <a:rPr lang="en-US" sz="3600" dirty="0" smtClean="0">
                <a:solidFill>
                  <a:schemeClr val="tx2">
                    <a:lumMod val="75000"/>
                  </a:schemeClr>
                </a:solidFill>
              </a:rPr>
              <a:t>Which graph is a histogram?</a:t>
            </a:r>
            <a:endParaRPr lang="en-US"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0" y="116632"/>
            <a:ext cx="3275856" cy="1143000"/>
          </a:xfrm>
        </p:spPr>
        <p:txBody>
          <a:bodyPr anchor="t"/>
          <a:lstStyle/>
          <a:p>
            <a:pPr algn="l"/>
            <a:r>
              <a:rPr lang="en-US" sz="2000" dirty="0" smtClean="0"/>
              <a:t>Which </a:t>
            </a:r>
            <a:r>
              <a:rPr lang="en-US" sz="2000" dirty="0"/>
              <a:t>of the following graphs gives the best display of the distribution of number of medals won in that it allows the sports fan to describe the shape, center and spread of the variable, the number of medals won by countries that won at least one medal? </a:t>
            </a:r>
            <a:endParaRPr lang="en-US" sz="2000" dirty="0" smtClean="0"/>
          </a:p>
        </p:txBody>
      </p:sp>
      <p:sp>
        <p:nvSpPr>
          <p:cNvPr id="7"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9" name="Group 8"/>
          <p:cNvGrpSpPr/>
          <p:nvPr/>
        </p:nvGrpSpPr>
        <p:grpSpPr>
          <a:xfrm>
            <a:off x="3291840" y="144973"/>
            <a:ext cx="5852160" cy="2709251"/>
            <a:chOff x="35074" y="2422953"/>
            <a:chExt cx="5852160" cy="2709251"/>
          </a:xfrm>
        </p:grpSpPr>
        <p:pic>
          <p:nvPicPr>
            <p:cNvPr id="12" name="Picture 11"/>
            <p:cNvPicPr/>
            <p:nvPr/>
          </p:nvPicPr>
          <p:blipFill rotWithShape="1">
            <a:blip r:embed="rId4" cstate="print">
              <a:extLst>
                <a:ext uri="{28A0092B-C50C-407E-A947-70E740481C1C}">
                  <a14:useLocalDpi xmlns:a14="http://schemas.microsoft.com/office/drawing/2010/main" val="0"/>
                </a:ext>
              </a:extLst>
            </a:blip>
            <a:srcRect t="21836"/>
            <a:stretch/>
          </p:blipFill>
          <p:spPr bwMode="auto">
            <a:xfrm>
              <a:off x="2961154" y="3760604"/>
              <a:ext cx="2926080" cy="1371600"/>
            </a:xfrm>
            <a:prstGeom prst="rect">
              <a:avLst/>
            </a:prstGeom>
            <a:noFill/>
            <a:ln>
              <a:solidFill>
                <a:schemeClr val="tx1"/>
              </a:solidFill>
            </a:ln>
            <a:extLst>
              <a:ext uri="{53640926-AAD7-44D8-BBD7-CCE9431645EC}">
                <a14:shadowObscured xmlns:a14="http://schemas.microsoft.com/office/drawing/2010/main"/>
              </a:ext>
            </a:extLst>
          </p:spPr>
        </p:pic>
        <p:graphicFrame>
          <p:nvGraphicFramePr>
            <p:cNvPr id="8" name="Object 7"/>
            <p:cNvGraphicFramePr>
              <a:graphicFrameLocks noChangeAspect="1"/>
            </p:cNvGraphicFramePr>
            <p:nvPr>
              <p:extLst>
                <p:ext uri="{D42A27DB-BD31-4B8C-83A1-F6EECF244321}">
                  <p14:modId xmlns:p14="http://schemas.microsoft.com/office/powerpoint/2010/main" val="1088936598"/>
                </p:ext>
              </p:extLst>
            </p:nvPr>
          </p:nvGraphicFramePr>
          <p:xfrm>
            <a:off x="35074" y="3707166"/>
            <a:ext cx="2926080" cy="1425038"/>
          </p:xfrm>
          <a:graphic>
            <a:graphicData uri="http://schemas.openxmlformats.org/presentationml/2006/ole">
              <mc:AlternateContent xmlns:mc="http://schemas.openxmlformats.org/markup-compatibility/2006">
                <mc:Choice xmlns:v="urn:schemas-microsoft-com:vml" Requires="v">
                  <p:oleObj spid="_x0000_s6169" name="Graph" r:id="rId5" imgW="5486400" imgH="3657600" progId="MtbGraph.Document.16">
                    <p:embed/>
                  </p:oleObj>
                </mc:Choice>
                <mc:Fallback>
                  <p:oleObj name="Graph" r:id="rId5" imgW="5486400" imgH="3657600" progId="MtbGraph.Document.16">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74" y="3707166"/>
                          <a:ext cx="2926080" cy="1425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5" name="Picture 14"/>
            <p:cNvPicPr/>
            <p:nvPr/>
          </p:nvPicPr>
          <p:blipFill rotWithShape="1">
            <a:blip r:embed="rId7" cstate="print">
              <a:extLst>
                <a:ext uri="{28A0092B-C50C-407E-A947-70E740481C1C}">
                  <a14:useLocalDpi xmlns:a14="http://schemas.microsoft.com/office/drawing/2010/main" val="0"/>
                </a:ext>
              </a:extLst>
            </a:blip>
            <a:srcRect t="21519"/>
            <a:stretch/>
          </p:blipFill>
          <p:spPr bwMode="auto">
            <a:xfrm>
              <a:off x="35074" y="2422953"/>
              <a:ext cx="2926080" cy="1371600"/>
            </a:xfrm>
            <a:prstGeom prst="rect">
              <a:avLst/>
            </a:prstGeom>
            <a:noFill/>
            <a:ln>
              <a:solidFill>
                <a:schemeClr val="tx1"/>
              </a:solidFill>
            </a:ln>
            <a:extLst>
              <a:ext uri="{53640926-AAD7-44D8-BBD7-CCE9431645EC}">
                <a14:shadowObscured xmlns:a14="http://schemas.microsoft.com/office/drawing/2010/main"/>
              </a:ext>
            </a:extLst>
          </p:spPr>
        </p:pic>
        <p:pic>
          <p:nvPicPr>
            <p:cNvPr id="16" name="Picture 15"/>
            <p:cNvPicPr/>
            <p:nvPr/>
          </p:nvPicPr>
          <p:blipFill rotWithShape="1">
            <a:blip r:embed="rId8" cstate="print">
              <a:extLst>
                <a:ext uri="{28A0092B-C50C-407E-A947-70E740481C1C}">
                  <a14:useLocalDpi xmlns:a14="http://schemas.microsoft.com/office/drawing/2010/main" val="0"/>
                </a:ext>
              </a:extLst>
            </a:blip>
            <a:srcRect t="20640"/>
            <a:stretch/>
          </p:blipFill>
          <p:spPr bwMode="auto">
            <a:xfrm>
              <a:off x="2961154" y="2434856"/>
              <a:ext cx="2926080" cy="1371600"/>
            </a:xfrm>
            <a:prstGeom prst="rect">
              <a:avLst/>
            </a:prstGeom>
            <a:noFill/>
            <a:ln>
              <a:solidFill>
                <a:schemeClr val="tx1"/>
              </a:solidFill>
            </a:ln>
            <a:extLst>
              <a:ext uri="{53640926-AAD7-44D8-BBD7-CCE9431645EC}">
                <a14:shadowObscured xmlns:a14="http://schemas.microsoft.com/office/drawing/2010/main"/>
              </a:ext>
            </a:extLst>
          </p:spPr>
        </p:pic>
      </p:grpSp>
      <p:sp>
        <p:nvSpPr>
          <p:cNvPr id="10" name="TextBox 9"/>
          <p:cNvSpPr txBox="1"/>
          <p:nvPr/>
        </p:nvSpPr>
        <p:spPr>
          <a:xfrm>
            <a:off x="3491880" y="260648"/>
            <a:ext cx="402674" cy="369332"/>
          </a:xfrm>
          <a:prstGeom prst="rect">
            <a:avLst/>
          </a:prstGeom>
          <a:noFill/>
        </p:spPr>
        <p:txBody>
          <a:bodyPr wrap="none" rtlCol="0">
            <a:spAutoFit/>
          </a:bodyPr>
          <a:lstStyle/>
          <a:p>
            <a:r>
              <a:rPr lang="en-US" dirty="0" smtClean="0"/>
              <a:t>A.</a:t>
            </a:r>
            <a:endParaRPr lang="en-US" dirty="0"/>
          </a:p>
        </p:txBody>
      </p:sp>
      <p:sp>
        <p:nvSpPr>
          <p:cNvPr id="19" name="TextBox 18"/>
          <p:cNvSpPr txBox="1"/>
          <p:nvPr/>
        </p:nvSpPr>
        <p:spPr>
          <a:xfrm>
            <a:off x="3491880" y="1614426"/>
            <a:ext cx="415498" cy="369332"/>
          </a:xfrm>
          <a:prstGeom prst="rect">
            <a:avLst/>
          </a:prstGeom>
          <a:noFill/>
        </p:spPr>
        <p:txBody>
          <a:bodyPr wrap="none" rtlCol="0">
            <a:spAutoFit/>
          </a:bodyPr>
          <a:lstStyle/>
          <a:p>
            <a:r>
              <a:rPr lang="en-US" dirty="0" smtClean="0"/>
              <a:t>C.</a:t>
            </a:r>
            <a:endParaRPr lang="en-US" dirty="0"/>
          </a:p>
        </p:txBody>
      </p:sp>
      <p:sp>
        <p:nvSpPr>
          <p:cNvPr id="20" name="TextBox 19"/>
          <p:cNvSpPr txBox="1"/>
          <p:nvPr/>
        </p:nvSpPr>
        <p:spPr>
          <a:xfrm>
            <a:off x="8316416" y="366676"/>
            <a:ext cx="402674" cy="369332"/>
          </a:xfrm>
          <a:prstGeom prst="rect">
            <a:avLst/>
          </a:prstGeom>
          <a:noFill/>
        </p:spPr>
        <p:txBody>
          <a:bodyPr wrap="none" rtlCol="0">
            <a:spAutoFit/>
          </a:bodyPr>
          <a:lstStyle/>
          <a:p>
            <a:r>
              <a:rPr lang="en-US" dirty="0" smtClean="0"/>
              <a:t>B.</a:t>
            </a:r>
            <a:endParaRPr lang="en-US" dirty="0"/>
          </a:p>
        </p:txBody>
      </p:sp>
      <p:sp>
        <p:nvSpPr>
          <p:cNvPr id="21" name="TextBox 20"/>
          <p:cNvSpPr txBox="1"/>
          <p:nvPr/>
        </p:nvSpPr>
        <p:spPr>
          <a:xfrm>
            <a:off x="8310004" y="1614426"/>
            <a:ext cx="415498" cy="369332"/>
          </a:xfrm>
          <a:prstGeom prst="rect">
            <a:avLst/>
          </a:prstGeom>
          <a:noFill/>
        </p:spPr>
        <p:txBody>
          <a:bodyPr wrap="none" rtlCol="0">
            <a:spAutoFit/>
          </a:bodyPr>
          <a:lstStyle/>
          <a:p>
            <a:r>
              <a:rPr lang="en-US" dirty="0" smtClean="0"/>
              <a:t>D.</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1177456721"/>
              </p:ext>
            </p:extLst>
          </p:nvPr>
        </p:nvGraphicFramePr>
        <p:xfrm>
          <a:off x="116381" y="3212976"/>
          <a:ext cx="8900456" cy="3328416"/>
        </p:xfrm>
        <a:graphic>
          <a:graphicData uri="http://schemas.openxmlformats.org/drawingml/2006/table">
            <a:tbl>
              <a:tblPr firstRow="1" firstCol="1" bandRow="1">
                <a:tableStyleId>{125E5076-3810-47DD-B79F-674D7AD40C01}</a:tableStyleId>
              </a:tblPr>
              <a:tblGrid>
                <a:gridCol w="5991810"/>
                <a:gridCol w="1454323"/>
                <a:gridCol w="1454323"/>
              </a:tblGrid>
              <a:tr h="0">
                <a:tc>
                  <a:txBody>
                    <a:bodyPr/>
                    <a:lstStyle/>
                    <a:p>
                      <a:pPr marL="0" marR="0">
                        <a:lnSpc>
                          <a:spcPct val="105000"/>
                        </a:lnSpc>
                        <a:spcBef>
                          <a:spcPts val="0"/>
                        </a:spcBef>
                        <a:spcAft>
                          <a:spcPts val="0"/>
                        </a:spcAft>
                      </a:pPr>
                      <a:r>
                        <a:rPr lang="en-US" sz="1200" dirty="0">
                          <a:effectLst/>
                        </a:rPr>
                        <a:t>Answer Choice</a:t>
                      </a:r>
                      <a:endParaRPr lang="en-US" sz="1100" dirty="0">
                        <a:effectLst/>
                        <a:latin typeface="Cambria"/>
                        <a:ea typeface="Times New Roman"/>
                        <a:cs typeface="Times New Roman"/>
                      </a:endParaRPr>
                    </a:p>
                  </a:txBody>
                  <a:tcPr marL="68580" marR="68580" marT="0" marB="0">
                    <a:lnR w="38100" cap="flat" cmpd="sng" algn="ctr">
                      <a:solidFill>
                        <a:schemeClr val="bg1"/>
                      </a:solidFill>
                      <a:prstDash val="solid"/>
                      <a:round/>
                      <a:headEnd type="none" w="med" len="med"/>
                      <a:tailEnd type="none" w="med" len="med"/>
                    </a:lnR>
                  </a:tcPr>
                </a:tc>
                <a:tc>
                  <a:txBody>
                    <a:bodyPr/>
                    <a:lstStyle/>
                    <a:p>
                      <a:pPr marL="0" marR="0">
                        <a:lnSpc>
                          <a:spcPct val="105000"/>
                        </a:lnSpc>
                        <a:spcBef>
                          <a:spcPts val="0"/>
                        </a:spcBef>
                        <a:spcAft>
                          <a:spcPts val="0"/>
                        </a:spcAft>
                      </a:pPr>
                      <a:r>
                        <a:rPr lang="en-US" sz="2000" dirty="0">
                          <a:effectLst/>
                        </a:rPr>
                        <a:t>Pre</a:t>
                      </a:r>
                      <a:endParaRPr lang="en-US" sz="2000" dirty="0">
                        <a:effectLst/>
                        <a:latin typeface="Cambria"/>
                        <a:ea typeface="Times New Roman"/>
                        <a:cs typeface="Times New Roman"/>
                      </a:endParaRPr>
                    </a:p>
                  </a:txBody>
                  <a:tcPr marL="68580" marR="6858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marL="0" marR="0">
                        <a:lnSpc>
                          <a:spcPct val="105000"/>
                        </a:lnSpc>
                        <a:spcBef>
                          <a:spcPts val="0"/>
                        </a:spcBef>
                        <a:spcAft>
                          <a:spcPts val="0"/>
                        </a:spcAft>
                      </a:pPr>
                      <a:r>
                        <a:rPr lang="en-US" sz="2000" dirty="0">
                          <a:effectLst/>
                        </a:rPr>
                        <a:t>Post</a:t>
                      </a:r>
                      <a:endParaRPr lang="en-US" sz="2000" dirty="0">
                        <a:effectLst/>
                        <a:latin typeface="Cambria"/>
                        <a:ea typeface="Times New Roman"/>
                        <a:cs typeface="Times New Roman"/>
                      </a:endParaRPr>
                    </a:p>
                  </a:txBody>
                  <a:tcPr marL="68580" marR="68580" marT="0" marB="0">
                    <a:lnL w="38100" cap="flat" cmpd="sng" algn="ctr">
                      <a:solidFill>
                        <a:schemeClr val="bg1"/>
                      </a:solidFill>
                      <a:prstDash val="solid"/>
                      <a:round/>
                      <a:headEnd type="none" w="med" len="med"/>
                      <a:tailEnd type="none" w="med" len="med"/>
                    </a:lnL>
                  </a:tcPr>
                </a:tc>
              </a:tr>
              <a:tr h="0">
                <a:tc>
                  <a:txBody>
                    <a:bodyPr/>
                    <a:lstStyle/>
                    <a:p>
                      <a:pPr marL="0" marR="0">
                        <a:spcBef>
                          <a:spcPts val="0"/>
                        </a:spcBef>
                        <a:spcAft>
                          <a:spcPts val="0"/>
                        </a:spcAft>
                      </a:pPr>
                      <a:r>
                        <a:rPr lang="en-US" sz="2800" dirty="0">
                          <a:effectLst/>
                        </a:rPr>
                        <a:t>A: Case value graph in order of data table </a:t>
                      </a:r>
                      <a:endParaRPr lang="en-US" sz="280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800" dirty="0">
                          <a:effectLst/>
                        </a:rPr>
                        <a:t>20.2%</a:t>
                      </a:r>
                      <a:endParaRPr lang="en-US" sz="2800" dirty="0">
                        <a:effectLst/>
                        <a:latin typeface="Cambria"/>
                        <a:ea typeface="Times New Roman"/>
                        <a:cs typeface="Times New Roman"/>
                      </a:endParaRPr>
                    </a:p>
                  </a:txBody>
                  <a:tcPr marL="68580" marR="68580" marT="0" marB="0" anchor="ctr">
                    <a:lnR w="38100" cap="flat" cmpd="sng" algn="ctr">
                      <a:solidFill>
                        <a:schemeClr val="bg1"/>
                      </a:solidFill>
                      <a:prstDash val="solid"/>
                      <a:round/>
                      <a:headEnd type="none" w="med" len="med"/>
                      <a:tailEnd type="none" w="med" len="med"/>
                    </a:lnR>
                    <a:solidFill>
                      <a:schemeClr val="accent2">
                        <a:lumMod val="75000"/>
                      </a:schemeClr>
                    </a:solidFill>
                  </a:tcPr>
                </a:tc>
                <a:tc>
                  <a:txBody>
                    <a:bodyPr/>
                    <a:lstStyle/>
                    <a:p>
                      <a:pPr marL="0" marR="0" algn="r">
                        <a:lnSpc>
                          <a:spcPct val="105000"/>
                        </a:lnSpc>
                        <a:spcBef>
                          <a:spcPts val="0"/>
                        </a:spcBef>
                        <a:spcAft>
                          <a:spcPts val="0"/>
                        </a:spcAft>
                      </a:pPr>
                      <a:r>
                        <a:rPr lang="en-US" sz="2800" dirty="0">
                          <a:effectLst/>
                        </a:rPr>
                        <a:t>7.3%</a:t>
                      </a:r>
                      <a:endParaRPr lang="en-US" sz="2800" dirty="0">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solidFill>
                      <a:schemeClr val="accent2">
                        <a:lumMod val="75000"/>
                      </a:schemeClr>
                    </a:solidFill>
                  </a:tcPr>
                </a:tc>
              </a:tr>
              <a:tr h="0">
                <a:tc>
                  <a:txBody>
                    <a:bodyPr/>
                    <a:lstStyle/>
                    <a:p>
                      <a:pPr marL="0" marR="0">
                        <a:spcBef>
                          <a:spcPts val="0"/>
                        </a:spcBef>
                        <a:spcAft>
                          <a:spcPts val="0"/>
                        </a:spcAft>
                      </a:pPr>
                      <a:r>
                        <a:rPr lang="en-US" sz="2800" dirty="0">
                          <a:effectLst/>
                        </a:rPr>
                        <a:t>B: Case value graph ordered to look “bell-shaped” </a:t>
                      </a:r>
                      <a:endParaRPr lang="en-US" sz="280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800" dirty="0">
                          <a:effectLst/>
                        </a:rPr>
                        <a:t>35.5%</a:t>
                      </a:r>
                      <a:endParaRPr lang="en-US" sz="2800" dirty="0">
                        <a:effectLst/>
                        <a:latin typeface="Cambria"/>
                        <a:ea typeface="Times New Roman"/>
                        <a:cs typeface="Times New Roman"/>
                      </a:endParaRPr>
                    </a:p>
                  </a:txBody>
                  <a:tcPr marL="68580" marR="68580" marT="0" marB="0" anchor="ctr">
                    <a:lnR w="38100" cap="flat" cmpd="sng" algn="ctr">
                      <a:solidFill>
                        <a:schemeClr val="bg1"/>
                      </a:solidFill>
                      <a:prstDash val="solid"/>
                      <a:round/>
                      <a:headEnd type="none" w="med" len="med"/>
                      <a:tailEnd type="none" w="med" len="med"/>
                    </a:lnR>
                    <a:solidFill>
                      <a:schemeClr val="accent4">
                        <a:lumMod val="75000"/>
                      </a:schemeClr>
                    </a:solidFill>
                  </a:tcPr>
                </a:tc>
                <a:tc>
                  <a:txBody>
                    <a:bodyPr/>
                    <a:lstStyle/>
                    <a:p>
                      <a:pPr marL="0" marR="0" algn="r">
                        <a:lnSpc>
                          <a:spcPct val="105000"/>
                        </a:lnSpc>
                        <a:spcBef>
                          <a:spcPts val="0"/>
                        </a:spcBef>
                        <a:spcAft>
                          <a:spcPts val="0"/>
                        </a:spcAft>
                      </a:pPr>
                      <a:r>
                        <a:rPr lang="en-US" sz="2800" dirty="0">
                          <a:effectLst/>
                        </a:rPr>
                        <a:t>62.4%</a:t>
                      </a:r>
                      <a:endParaRPr lang="en-US" sz="2800" dirty="0">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solidFill>
                      <a:schemeClr val="accent4">
                        <a:lumMod val="75000"/>
                      </a:schemeClr>
                    </a:solidFill>
                  </a:tcPr>
                </a:tc>
              </a:tr>
              <a:tr h="0">
                <a:tc>
                  <a:txBody>
                    <a:bodyPr/>
                    <a:lstStyle/>
                    <a:p>
                      <a:pPr marL="0" marR="0">
                        <a:spcBef>
                          <a:spcPts val="0"/>
                        </a:spcBef>
                        <a:spcAft>
                          <a:spcPts val="0"/>
                        </a:spcAft>
                      </a:pPr>
                      <a:r>
                        <a:rPr lang="en-US" sz="2800" dirty="0">
                          <a:effectLst/>
                        </a:rPr>
                        <a:t>C: Histogram</a:t>
                      </a:r>
                      <a:endParaRPr lang="en-US" sz="2800" dirty="0">
                        <a:solidFill>
                          <a:srgbClr val="000000"/>
                        </a:solidFill>
                        <a:effectLst/>
                        <a:latin typeface="Times New Roman"/>
                        <a:ea typeface="Cambria"/>
                      </a:endParaRPr>
                    </a:p>
                  </a:txBody>
                  <a:tcPr marL="68580" marR="68580" marT="0" marB="0">
                    <a:solidFill>
                      <a:schemeClr val="tx2">
                        <a:lumMod val="60000"/>
                        <a:lumOff val="40000"/>
                      </a:schemeClr>
                    </a:solidFill>
                  </a:tcPr>
                </a:tc>
                <a:tc>
                  <a:txBody>
                    <a:bodyPr/>
                    <a:lstStyle/>
                    <a:p>
                      <a:pPr marL="0" marR="0" algn="r">
                        <a:lnSpc>
                          <a:spcPct val="105000"/>
                        </a:lnSpc>
                        <a:spcBef>
                          <a:spcPts val="0"/>
                        </a:spcBef>
                        <a:spcAft>
                          <a:spcPts val="0"/>
                        </a:spcAft>
                      </a:pPr>
                      <a:r>
                        <a:rPr lang="en-US" sz="2800" dirty="0">
                          <a:effectLst/>
                        </a:rPr>
                        <a:t>10.6%</a:t>
                      </a:r>
                      <a:endParaRPr lang="en-US" sz="2800" dirty="0">
                        <a:effectLst/>
                        <a:latin typeface="Cambria"/>
                        <a:ea typeface="Times New Roman"/>
                        <a:cs typeface="Times New Roman"/>
                      </a:endParaRPr>
                    </a:p>
                  </a:txBody>
                  <a:tcPr marL="68580" marR="68580" marT="0" marB="0" anchor="ctr">
                    <a:lnR w="381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pPr marL="0" marR="0" algn="r">
                        <a:lnSpc>
                          <a:spcPct val="105000"/>
                        </a:lnSpc>
                        <a:spcBef>
                          <a:spcPts val="0"/>
                        </a:spcBef>
                        <a:spcAft>
                          <a:spcPts val="0"/>
                        </a:spcAft>
                      </a:pPr>
                      <a:r>
                        <a:rPr lang="en-US" sz="2800" dirty="0">
                          <a:effectLst/>
                        </a:rPr>
                        <a:t>16.1%</a:t>
                      </a:r>
                      <a:endParaRPr lang="en-US" sz="2800" dirty="0">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solidFill>
                      <a:schemeClr val="tx2">
                        <a:lumMod val="60000"/>
                        <a:lumOff val="40000"/>
                      </a:schemeClr>
                    </a:solidFill>
                  </a:tcPr>
                </a:tc>
              </a:tr>
              <a:tr h="0">
                <a:tc>
                  <a:txBody>
                    <a:bodyPr/>
                    <a:lstStyle/>
                    <a:p>
                      <a:pPr marL="0" marR="0">
                        <a:spcBef>
                          <a:spcPts val="0"/>
                        </a:spcBef>
                        <a:spcAft>
                          <a:spcPts val="0"/>
                        </a:spcAft>
                      </a:pPr>
                      <a:r>
                        <a:rPr lang="en-US" sz="2800" dirty="0">
                          <a:effectLst/>
                        </a:rPr>
                        <a:t>D: Case value graph ordered to look “increasing”</a:t>
                      </a:r>
                      <a:endParaRPr lang="en-US" sz="2800" dirty="0">
                        <a:solidFill>
                          <a:srgbClr val="000000"/>
                        </a:solidFill>
                        <a:effectLst/>
                        <a:latin typeface="Times New Roman"/>
                        <a:ea typeface="Cambria"/>
                      </a:endParaRPr>
                    </a:p>
                  </a:txBody>
                  <a:tcPr marL="68580" marR="68580" marT="0" marB="0">
                    <a:solidFill>
                      <a:schemeClr val="accent2">
                        <a:lumMod val="75000"/>
                      </a:schemeClr>
                    </a:solidFill>
                  </a:tcPr>
                </a:tc>
                <a:tc>
                  <a:txBody>
                    <a:bodyPr/>
                    <a:lstStyle/>
                    <a:p>
                      <a:pPr marL="0" marR="0" algn="r">
                        <a:lnSpc>
                          <a:spcPct val="105000"/>
                        </a:lnSpc>
                        <a:spcBef>
                          <a:spcPts val="0"/>
                        </a:spcBef>
                        <a:spcAft>
                          <a:spcPts val="0"/>
                        </a:spcAft>
                      </a:pPr>
                      <a:r>
                        <a:rPr lang="en-US" sz="2800" dirty="0">
                          <a:effectLst/>
                        </a:rPr>
                        <a:t>33.7%</a:t>
                      </a:r>
                      <a:endParaRPr lang="en-US" sz="2800" dirty="0">
                        <a:effectLst/>
                        <a:latin typeface="Cambria"/>
                        <a:ea typeface="Times New Roman"/>
                        <a:cs typeface="Times New Roman"/>
                      </a:endParaRPr>
                    </a:p>
                  </a:txBody>
                  <a:tcPr marL="68580" marR="68580" marT="0" marB="0" anchor="ctr">
                    <a:lnR w="38100" cap="flat" cmpd="sng" algn="ctr">
                      <a:solidFill>
                        <a:schemeClr val="bg1"/>
                      </a:solidFill>
                      <a:prstDash val="solid"/>
                      <a:round/>
                      <a:headEnd type="none" w="med" len="med"/>
                      <a:tailEnd type="none" w="med" len="med"/>
                    </a:lnR>
                    <a:solidFill>
                      <a:schemeClr val="accent2">
                        <a:lumMod val="75000"/>
                      </a:schemeClr>
                    </a:solidFill>
                  </a:tcPr>
                </a:tc>
                <a:tc>
                  <a:txBody>
                    <a:bodyPr/>
                    <a:lstStyle/>
                    <a:p>
                      <a:pPr marL="0" marR="0" algn="r">
                        <a:lnSpc>
                          <a:spcPct val="105000"/>
                        </a:lnSpc>
                        <a:spcBef>
                          <a:spcPts val="0"/>
                        </a:spcBef>
                        <a:spcAft>
                          <a:spcPts val="0"/>
                        </a:spcAft>
                      </a:pPr>
                      <a:r>
                        <a:rPr lang="en-US" sz="2800" dirty="0">
                          <a:effectLst/>
                        </a:rPr>
                        <a:t>14.2%</a:t>
                      </a:r>
                      <a:endParaRPr lang="en-US" sz="2800" dirty="0">
                        <a:effectLst/>
                        <a:latin typeface="Cambria"/>
                        <a:ea typeface="Times New Roman"/>
                        <a:cs typeface="Times New Roman"/>
                      </a:endParaRPr>
                    </a:p>
                  </a:txBody>
                  <a:tcPr marL="68580" marR="68580" marT="0" marB="0" anchor="ctr">
                    <a:lnL w="38100" cap="flat" cmpd="sng" algn="ctr">
                      <a:solidFill>
                        <a:schemeClr val="bg1"/>
                      </a:solidFill>
                      <a:prstDash val="solid"/>
                      <a:round/>
                      <a:headEnd type="none" w="med" len="med"/>
                      <a:tailEnd type="none" w="med" len="med"/>
                    </a:lnL>
                    <a:solidFill>
                      <a:schemeClr val="accent2">
                        <a:lumMod val="75000"/>
                      </a:schemeClr>
                    </a:solidFill>
                  </a:tcPr>
                </a:tc>
              </a:tr>
            </a:tbl>
          </a:graphicData>
        </a:graphic>
      </p:graphicFrame>
    </p:spTree>
    <p:extLst>
      <p:ext uri="{BB962C8B-B14F-4D97-AF65-F5344CB8AC3E}">
        <p14:creationId xmlns:p14="http://schemas.microsoft.com/office/powerpoint/2010/main" val="3654572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0" y="0"/>
            <a:ext cx="9144000" cy="1143000"/>
          </a:xfrm>
        </p:spPr>
        <p:txBody>
          <a:bodyPr/>
          <a:lstStyle/>
          <a:p>
            <a:pPr algn="l"/>
            <a:r>
              <a:rPr lang="en-US" sz="2400" b="1" dirty="0"/>
              <a:t>Misconception </a:t>
            </a:r>
            <a:r>
              <a:rPr lang="en-US" sz="2400" b="1" dirty="0" smtClean="0"/>
              <a:t>2: </a:t>
            </a:r>
            <a:r>
              <a:rPr lang="en-US" sz="2400" b="1" dirty="0"/>
              <a:t>Students use the frequency (y axis) instead of the data values (x axis) when reporting on the center of the distribution and the modal group of values.</a:t>
            </a:r>
          </a:p>
        </p:txBody>
      </p:sp>
      <p:sp>
        <p:nvSpPr>
          <p:cNvPr id="6" name="TextBox 5"/>
          <p:cNvSpPr txBox="1"/>
          <p:nvPr/>
        </p:nvSpPr>
        <p:spPr>
          <a:xfrm>
            <a:off x="827584" y="1844824"/>
            <a:ext cx="184731" cy="369332"/>
          </a:xfrm>
          <a:prstGeom prst="rect">
            <a:avLst/>
          </a:prstGeom>
          <a:noFill/>
        </p:spPr>
        <p:txBody>
          <a:bodyPr wrap="none" rtlCol="0">
            <a:spAutoFit/>
          </a:bodyPr>
          <a:lstStyle/>
          <a:p>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1550" y="1124744"/>
            <a:ext cx="4294190" cy="2756307"/>
          </a:xfrm>
          <a:prstGeom prst="rect">
            <a:avLst/>
          </a:prstGeom>
          <a:noFill/>
          <a:ln>
            <a:no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7882" y="4101986"/>
            <a:ext cx="8987337" cy="2756014"/>
          </a:xfrm>
          <a:prstGeom prst="rect">
            <a:avLst/>
          </a:prstGeom>
          <a:noFill/>
          <a:ln>
            <a:noFill/>
          </a:ln>
        </p:spPr>
      </p:pic>
      <p:sp>
        <p:nvSpPr>
          <p:cNvPr id="3" name="TextBox 2"/>
          <p:cNvSpPr txBox="1"/>
          <p:nvPr/>
        </p:nvSpPr>
        <p:spPr>
          <a:xfrm>
            <a:off x="2051720" y="1463993"/>
            <a:ext cx="4607864" cy="523220"/>
          </a:xfrm>
          <a:prstGeom prst="rect">
            <a:avLst/>
          </a:prstGeom>
          <a:noFill/>
        </p:spPr>
        <p:txBody>
          <a:bodyPr wrap="none" rtlCol="0">
            <a:spAutoFit/>
          </a:bodyPr>
          <a:lstStyle/>
          <a:p>
            <a:r>
              <a:rPr lang="en-US" sz="2800" dirty="0" smtClean="0">
                <a:solidFill>
                  <a:schemeClr val="tx2">
                    <a:lumMod val="75000"/>
                  </a:schemeClr>
                </a:solidFill>
              </a:rPr>
              <a:t>Find the Median SAT score.</a:t>
            </a:r>
            <a:endParaRPr lang="en-US" sz="2800" dirty="0">
              <a:solidFill>
                <a:schemeClr val="tx2">
                  <a:lumMod val="75000"/>
                </a:schemeClr>
              </a:solidFill>
            </a:endParaRPr>
          </a:p>
        </p:txBody>
      </p:sp>
      <p:sp>
        <p:nvSpPr>
          <p:cNvPr id="4" name="TextBox 3"/>
          <p:cNvSpPr txBox="1"/>
          <p:nvPr/>
        </p:nvSpPr>
        <p:spPr>
          <a:xfrm>
            <a:off x="147882" y="3619441"/>
            <a:ext cx="5705408" cy="523220"/>
          </a:xfrm>
          <a:prstGeom prst="rect">
            <a:avLst/>
          </a:prstGeom>
          <a:noFill/>
        </p:spPr>
        <p:txBody>
          <a:bodyPr wrap="none" rtlCol="0">
            <a:spAutoFit/>
          </a:bodyPr>
          <a:lstStyle/>
          <a:p>
            <a:r>
              <a:rPr lang="en-US" sz="2800" dirty="0" smtClean="0">
                <a:solidFill>
                  <a:schemeClr val="tx2">
                    <a:lumMod val="75000"/>
                  </a:schemeClr>
                </a:solidFill>
              </a:rPr>
              <a:t>Which group has the larger mode?</a:t>
            </a:r>
            <a:endParaRPr lang="en-US" sz="2800" dirty="0">
              <a:solidFill>
                <a:schemeClr val="tx2">
                  <a:lumMod val="75000"/>
                </a:schemeClr>
              </a:solidFill>
            </a:endParaRPr>
          </a:p>
        </p:txBody>
      </p:sp>
    </p:spTree>
    <p:extLst>
      <p:ext uri="{BB962C8B-B14F-4D97-AF65-F5344CB8AC3E}">
        <p14:creationId xmlns:p14="http://schemas.microsoft.com/office/powerpoint/2010/main" val="1043536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TotalTime>
  <Words>1832</Words>
  <Application>Microsoft Office PowerPoint</Application>
  <PresentationFormat>On-screen Show (4:3)</PresentationFormat>
  <Paragraphs>188</Paragraphs>
  <Slides>25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Graph</vt:lpstr>
      <vt:lpstr>Everyone can read a histogram, or can they?</vt:lpstr>
      <vt:lpstr>PowerPoint Presentation</vt:lpstr>
      <vt:lpstr>PowerPoint Presentation</vt:lpstr>
      <vt:lpstr>Common Misconceptions about Histograms</vt:lpstr>
      <vt:lpstr>Misconception 1: Students don’t understand the distinction between a bar chart and a histogram, and why this distinction is important.</vt:lpstr>
      <vt:lpstr>Misconception 1: Students don’t understand the distinction between a bar chart and a histogram, and why this distinction is important.</vt:lpstr>
      <vt:lpstr>Which of the following graphs gives the best display of the distribution of number of medals won in that it allows the sports fan to describe the shape, center and spread of the variable, the number of medals won by countries that won at least one medal? </vt:lpstr>
      <vt:lpstr>Which of the following graphs gives the best display of the distribution of number of medals won in that it allows the sports fan to describe the shape, center and spread of the variable, the number of medals won by countries that won at least one medal? </vt:lpstr>
      <vt:lpstr>Misconception 2: Students use the frequency (y axis) instead of the data values (x axis) when reporting on the center of the distribution and the modal group of values.</vt:lpstr>
      <vt:lpstr>Misconception 2: Students use the frequency (y axis) instead of the data values (x axis) when reporting on the center of the distribution and the modal group of values.</vt:lpstr>
      <vt:lpstr>Misconception 3: Students believe that a flatter histogram exhibits less variability than bumpy histograms.</vt:lpstr>
      <vt:lpstr>Misconception 3: Students believe that a flatter histogram exhibits less variability than bumpy histograms.</vt:lpstr>
      <vt:lpstr>Misconception 4: For data that has an implied (though not collected) time component, students read the histogram as a time plot believing (incorrectly) that values on the left side of the graph took place earlier in time. </vt:lpstr>
      <vt:lpstr>Misconception 4: For data that has an implied (though not collected) time component, students read the histogram as a time plot believing (incorrectly) that values on the left side of the graph took place earlier in time. </vt:lpstr>
      <vt:lpstr>Common Misconceptions about Histograms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GVSU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Student Understanding of Histograms</dc:title>
  <dc:creator>curtissp</dc:creator>
  <cp:lastModifiedBy>Jennifer Julia Kaplan</cp:lastModifiedBy>
  <cp:revision>81</cp:revision>
  <dcterms:created xsi:type="dcterms:W3CDTF">2012-03-08T15:27:38Z</dcterms:created>
  <dcterms:modified xsi:type="dcterms:W3CDTF">2014-09-12T21:39:35Z</dcterms:modified>
</cp:coreProperties>
</file>