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77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192688" cy="1143000"/>
          </a:xfrm>
        </p:spPr>
        <p:txBody>
          <a:bodyPr/>
          <a:lstStyle>
            <a:lvl1pPr algn="l"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Sudoku_imag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64096" cy="867954"/>
          </a:xfrm>
          <a:prstGeom prst="rect">
            <a:avLst/>
          </a:prstGeom>
        </p:spPr>
      </p:pic>
      <p:pic>
        <p:nvPicPr>
          <p:cNvPr id="8" name="Picture 11" descr="nui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404664"/>
            <a:ext cx="1142249" cy="97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B971-90F2-4C46-BB91-8650CE20BD0F}" type="datetimeFigureOut">
              <a:rPr lang="en-IE" smtClean="0"/>
              <a:pPr/>
              <a:t>13/06/2014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9E9F4-BE80-4D14-A30F-14921F02191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b="1" dirty="0">
                <a:latin typeface="Comic Sans MS" pitchFamily="66" charset="0"/>
              </a:rPr>
              <a:t>Engaging Students in a Large Lecture: An Experiment using Sudoku Puzzles</a:t>
            </a: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6912768" cy="1608584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Caroline Brophy 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National University of Ireland Maynooth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4" name="Picture 11" descr="nu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445224"/>
            <a:ext cx="17526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>
            <a:off x="1187624" y="2636912"/>
            <a:ext cx="6624616" cy="1080000"/>
            <a:chOff x="1115616" y="2420888"/>
            <a:chExt cx="6624616" cy="1080000"/>
          </a:xfrm>
        </p:grpSpPr>
        <p:pic>
          <p:nvPicPr>
            <p:cNvPr id="8" name="Picture 7"/>
            <p:cNvPicPr/>
            <p:nvPr/>
          </p:nvPicPr>
          <p:blipFill>
            <a:blip r:embed="rId3" cstate="print"/>
            <a:srcRect l="11887" t="54831" r="48564" b="-964"/>
            <a:stretch>
              <a:fillRect/>
            </a:stretch>
          </p:blipFill>
          <p:spPr bwMode="auto">
            <a:xfrm>
              <a:off x="6660232" y="2420888"/>
              <a:ext cx="1080000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/>
            <p:nvPr/>
          </p:nvPicPr>
          <p:blipFill>
            <a:blip r:embed="rId3" cstate="print"/>
            <a:srcRect l="50671" t="4060" r="10399" b="49807"/>
            <a:stretch>
              <a:fillRect/>
            </a:stretch>
          </p:blipFill>
          <p:spPr bwMode="auto">
            <a:xfrm>
              <a:off x="1115616" y="2420888"/>
              <a:ext cx="1080000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/>
            <p:cNvPicPr/>
            <p:nvPr/>
          </p:nvPicPr>
          <p:blipFill>
            <a:blip r:embed="rId3" cstate="print"/>
            <a:srcRect l="11070" t="3264" r="50000" b="50602"/>
            <a:stretch>
              <a:fillRect/>
            </a:stretch>
          </p:blipFill>
          <p:spPr bwMode="auto">
            <a:xfrm>
              <a:off x="2771800" y="2420888"/>
              <a:ext cx="1080000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/>
            <p:nvPr/>
          </p:nvPicPr>
          <p:blipFill>
            <a:blip r:embed="rId3" cstate="print"/>
            <a:srcRect l="51256" t="55351" r="11070" b="-1772"/>
            <a:stretch>
              <a:fillRect/>
            </a:stretch>
          </p:blipFill>
          <p:spPr bwMode="auto">
            <a:xfrm>
              <a:off x="4716016" y="2420888"/>
              <a:ext cx="1080000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data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4536503" cy="4668708"/>
        </p:xfrm>
        <a:graphic>
          <a:graphicData uri="http://schemas.openxmlformats.org/drawingml/2006/table">
            <a:tbl>
              <a:tblPr/>
              <a:tblGrid>
                <a:gridCol w="1080119"/>
                <a:gridCol w="1008112"/>
                <a:gridCol w="1080120"/>
                <a:gridCol w="1368152"/>
              </a:tblGrid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Sudoku</a:t>
                      </a:r>
                    </a:p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  <a:endParaRPr lang="en-I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Sudoku</a:t>
                      </a:r>
                    </a:p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Experience</a:t>
                      </a:r>
                      <a:endParaRPr lang="en-I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Letter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Letter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424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99592" y="1484784"/>
            <a:ext cx="1008112" cy="64807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2051720" y="1700808"/>
            <a:ext cx="864096" cy="43204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139952" y="1412776"/>
            <a:ext cx="1296144" cy="7920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6372200" y="1700808"/>
            <a:ext cx="2592288" cy="136815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Three categorical variables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03848" y="1700808"/>
            <a:ext cx="864096" cy="432048"/>
          </a:xfrm>
          <a:prstGeom prst="ellipse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5580112" y="3645024"/>
            <a:ext cx="3456384" cy="2160240"/>
          </a:xfrm>
          <a:prstGeom prst="ellipse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One quantitative variable,</a:t>
            </a:r>
          </a:p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right censored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data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4536503" cy="4668708"/>
        </p:xfrm>
        <a:graphic>
          <a:graphicData uri="http://schemas.openxmlformats.org/drawingml/2006/table">
            <a:tbl>
              <a:tblPr/>
              <a:tblGrid>
                <a:gridCol w="1080119"/>
                <a:gridCol w="1008112"/>
                <a:gridCol w="1080120"/>
                <a:gridCol w="1368152"/>
              </a:tblGrid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Sudoku</a:t>
                      </a:r>
                    </a:p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  <a:endParaRPr lang="en-I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Correct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Sudoku</a:t>
                      </a:r>
                    </a:p>
                    <a:p>
                      <a:pPr algn="r" fontAlgn="b"/>
                      <a:r>
                        <a:rPr lang="en-I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Experience</a:t>
                      </a:r>
                      <a:endParaRPr lang="en-I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Letter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Letter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Greek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424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410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7"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en-I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86" marR="1986" marT="19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99592" y="1484784"/>
            <a:ext cx="1008112" cy="64807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139952" y="1412776"/>
            <a:ext cx="1296144" cy="7920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6228184" y="1700808"/>
            <a:ext cx="2736304" cy="136815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Explanatory variables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03848" y="1700808"/>
            <a:ext cx="864096" cy="432048"/>
          </a:xfrm>
          <a:prstGeom prst="ellipse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300192" y="3933056"/>
            <a:ext cx="2592288" cy="1440160"/>
          </a:xfrm>
          <a:prstGeom prst="ellipse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Response variables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051720" y="1700808"/>
            <a:ext cx="864096" cy="432048"/>
          </a:xfrm>
          <a:prstGeom prst="ellipse">
            <a:avLst/>
          </a:prstGeom>
          <a:noFill/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Teaching opportunities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Discussions on </a:t>
            </a:r>
            <a:endParaRPr lang="en-IE" dirty="0" smtClean="0"/>
          </a:p>
          <a:p>
            <a:pPr lvl="1"/>
            <a:r>
              <a:rPr lang="en-IE" dirty="0" smtClean="0"/>
              <a:t>types </a:t>
            </a:r>
            <a:r>
              <a:rPr lang="en-IE" dirty="0" smtClean="0"/>
              <a:t>of data </a:t>
            </a:r>
            <a:endParaRPr lang="en-IE" dirty="0" smtClean="0"/>
          </a:p>
          <a:p>
            <a:pPr lvl="1"/>
            <a:r>
              <a:rPr lang="en-IE" dirty="0" smtClean="0"/>
              <a:t>hypotheses to address</a:t>
            </a:r>
          </a:p>
          <a:p>
            <a:pPr lvl="1"/>
            <a:r>
              <a:rPr lang="en-IE" dirty="0" smtClean="0"/>
              <a:t>ideas </a:t>
            </a:r>
            <a:r>
              <a:rPr lang="en-IE" dirty="0" smtClean="0"/>
              <a:t>on how to analyse the data </a:t>
            </a:r>
            <a:endParaRPr lang="en-IE" dirty="0" smtClean="0"/>
          </a:p>
          <a:p>
            <a:r>
              <a:rPr lang="en-IE" dirty="0" smtClean="0"/>
              <a:t>Descriptive </a:t>
            </a:r>
            <a:r>
              <a:rPr lang="en-IE" dirty="0" smtClean="0"/>
              <a:t>statistics</a:t>
            </a:r>
          </a:p>
          <a:p>
            <a:r>
              <a:rPr lang="en-IE" dirty="0" smtClean="0"/>
              <a:t>Chi-square test for independence</a:t>
            </a:r>
          </a:p>
          <a:p>
            <a:r>
              <a:rPr lang="en-IE" dirty="0" smtClean="0"/>
              <a:t>ANOVA</a:t>
            </a:r>
          </a:p>
          <a:p>
            <a:r>
              <a:rPr lang="en-IE" dirty="0" smtClean="0"/>
              <a:t>Logistic regression</a:t>
            </a:r>
          </a:p>
          <a:p>
            <a:r>
              <a:rPr lang="en-IE" dirty="0" smtClean="0"/>
              <a:t>Survival analysis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Hypotheses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 Sudoku type and experience affect </a:t>
            </a:r>
            <a:r>
              <a:rPr lang="en-IE" dirty="0" smtClean="0"/>
              <a:t>ability </a:t>
            </a:r>
            <a:r>
              <a:rPr lang="en-IE" dirty="0" smtClean="0"/>
              <a:t>to get </a:t>
            </a:r>
            <a:r>
              <a:rPr lang="en-IE" dirty="0" smtClean="0"/>
              <a:t>th</a:t>
            </a:r>
            <a:r>
              <a:rPr lang="en-IE" dirty="0" smtClean="0"/>
              <a:t>e </a:t>
            </a:r>
            <a:r>
              <a:rPr lang="en-IE" dirty="0" smtClean="0"/>
              <a:t>Sudoku </a:t>
            </a:r>
            <a:r>
              <a:rPr lang="en-IE" dirty="0" smtClean="0"/>
              <a:t>correct?</a:t>
            </a:r>
          </a:p>
          <a:p>
            <a:endParaRPr lang="en-IE" dirty="0" smtClean="0"/>
          </a:p>
          <a:p>
            <a:r>
              <a:rPr lang="en-IE" dirty="0" smtClean="0"/>
              <a:t>Do Sudoku type and experience affect the length of time it takes to complete the Sudoku?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First hypothesis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 Sudoku type and experience affect </a:t>
            </a:r>
            <a:r>
              <a:rPr lang="en-IE" dirty="0" smtClean="0"/>
              <a:t>ability </a:t>
            </a:r>
            <a:r>
              <a:rPr lang="en-IE" dirty="0" smtClean="0"/>
              <a:t>to </a:t>
            </a:r>
            <a:r>
              <a:rPr lang="en-IE" dirty="0" smtClean="0"/>
              <a:t>get the </a:t>
            </a:r>
            <a:r>
              <a:rPr lang="en-IE" dirty="0" smtClean="0"/>
              <a:t>Sudoku correct?</a:t>
            </a:r>
          </a:p>
          <a:p>
            <a:endParaRPr lang="en-IE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555776" y="2492896"/>
            <a:ext cx="2520280" cy="504056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Sudoku type</a:t>
            </a:r>
            <a:endParaRPr lang="en-IE" dirty="0"/>
          </a:p>
        </p:txBody>
      </p:sp>
      <p:sp>
        <p:nvSpPr>
          <p:cNvPr id="14" name="TextBox 13"/>
          <p:cNvSpPr txBox="1"/>
          <p:nvPr/>
        </p:nvSpPr>
        <p:spPr>
          <a:xfrm>
            <a:off x="5831632" y="2276872"/>
            <a:ext cx="33123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Chi-square test for independence:</a:t>
            </a:r>
          </a:p>
          <a:p>
            <a:endParaRPr lang="en-IE" dirty="0" smtClean="0"/>
          </a:p>
          <a:p>
            <a:r>
              <a:rPr lang="en-IE" sz="3200" dirty="0" smtClean="0">
                <a:sym typeface="Symbol"/>
              </a:rPr>
              <a:t>	</a:t>
            </a:r>
            <a:r>
              <a:rPr lang="en-IE" sz="3200" baseline="30000" dirty="0" smtClean="0">
                <a:sym typeface="Symbol"/>
              </a:rPr>
              <a:t>2</a:t>
            </a:r>
            <a:r>
              <a:rPr lang="en-IE" sz="3200" dirty="0" smtClean="0">
                <a:sym typeface="Symbol"/>
              </a:rPr>
              <a:t>= 4.62 	</a:t>
            </a:r>
            <a:r>
              <a:rPr lang="en-IE" sz="3200" dirty="0" err="1" smtClean="0">
                <a:sym typeface="Symbol"/>
              </a:rPr>
              <a:t>df</a:t>
            </a:r>
            <a:r>
              <a:rPr lang="en-IE" sz="3200" dirty="0" smtClean="0">
                <a:sym typeface="Symbol"/>
              </a:rPr>
              <a:t>=3</a:t>
            </a:r>
          </a:p>
          <a:p>
            <a:r>
              <a:rPr lang="en-IE" sz="3200" dirty="0" smtClean="0">
                <a:sym typeface="Symbol"/>
              </a:rPr>
              <a:t>	p=0.2</a:t>
            </a:r>
            <a:endParaRPr lang="en-IE" sz="3200" dirty="0"/>
          </a:p>
        </p:txBody>
      </p:sp>
      <p:pic>
        <p:nvPicPr>
          <p:cNvPr id="22" name="Picture 21" descr="Figure1_barplot.tif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5397573" cy="4679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Sudoku experience</a:t>
            </a:r>
            <a:endParaRPr lang="en-IE" dirty="0"/>
          </a:p>
        </p:txBody>
      </p:sp>
      <p:sp>
        <p:nvSpPr>
          <p:cNvPr id="14" name="TextBox 13"/>
          <p:cNvSpPr txBox="1"/>
          <p:nvPr/>
        </p:nvSpPr>
        <p:spPr>
          <a:xfrm>
            <a:off x="5831632" y="2276872"/>
            <a:ext cx="33123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Chi-square test for independence:</a:t>
            </a:r>
          </a:p>
          <a:p>
            <a:endParaRPr lang="en-IE" dirty="0" smtClean="0"/>
          </a:p>
          <a:p>
            <a:r>
              <a:rPr lang="en-IE" sz="3200" dirty="0" smtClean="0">
                <a:sym typeface="Symbol"/>
              </a:rPr>
              <a:t>	</a:t>
            </a:r>
            <a:r>
              <a:rPr lang="en-IE" sz="3200" baseline="30000" dirty="0" smtClean="0">
                <a:sym typeface="Symbol"/>
              </a:rPr>
              <a:t>2</a:t>
            </a:r>
            <a:r>
              <a:rPr lang="en-IE" sz="3200" dirty="0" smtClean="0">
                <a:sym typeface="Symbol"/>
              </a:rPr>
              <a:t>= 43.5 	</a:t>
            </a:r>
            <a:r>
              <a:rPr lang="en-IE" sz="3200" dirty="0" err="1" smtClean="0">
                <a:sym typeface="Symbol"/>
              </a:rPr>
              <a:t>df</a:t>
            </a:r>
            <a:r>
              <a:rPr lang="en-IE" sz="3200" dirty="0" smtClean="0">
                <a:sym typeface="Symbol"/>
              </a:rPr>
              <a:t>=1</a:t>
            </a:r>
          </a:p>
          <a:p>
            <a:r>
              <a:rPr lang="en-IE" sz="3200" dirty="0" smtClean="0">
                <a:sym typeface="Symbol"/>
              </a:rPr>
              <a:t>	p&lt;0.001</a:t>
            </a:r>
            <a:endParaRPr lang="en-IE" sz="3200" dirty="0"/>
          </a:p>
        </p:txBody>
      </p:sp>
      <p:pic>
        <p:nvPicPr>
          <p:cNvPr id="5" name="Picture 4" descr="Figure2_barplot.tif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5397573" cy="4679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Logistic regression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3500" dirty="0" smtClean="0"/>
              <a:t>Model probability of Sudoku being correct</a:t>
            </a:r>
          </a:p>
          <a:p>
            <a:pPr>
              <a:buNone/>
            </a:pPr>
            <a:r>
              <a:rPr lang="en-IE" sz="3500" dirty="0" smtClean="0"/>
              <a:t>      </a:t>
            </a:r>
            <a:r>
              <a:rPr lang="en-IE" sz="3100" dirty="0" smtClean="0"/>
              <a:t>E</a:t>
            </a:r>
            <a:r>
              <a:rPr lang="en-IE" sz="3000" dirty="0" smtClean="0"/>
              <a:t>xplanatory variables</a:t>
            </a:r>
          </a:p>
          <a:p>
            <a:pPr lvl="1">
              <a:buNone/>
            </a:pPr>
            <a:endParaRPr lang="en-IE" sz="1200" dirty="0" smtClean="0"/>
          </a:p>
          <a:p>
            <a:pPr lvl="1">
              <a:buNone/>
            </a:pPr>
            <a:r>
              <a:rPr lang="en-IE" sz="3000" dirty="0" smtClean="0"/>
              <a:t>		Sudoku type </a:t>
            </a:r>
          </a:p>
          <a:p>
            <a:pPr lvl="1">
              <a:buNone/>
            </a:pPr>
            <a:r>
              <a:rPr lang="en-IE" sz="3000" dirty="0" smtClean="0"/>
              <a:t>		Sudoku experience </a:t>
            </a:r>
          </a:p>
          <a:p>
            <a:pPr lvl="1">
              <a:buNone/>
            </a:pPr>
            <a:r>
              <a:rPr lang="en-IE" sz="3000" dirty="0" smtClean="0"/>
              <a:t>		Interaction</a:t>
            </a:r>
          </a:p>
          <a:p>
            <a:pPr lvl="1">
              <a:buNone/>
            </a:pPr>
            <a:endParaRPr lang="en-IE" sz="1700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4499992" y="3429000"/>
            <a:ext cx="4644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IE" sz="3000" dirty="0" smtClean="0"/>
              <a:t>LRT=4.8, </a:t>
            </a:r>
            <a:r>
              <a:rPr lang="en-IE" sz="3000" dirty="0" err="1" smtClean="0"/>
              <a:t>df</a:t>
            </a:r>
            <a:r>
              <a:rPr lang="en-IE" sz="3000" dirty="0" smtClean="0"/>
              <a:t>=3, p=0.189</a:t>
            </a:r>
          </a:p>
        </p:txBody>
      </p:sp>
      <p:sp>
        <p:nvSpPr>
          <p:cNvPr id="5" name="Rectangle 4"/>
          <p:cNvSpPr/>
          <p:nvPr/>
        </p:nvSpPr>
        <p:spPr>
          <a:xfrm>
            <a:off x="4355976" y="3933056"/>
            <a:ext cx="4644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IE" sz="3000" dirty="0" smtClean="0"/>
              <a:t>  LRT=36.1,  </a:t>
            </a:r>
            <a:r>
              <a:rPr lang="en-IE" sz="3000" dirty="0" err="1" smtClean="0"/>
              <a:t>df</a:t>
            </a:r>
            <a:r>
              <a:rPr lang="en-IE" sz="3000" dirty="0" smtClean="0"/>
              <a:t>=1, p&lt;0.001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4509120"/>
            <a:ext cx="4211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IE" sz="3000" dirty="0" smtClean="0"/>
              <a:t>LRT=4, </a:t>
            </a:r>
            <a:r>
              <a:rPr lang="en-IE" sz="3000" dirty="0" err="1" smtClean="0"/>
              <a:t>df</a:t>
            </a:r>
            <a:r>
              <a:rPr lang="en-IE" sz="3000" dirty="0" smtClean="0"/>
              <a:t>=3, p=0.262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First hypothesis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2093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dirty="0" smtClean="0"/>
              <a:t>Do Sudoku type and experience affect the probability </a:t>
            </a:r>
          </a:p>
          <a:p>
            <a:pPr>
              <a:buNone/>
            </a:pPr>
            <a:r>
              <a:rPr lang="en-IE" dirty="0" smtClean="0"/>
              <a:t>of getting Sudoku correct? In summary:</a:t>
            </a:r>
          </a:p>
          <a:p>
            <a:endParaRPr lang="en-IE" sz="1200" dirty="0" smtClean="0"/>
          </a:p>
          <a:p>
            <a:r>
              <a:rPr lang="en-IE" dirty="0" smtClean="0"/>
              <a:t>No evidence of interaction between Sudoku type and experience</a:t>
            </a:r>
          </a:p>
          <a:p>
            <a:r>
              <a:rPr lang="en-IE" dirty="0" smtClean="0"/>
              <a:t>No evidence of Sudoku type effect</a:t>
            </a:r>
          </a:p>
          <a:p>
            <a:r>
              <a:rPr lang="en-IE" dirty="0" smtClean="0"/>
              <a:t>Sudoku experience has a strong effect</a:t>
            </a:r>
          </a:p>
          <a:p>
            <a:pPr lvl="1"/>
            <a:r>
              <a:rPr lang="en-IE" dirty="0" smtClean="0"/>
              <a:t>No experience: </a:t>
            </a:r>
          </a:p>
          <a:p>
            <a:pPr lvl="1"/>
            <a:r>
              <a:rPr lang="en-IE" dirty="0" smtClean="0"/>
              <a:t>With previous experience:</a:t>
            </a:r>
          </a:p>
          <a:p>
            <a:pPr lvl="1"/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60032" y="5445224"/>
          <a:ext cx="1060450" cy="384175"/>
        </p:xfrm>
        <a:graphic>
          <a:graphicData uri="http://schemas.openxmlformats.org/presentationml/2006/ole">
            <p:oleObj spid="_x0000_s2050" name="Equation" r:id="rId3" imgW="558720" imgH="2030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347864" y="5013176"/>
          <a:ext cx="915988" cy="384175"/>
        </p:xfrm>
        <a:graphic>
          <a:graphicData uri="http://schemas.openxmlformats.org/presentationml/2006/ole">
            <p:oleObj spid="_x0000_s2052" name="Equation" r:id="rId4" imgW="482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Second hypothesis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 Sudoku type and experience affect the length of time it takes to complete the Sudoku?</a:t>
            </a:r>
          </a:p>
          <a:p>
            <a:pPr lvl="1"/>
            <a:r>
              <a:rPr lang="en-IE" dirty="0" smtClean="0"/>
              <a:t>ANOVA analysis on the correct Sudoku only </a:t>
            </a:r>
            <a:r>
              <a:rPr lang="en-IE" dirty="0" smtClean="0"/>
              <a:t>time </a:t>
            </a:r>
            <a:r>
              <a:rPr lang="en-IE" dirty="0" smtClean="0"/>
              <a:t>to completion </a:t>
            </a:r>
            <a:r>
              <a:rPr lang="en-IE" dirty="0" smtClean="0"/>
              <a:t>values (limited </a:t>
            </a:r>
            <a:r>
              <a:rPr lang="en-IE" dirty="0" smtClean="0"/>
              <a:t>inference)</a:t>
            </a:r>
          </a:p>
          <a:p>
            <a:pPr lvl="1"/>
            <a:r>
              <a:rPr lang="en-IE" dirty="0" smtClean="0"/>
              <a:t>Survival analysis on all completion times</a:t>
            </a:r>
          </a:p>
          <a:p>
            <a:pPr lvl="1"/>
            <a:r>
              <a:rPr lang="en-IE" dirty="0" smtClean="0"/>
              <a:t>Details in paper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Collaborator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	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		    Lukas Hahn			</a:t>
            </a:r>
          </a:p>
          <a:p>
            <a:pPr>
              <a:buNone/>
            </a:pPr>
            <a:r>
              <a:rPr lang="en-IE" dirty="0" smtClean="0"/>
              <a:t>	</a:t>
            </a:r>
          </a:p>
          <a:p>
            <a:pPr>
              <a:buNone/>
            </a:pPr>
            <a:r>
              <a:rPr lang="en-IE" sz="2800" dirty="0"/>
              <a:t>	</a:t>
            </a:r>
            <a:r>
              <a:rPr lang="en-IE" sz="2400" dirty="0" smtClean="0"/>
              <a:t>Ulm University, Germany, 2008-13</a:t>
            </a:r>
          </a:p>
          <a:p>
            <a:pPr>
              <a:buNone/>
            </a:pPr>
            <a:r>
              <a:rPr lang="en-IE" sz="2400" dirty="0"/>
              <a:t>	</a:t>
            </a:r>
            <a:r>
              <a:rPr lang="en-IE" sz="2400" dirty="0" smtClean="0"/>
              <a:t>Erasmus student at NUI </a:t>
            </a:r>
            <a:r>
              <a:rPr lang="en-IE" sz="2400" dirty="0" err="1" smtClean="0"/>
              <a:t>Maynooth</a:t>
            </a:r>
            <a:r>
              <a:rPr lang="en-IE" sz="2400" dirty="0" smtClean="0"/>
              <a:t>, Ireland, 2010-11</a:t>
            </a:r>
          </a:p>
          <a:p>
            <a:pPr>
              <a:buNone/>
            </a:pPr>
            <a:r>
              <a:rPr lang="en-IE" sz="2400" dirty="0"/>
              <a:t>	</a:t>
            </a:r>
            <a:r>
              <a:rPr lang="en-IE" sz="2400" dirty="0" smtClean="0"/>
              <a:t>Current: Masters of Mathematics program in Statistics at the University of Waterloo, Canada</a:t>
            </a:r>
          </a:p>
        </p:txBody>
      </p:sp>
      <p:pic>
        <p:nvPicPr>
          <p:cNvPr id="4" name="Picture 3" descr="Lukas.png"/>
          <p:cNvPicPr>
            <a:picLocks noChangeAspect="1"/>
          </p:cNvPicPr>
          <p:nvPr/>
        </p:nvPicPr>
        <p:blipFill>
          <a:blip r:embed="rId2" cstate="print"/>
          <a:srcRect t="11657"/>
          <a:stretch>
            <a:fillRect/>
          </a:stretch>
        </p:blipFill>
        <p:spPr>
          <a:xfrm flipH="1">
            <a:off x="971600" y="2060848"/>
            <a:ext cx="1102846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Concluding remarks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Easy to implement with large groups</a:t>
            </a:r>
          </a:p>
          <a:p>
            <a:r>
              <a:rPr lang="en-IE" dirty="0" smtClean="0"/>
              <a:t>Can illustrate the testing of real hypotheses</a:t>
            </a:r>
          </a:p>
          <a:p>
            <a:r>
              <a:rPr lang="en-IE" dirty="0" smtClean="0"/>
              <a:t>Downsides</a:t>
            </a:r>
          </a:p>
          <a:p>
            <a:pPr lvl="1"/>
            <a:r>
              <a:rPr lang="en-IE" sz="2400" dirty="0" smtClean="0"/>
              <a:t>Manual recording</a:t>
            </a:r>
          </a:p>
          <a:p>
            <a:pPr lvl="1"/>
            <a:r>
              <a:rPr lang="en-IE" sz="2400" dirty="0" smtClean="0"/>
              <a:t>Analysis on the subset of correct </a:t>
            </a:r>
            <a:r>
              <a:rPr lang="en-IE" sz="2400" dirty="0" err="1" smtClean="0"/>
              <a:t>Sudokus</a:t>
            </a:r>
            <a:r>
              <a:rPr lang="en-IE" sz="2400" dirty="0" smtClean="0"/>
              <a:t> only has inferential limitations that might be misunderstood</a:t>
            </a:r>
          </a:p>
          <a:p>
            <a:r>
              <a:rPr lang="en-IE" dirty="0" smtClean="0"/>
              <a:t>Fun in-class activity and appears to help students in an introductory class to engage with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200800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Teaching large groups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First year undergraduate classes</a:t>
            </a:r>
          </a:p>
          <a:p>
            <a:pPr lvl="1"/>
            <a:r>
              <a:rPr lang="en-IE" dirty="0" smtClean="0"/>
              <a:t>First Science at NUIM currently </a:t>
            </a:r>
            <a:r>
              <a:rPr lang="en-IE" dirty="0" smtClean="0">
                <a:sym typeface="Symbol"/>
              </a:rPr>
              <a:t></a:t>
            </a:r>
            <a:r>
              <a:rPr lang="en-IE" dirty="0" smtClean="0"/>
              <a:t> 450</a:t>
            </a:r>
          </a:p>
          <a:p>
            <a:pPr lvl="1"/>
            <a:r>
              <a:rPr lang="en-IE" dirty="0" smtClean="0"/>
              <a:t>Range of previous statistical experience</a:t>
            </a:r>
          </a:p>
          <a:p>
            <a:pPr lvl="1"/>
            <a:r>
              <a:rPr lang="en-IE" dirty="0" smtClean="0"/>
              <a:t>Range of ability </a:t>
            </a:r>
          </a:p>
          <a:p>
            <a:pPr lvl="1"/>
            <a:endParaRPr lang="en-IE" sz="1100" dirty="0" smtClean="0"/>
          </a:p>
          <a:p>
            <a:r>
              <a:rPr lang="en-IE" dirty="0" smtClean="0"/>
              <a:t>Data in class</a:t>
            </a:r>
          </a:p>
          <a:p>
            <a:pPr lvl="1"/>
            <a:r>
              <a:rPr lang="en-IE" dirty="0" smtClean="0"/>
              <a:t>Textbook data sets </a:t>
            </a:r>
          </a:p>
          <a:p>
            <a:pPr lvl="1"/>
            <a:r>
              <a:rPr lang="en-IE" dirty="0" smtClean="0"/>
              <a:t>Record personal information on students</a:t>
            </a:r>
          </a:p>
          <a:p>
            <a:pPr lvl="1"/>
            <a:endParaRPr lang="en-IE" sz="1100" dirty="0" smtClean="0"/>
          </a:p>
          <a:p>
            <a:r>
              <a:rPr lang="en-IE" dirty="0" smtClean="0"/>
              <a:t>Hypothesis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The Sudoku experiment</a:t>
            </a:r>
            <a:endParaRPr lang="en-IE" dirty="0"/>
          </a:p>
        </p:txBody>
      </p:sp>
      <p:pic>
        <p:nvPicPr>
          <p:cNvPr id="1026" name="Picture 2" descr="http://sudokublog.typepad.com/photos/uncategorized/sudoku508b4a6b7f4c1d65a5a9a3a78e7e48a2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04864"/>
            <a:ext cx="3514725" cy="35147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187624" y="321297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/>
              <a:t>1</a:t>
            </a:r>
            <a:endParaRPr lang="en-IE" sz="20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91680" y="3501008"/>
            <a:ext cx="1080120" cy="432048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The Sudoku experiment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2420888"/>
            <a:ext cx="3682752" cy="3705275"/>
          </a:xfrm>
        </p:spPr>
        <p:txBody>
          <a:bodyPr/>
          <a:lstStyle/>
          <a:p>
            <a:r>
              <a:rPr lang="en-IE" dirty="0" smtClean="0"/>
              <a:t>9x9 grids would take too long to complete </a:t>
            </a:r>
          </a:p>
          <a:p>
            <a:endParaRPr lang="en-IE" sz="1200" dirty="0" smtClean="0"/>
          </a:p>
          <a:p>
            <a:r>
              <a:rPr lang="en-IE" dirty="0" smtClean="0"/>
              <a:t>Mini 6x6 grids used instead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27584" y="1844822"/>
          <a:ext cx="3695700" cy="3933060"/>
        </p:xfrm>
        <a:graphic>
          <a:graphicData uri="http://schemas.openxmlformats.org/drawingml/2006/table">
            <a:tbl>
              <a:tblPr/>
              <a:tblGrid>
                <a:gridCol w="647700"/>
                <a:gridCol w="609600"/>
                <a:gridCol w="609600"/>
                <a:gridCol w="609600"/>
                <a:gridCol w="609600"/>
                <a:gridCol w="609600"/>
              </a:tblGrid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I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I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I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The Sudoku experiment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1944216" cy="4209331"/>
          </a:xfrm>
        </p:spPr>
        <p:txBody>
          <a:bodyPr/>
          <a:lstStyle/>
          <a:p>
            <a:pPr>
              <a:buNone/>
            </a:pPr>
            <a:r>
              <a:rPr lang="en-IE" dirty="0" smtClean="0"/>
              <a:t> Greek</a:t>
            </a:r>
          </a:p>
          <a:p>
            <a:pPr>
              <a:buNone/>
            </a:pPr>
            <a:r>
              <a:rPr lang="en-IE" dirty="0" smtClean="0"/>
              <a:t> Letters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Numbers</a:t>
            </a:r>
            <a:endParaRPr lang="en-IE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b="-1772"/>
          <a:stretch>
            <a:fillRect/>
          </a:stretch>
        </p:blipFill>
        <p:spPr bwMode="auto">
          <a:xfrm>
            <a:off x="1331640" y="1340768"/>
            <a:ext cx="640871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380312" y="2276872"/>
            <a:ext cx="1763688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Letters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symbols</a:t>
            </a:r>
            <a:endParaRPr kumimoji="0" lang="en-I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Handout for students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Instructions on Sudoku puzzles</a:t>
            </a:r>
          </a:p>
          <a:p>
            <a:r>
              <a:rPr lang="en-IE" dirty="0" smtClean="0"/>
              <a:t>One of the four Sudoku puzzles</a:t>
            </a:r>
          </a:p>
          <a:p>
            <a:r>
              <a:rPr lang="en-IE" dirty="0" smtClean="0"/>
              <a:t>Space for recording completion time</a:t>
            </a:r>
          </a:p>
          <a:p>
            <a:r>
              <a:rPr lang="en-IE" dirty="0" smtClean="0"/>
              <a:t>Additional question</a:t>
            </a:r>
          </a:p>
          <a:p>
            <a:pPr lvl="1">
              <a:buNone/>
            </a:pPr>
            <a:r>
              <a:rPr lang="en-IE" dirty="0" smtClean="0"/>
              <a:t>	Have you ever played Sudoku before today?       Yes     </a:t>
            </a:r>
            <a:r>
              <a:rPr lang="en-IE" dirty="0" smtClean="0">
                <a:sym typeface="Wingdings"/>
              </a:rPr>
              <a:t></a:t>
            </a:r>
            <a:r>
              <a:rPr lang="en-IE" dirty="0" smtClean="0"/>
              <a:t>        No     </a:t>
            </a:r>
            <a:r>
              <a:rPr lang="en-IE" dirty="0" smtClean="0">
                <a:sym typeface="Wingdings"/>
              </a:rPr>
              <a:t></a:t>
            </a:r>
            <a:endParaRPr lang="en-IE" dirty="0" smtClean="0"/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Logistics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608512"/>
          </a:xfrm>
        </p:spPr>
        <p:txBody>
          <a:bodyPr>
            <a:normAutofit fontScale="92500" lnSpcReduction="20000"/>
          </a:bodyPr>
          <a:lstStyle/>
          <a:p>
            <a:r>
              <a:rPr lang="en-IE" sz="3800" dirty="0" smtClean="0"/>
              <a:t>First lecture of the course</a:t>
            </a:r>
          </a:p>
          <a:p>
            <a:r>
              <a:rPr lang="en-IE" sz="3800" dirty="0" smtClean="0"/>
              <a:t>Printed handouts interleaved</a:t>
            </a:r>
          </a:p>
          <a:p>
            <a:r>
              <a:rPr lang="en-IE" sz="3800" dirty="0" smtClean="0"/>
              <a:t>Stopwatch on screen </a:t>
            </a:r>
          </a:p>
          <a:p>
            <a:r>
              <a:rPr lang="en-IE" sz="3800" dirty="0" smtClean="0"/>
              <a:t>Explain that students will need to</a:t>
            </a:r>
          </a:p>
          <a:p>
            <a:pPr lvl="1"/>
            <a:r>
              <a:rPr lang="en-IE" sz="3300" dirty="0" smtClean="0"/>
              <a:t>Read instructions</a:t>
            </a:r>
          </a:p>
          <a:p>
            <a:pPr lvl="1"/>
            <a:r>
              <a:rPr lang="en-IE" sz="3300" dirty="0" smtClean="0"/>
              <a:t>Complete puzzle </a:t>
            </a:r>
          </a:p>
          <a:p>
            <a:pPr lvl="1"/>
            <a:r>
              <a:rPr lang="en-IE" sz="3300" dirty="0" smtClean="0"/>
              <a:t>Record the time it took to </a:t>
            </a:r>
            <a:r>
              <a:rPr lang="en-IE" sz="3300" dirty="0" smtClean="0"/>
              <a:t>complete </a:t>
            </a:r>
            <a:r>
              <a:rPr lang="en-IE" sz="3300" dirty="0" smtClean="0"/>
              <a:t>their puzzle</a:t>
            </a:r>
          </a:p>
          <a:p>
            <a:pPr lvl="1"/>
            <a:r>
              <a:rPr lang="en-IE" sz="3300" dirty="0" smtClean="0"/>
              <a:t>Answer the question at end</a:t>
            </a:r>
          </a:p>
          <a:p>
            <a:pPr lvl="1"/>
            <a:r>
              <a:rPr lang="en-IE" sz="3300" dirty="0" smtClean="0"/>
              <a:t>Maintain exam like conditions throughout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Logistics contd.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Give out the handouts but instruct to keep facedown</a:t>
            </a:r>
          </a:p>
          <a:p>
            <a:r>
              <a:rPr lang="en-IE" dirty="0" smtClean="0"/>
              <a:t>Start the stopwatch and instruct all students to start at the same time</a:t>
            </a:r>
          </a:p>
          <a:p>
            <a:r>
              <a:rPr lang="en-IE" dirty="0" smtClean="0"/>
              <a:t>Collect the </a:t>
            </a:r>
            <a:r>
              <a:rPr lang="en-IE" dirty="0" smtClean="0"/>
              <a:t>handouts when finished</a:t>
            </a:r>
            <a:endParaRPr lang="en-IE" dirty="0" smtClean="0"/>
          </a:p>
          <a:p>
            <a:r>
              <a:rPr lang="en-IE" dirty="0" smtClean="0"/>
              <a:t>Manually record the data after class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622</Words>
  <Application>Microsoft Office PowerPoint</Application>
  <PresentationFormat>On-screen Show (4:3)</PresentationFormat>
  <Paragraphs>310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Engaging Students in a Large Lecture: An Experiment using Sudoku Puzzles </vt:lpstr>
      <vt:lpstr>Collaborator</vt:lpstr>
      <vt:lpstr>Teaching large groups</vt:lpstr>
      <vt:lpstr>The Sudoku experiment</vt:lpstr>
      <vt:lpstr>The Sudoku experiment</vt:lpstr>
      <vt:lpstr>The Sudoku experiment</vt:lpstr>
      <vt:lpstr>Handout for students</vt:lpstr>
      <vt:lpstr>Logistics</vt:lpstr>
      <vt:lpstr>Logistics contd.</vt:lpstr>
      <vt:lpstr>The data</vt:lpstr>
      <vt:lpstr>The data</vt:lpstr>
      <vt:lpstr>Teaching opportunities</vt:lpstr>
      <vt:lpstr>Hypotheses</vt:lpstr>
      <vt:lpstr>First hypothesis</vt:lpstr>
      <vt:lpstr>Sudoku type</vt:lpstr>
      <vt:lpstr>Sudoku experience</vt:lpstr>
      <vt:lpstr>Logistic regression</vt:lpstr>
      <vt:lpstr>First hypothesis</vt:lpstr>
      <vt:lpstr>Second hypothesis</vt:lpstr>
      <vt:lpstr>Concluding 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Students in a Large Lecture: An Experiment using Sudoku Puzzles </dc:title>
  <dc:creator>Caroline Brophy</dc:creator>
  <cp:lastModifiedBy>Caroline Brophy</cp:lastModifiedBy>
  <cp:revision>84</cp:revision>
  <dcterms:created xsi:type="dcterms:W3CDTF">2014-06-04T15:23:37Z</dcterms:created>
  <dcterms:modified xsi:type="dcterms:W3CDTF">2014-06-13T16:27:22Z</dcterms:modified>
</cp:coreProperties>
</file>