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5" r:id="rId11"/>
    <p:sldId id="307" r:id="rId12"/>
    <p:sldId id="311" r:id="rId13"/>
    <p:sldId id="309" r:id="rId14"/>
    <p:sldId id="308" r:id="rId15"/>
    <p:sldId id="312" r:id="rId16"/>
    <p:sldId id="310" r:id="rId17"/>
    <p:sldId id="313" r:id="rId18"/>
    <p:sldId id="314" r:id="rId19"/>
    <p:sldId id="315" r:id="rId20"/>
    <p:sldId id="316" r:id="rId21"/>
    <p:sldId id="317" r:id="rId22"/>
    <p:sldId id="318" r:id="rId23"/>
    <p:sldId id="320" r:id="rId24"/>
    <p:sldId id="319" r:id="rId25"/>
    <p:sldId id="322" r:id="rId26"/>
    <p:sldId id="321" r:id="rId27"/>
    <p:sldId id="32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461BF-D4E5-4340-8C9E-39635ACBCC71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0A012-2E6C-4FE3-B2A0-FEB1CEA5B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934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clicker questions about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239D-5386-4F76-B1D4-352A6B5000A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239D-5386-4F76-B1D4-352A6B5000A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Insert clicker questions about table.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11239D-5386-4F76-B1D4-352A6B5000A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FF8DFA-5227-48B3-8E0F-48E7AD3316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4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CEC92D-A27D-4B5A-9105-042D3781FF2B}" type="datetimeFigureOut">
              <a:rPr lang="en-US" smtClean="0"/>
              <a:t>4/14/2014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5D21807-0493-4D8D-A581-8EEA0AC0FE4B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stat.org/publications/jse/v21n2/froelich_ds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/>
          </a:bodyPr>
          <a:lstStyle/>
          <a:p>
            <a:r>
              <a:rPr lang="en-US" dirty="0"/>
              <a:t>It Might Depend on Who </a:t>
            </a:r>
            <a:endParaRPr lang="en-US" dirty="0" smtClean="0"/>
          </a:p>
          <a:p>
            <a:r>
              <a:rPr lang="en-US" dirty="0" smtClean="0"/>
              <a:t>or </a:t>
            </a:r>
            <a:r>
              <a:rPr lang="en-US" dirty="0"/>
              <a:t>How you Ask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Amy G. </a:t>
            </a:r>
            <a:r>
              <a:rPr lang="en-US" dirty="0" err="1" smtClean="0"/>
              <a:t>Froelich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Iowa </a:t>
            </a:r>
            <a:r>
              <a:rPr lang="en-US" dirty="0" smtClean="0"/>
              <a:t>State University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JSE Webinar, </a:t>
            </a:r>
            <a:r>
              <a:rPr lang="en-US" dirty="0" smtClean="0"/>
              <a:t>April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Does Eye Color Depend on Gender?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18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Contingency Table of Eye Color and Gender</a:t>
            </a:r>
            <a:endParaRPr lang="en-US" dirty="0"/>
          </a:p>
        </p:txBody>
      </p:sp>
      <p:graphicFrame>
        <p:nvGraphicFramePr>
          <p:cNvPr id="5628" name="Group 50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80030617"/>
              </p:ext>
            </p:extLst>
          </p:nvPr>
        </p:nvGraphicFramePr>
        <p:xfrm>
          <a:off x="1066800" y="1981200"/>
          <a:ext cx="7099867" cy="2971800"/>
        </p:xfrm>
        <a:graphic>
          <a:graphicData uri="http://schemas.openxmlformats.org/drawingml/2006/table">
            <a:tbl>
              <a:tblPr/>
              <a:tblGrid>
                <a:gridCol w="1482390"/>
                <a:gridCol w="936246"/>
                <a:gridCol w="1170308"/>
                <a:gridCol w="1170308"/>
                <a:gridCol w="1092287"/>
                <a:gridCol w="124832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Eye Color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Gender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Blue</a:t>
                      </a: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Brown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Green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Hazel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Total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Female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370</a:t>
                      </a: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352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198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187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Male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359</a:t>
                      </a: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290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110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160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919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Total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729</a:t>
                      </a: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642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308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347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2026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2279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Conditional Distribution of Eye Color Given Gender</a:t>
            </a:r>
            <a:endParaRPr lang="en-US" sz="2600" dirty="0"/>
          </a:p>
        </p:txBody>
      </p:sp>
      <p:graphicFrame>
        <p:nvGraphicFramePr>
          <p:cNvPr id="5628" name="Group 50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12139686"/>
              </p:ext>
            </p:extLst>
          </p:nvPr>
        </p:nvGraphicFramePr>
        <p:xfrm>
          <a:off x="381001" y="1828800"/>
          <a:ext cx="8305799" cy="3718560"/>
        </p:xfrm>
        <a:graphic>
          <a:graphicData uri="http://schemas.openxmlformats.org/drawingml/2006/table">
            <a:tbl>
              <a:tblPr/>
              <a:tblGrid>
                <a:gridCol w="1677939"/>
                <a:gridCol w="1594042"/>
                <a:gridCol w="1757219"/>
                <a:gridCol w="1600200"/>
                <a:gridCol w="16763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Eye Color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Gender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Blue</a:t>
                      </a: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Brown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Green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Hazel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Female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33.42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31.80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17.89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16.89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Male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39.06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31.56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11.97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17.41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Marginal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35.98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31.69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15.20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17.13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5706918"/>
            <a:ext cx="830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values are percentages.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3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Mosaic Plot of Conditional Distribution of </a:t>
            </a:r>
            <a:br>
              <a:rPr lang="en-US" sz="2400" dirty="0" smtClean="0"/>
            </a:br>
            <a:r>
              <a:rPr lang="en-US" sz="2400" dirty="0" smtClean="0"/>
              <a:t>Eye Color Given Gender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3000" y="1676400"/>
            <a:ext cx="7010400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3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Brown and Hazel</a:t>
            </a:r>
          </a:p>
          <a:p>
            <a:pPr lvl="1"/>
            <a:r>
              <a:rPr lang="en-US" dirty="0" smtClean="0"/>
              <a:t>Similar percentages report these two eye colors from both gender.</a:t>
            </a:r>
          </a:p>
          <a:p>
            <a:r>
              <a:rPr lang="en-US" dirty="0" smtClean="0"/>
              <a:t>Blue and Green</a:t>
            </a:r>
          </a:p>
          <a:p>
            <a:pPr lvl="1"/>
            <a:r>
              <a:rPr lang="en-US" dirty="0" smtClean="0"/>
              <a:t>Larger percentage of Males report Blue.</a:t>
            </a:r>
          </a:p>
          <a:p>
            <a:pPr lvl="1"/>
            <a:r>
              <a:rPr lang="en-US" dirty="0" smtClean="0"/>
              <a:t>Larger percentage of Females report Green.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76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Contingency Table of Eye Color and Gender</a:t>
            </a:r>
            <a:endParaRPr lang="en-US" dirty="0"/>
          </a:p>
        </p:txBody>
      </p:sp>
      <p:graphicFrame>
        <p:nvGraphicFramePr>
          <p:cNvPr id="5628" name="Group 508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39879419"/>
              </p:ext>
            </p:extLst>
          </p:nvPr>
        </p:nvGraphicFramePr>
        <p:xfrm>
          <a:off x="277091" y="2438400"/>
          <a:ext cx="8534400" cy="2575560"/>
        </p:xfrm>
        <a:graphic>
          <a:graphicData uri="http://schemas.openxmlformats.org/drawingml/2006/table">
            <a:tbl>
              <a:tblPr/>
              <a:tblGrid>
                <a:gridCol w="1501422"/>
                <a:gridCol w="1317978"/>
                <a:gridCol w="1494693"/>
                <a:gridCol w="1406770"/>
                <a:gridCol w="1312984"/>
                <a:gridCol w="1500553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Eye Color</a:t>
                      </a: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Gender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Blue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Brown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Green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Given Hazel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Marginal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Female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50.75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54.83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64.29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53.89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54.64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Male</a:t>
                      </a:r>
                    </a:p>
                  </a:txBody>
                  <a:tcPr marL="93625" marR="936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49.25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45.17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35.71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46.11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45.36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3625" marR="936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257800"/>
            <a:ext cx="8305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values are percentages.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3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Mosaic Plot of Conditional Distribution of </a:t>
            </a:r>
            <a:br>
              <a:rPr lang="en-US" sz="2400" dirty="0" smtClean="0"/>
            </a:br>
            <a:r>
              <a:rPr lang="en-US" sz="2400" dirty="0" smtClean="0"/>
              <a:t>Gender Given Eye Color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1676400"/>
            <a:ext cx="7543800" cy="4343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80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Brown and Hazel</a:t>
            </a:r>
          </a:p>
          <a:p>
            <a:pPr lvl="1"/>
            <a:r>
              <a:rPr lang="en-US" dirty="0" smtClean="0"/>
              <a:t>Distribution similar to overall distribution of gender.</a:t>
            </a:r>
          </a:p>
          <a:p>
            <a:r>
              <a:rPr lang="en-US" dirty="0" smtClean="0"/>
              <a:t>Blue and Green</a:t>
            </a:r>
          </a:p>
          <a:p>
            <a:pPr lvl="1"/>
            <a:r>
              <a:rPr lang="en-US" dirty="0" smtClean="0"/>
              <a:t>Distribution tilted towards Males for Blue.</a:t>
            </a:r>
          </a:p>
          <a:p>
            <a:pPr lvl="1"/>
            <a:r>
              <a:rPr lang="en-US" dirty="0" smtClean="0"/>
              <a:t>Distribution tilted towards Females for Green.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Chi-square Test of Independence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Are reported eye color and gender independent variables in the population of Stat 101 students at ISU?</a:t>
                </a:r>
              </a:p>
              <a:p>
                <a:pPr lvl="1"/>
                <a:r>
                  <a:rPr lang="en-US" dirty="0" smtClean="0"/>
                  <a:t>Assume sample is representative of population.</a:t>
                </a:r>
              </a:p>
              <a:p>
                <a:r>
                  <a:rPr lang="en-US" dirty="0" smtClean="0"/>
                  <a:t>Test Statistic: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=16.292</m:t>
                    </m:r>
                  </m:oMath>
                </a14:m>
                <a:endParaRPr lang="en-US" dirty="0" smtClean="0"/>
              </a:p>
              <a:p>
                <a:r>
                  <a:rPr lang="en-US" dirty="0"/>
                  <a:t>P</a:t>
                </a:r>
                <a:r>
                  <a:rPr lang="en-US" dirty="0" smtClean="0"/>
                  <a:t>-value: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&gt;16.292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=0.001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Conclusion – Reported eye color and gender are dependent variables in the population of Stat 101 students at ISU.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695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Contradictory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Biologically, gender and eye color are thought to be independent traits.</a:t>
            </a:r>
          </a:p>
          <a:p>
            <a:pPr lvl="1"/>
            <a:r>
              <a:rPr lang="en-US" dirty="0" smtClean="0"/>
              <a:t>Genetic basis for eye color not completely known.</a:t>
            </a:r>
          </a:p>
          <a:p>
            <a:pPr lvl="2"/>
            <a:r>
              <a:rPr lang="en-US" dirty="0" smtClean="0"/>
              <a:t>Not simple dominant – recessive trait.</a:t>
            </a:r>
          </a:p>
          <a:p>
            <a:pPr lvl="1"/>
            <a:r>
              <a:rPr lang="en-US" dirty="0" smtClean="0"/>
              <a:t>Known genes for eye color not on X or Y chromosome.</a:t>
            </a:r>
          </a:p>
          <a:p>
            <a:pPr lvl="1"/>
            <a:r>
              <a:rPr lang="en-US" dirty="0" smtClean="0"/>
              <a:t>Genetic studies of eye color do not find dependence with gender.</a:t>
            </a:r>
          </a:p>
          <a:p>
            <a:r>
              <a:rPr lang="en-US" dirty="0" smtClean="0"/>
              <a:t>In our data, reported eye color are gender were found to be dependent.</a:t>
            </a:r>
          </a:p>
          <a:p>
            <a:pPr lvl="1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8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 difficulties with results.</a:t>
            </a:r>
          </a:p>
          <a:p>
            <a:pPr lvl="1"/>
            <a:r>
              <a:rPr lang="en-US" dirty="0" smtClean="0"/>
              <a:t>Result due to larger percentage of females in data.</a:t>
            </a:r>
          </a:p>
          <a:p>
            <a:pPr lvl="2"/>
            <a:r>
              <a:rPr lang="en-US" dirty="0" smtClean="0"/>
              <a:t>Results take this difference into account.</a:t>
            </a:r>
            <a:endParaRPr lang="en-US" dirty="0"/>
          </a:p>
          <a:p>
            <a:pPr lvl="1"/>
            <a:r>
              <a:rPr lang="en-US" dirty="0" smtClean="0"/>
              <a:t>Results due to bad luck.</a:t>
            </a:r>
          </a:p>
          <a:p>
            <a:pPr lvl="2"/>
            <a:r>
              <a:rPr lang="en-US" dirty="0" smtClean="0"/>
              <a:t>We obtained an unusual sample.</a:t>
            </a:r>
          </a:p>
          <a:p>
            <a:pPr lvl="2"/>
            <a:r>
              <a:rPr lang="en-US" dirty="0" smtClean="0"/>
              <a:t>While possible, not probable.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3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Datasets and Stories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Froelich</a:t>
            </a:r>
            <a:r>
              <a:rPr lang="en-US" dirty="0" smtClean="0"/>
              <a:t>, A.G. &amp; Stephenson, W.R.  (2013) Does eye color depend on gender? It might depend on who or how you ask.  Journal of Statistics Education, v. 21, n. 2.</a:t>
            </a:r>
          </a:p>
          <a:p>
            <a:r>
              <a:rPr lang="en-US" dirty="0" smtClean="0"/>
              <a:t>Link to article: </a:t>
            </a:r>
            <a:r>
              <a:rPr lang="en-US" sz="2400" dirty="0">
                <a:hlinkClick r:id="rId2"/>
              </a:rPr>
              <a:t>www.amstat.org/publications/jse/v21n2/froelich_ds.pdf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305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Number of eye color options</a:t>
                </a:r>
              </a:p>
              <a:p>
                <a:pPr lvl="1"/>
                <a:r>
                  <a:rPr lang="en-US" dirty="0" smtClean="0"/>
                  <a:t>Genetic studies classify according to 3 colors (blue, brown, green/hazel)</a:t>
                </a:r>
              </a:p>
              <a:p>
                <a:pPr lvl="1"/>
                <a:r>
                  <a:rPr lang="en-US" dirty="0" smtClean="0"/>
                  <a:t>Estimate effect in our data by combining green and hazel to form one category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=8.988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p-value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0.0112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Reported eye color and gender are still dependent, but evidence of dependence is not as strong.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89" t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47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of student reported eye colors</a:t>
            </a:r>
          </a:p>
          <a:p>
            <a:pPr lvl="1"/>
            <a:r>
              <a:rPr lang="en-US" dirty="0" smtClean="0"/>
              <a:t>Genetic studies of eye color use expert opinion to classify eye colors.</a:t>
            </a:r>
          </a:p>
          <a:p>
            <a:pPr lvl="1"/>
            <a:r>
              <a:rPr lang="en-US" dirty="0" smtClean="0"/>
              <a:t>Differences in color perception among students related to gender?</a:t>
            </a:r>
          </a:p>
        </p:txBody>
      </p:sp>
    </p:spTree>
    <p:extLst>
      <p:ext uri="{BB962C8B-B14F-4D97-AF65-F5344CB8AC3E}">
        <p14:creationId xmlns:p14="http://schemas.microsoft.com/office/powerpoint/2010/main" val="23527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Color Blindness – Color Vision Defect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common is red-green color vision defects</a:t>
            </a:r>
          </a:p>
          <a:p>
            <a:pPr lvl="1"/>
            <a:r>
              <a:rPr lang="en-US" dirty="0"/>
              <a:t>Missing one class of </a:t>
            </a:r>
            <a:r>
              <a:rPr lang="en-US" dirty="0" err="1"/>
              <a:t>photopigments</a:t>
            </a:r>
            <a:r>
              <a:rPr lang="en-US" dirty="0"/>
              <a:t>: medium (green) or long (red).</a:t>
            </a:r>
          </a:p>
          <a:p>
            <a:pPr lvl="1"/>
            <a:r>
              <a:rPr lang="en-US" dirty="0"/>
              <a:t>No difficulty seeing blue (short) – vision defect appears as colors move from blue towards green and red.</a:t>
            </a:r>
          </a:p>
          <a:p>
            <a:pPr lvl="1"/>
            <a:r>
              <a:rPr lang="en-US" dirty="0"/>
              <a:t>Difficult to distinguish between green and hazel and to distinguish between these colors and blue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93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Incidence of color blindness</a:t>
            </a:r>
          </a:p>
          <a:p>
            <a:pPr marL="548640" lvl="3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/>
              <a:t>Approx. 8-10% of males and less than 1% of females</a:t>
            </a:r>
          </a:p>
          <a:p>
            <a:pPr marL="548640" lvl="3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 err="1"/>
              <a:t>Approx</a:t>
            </a:r>
            <a:r>
              <a:rPr lang="en-US" dirty="0"/>
              <a:t> 73 to 92 of our 919 males students would be estimated to have a red-green color vision defect.</a:t>
            </a:r>
          </a:p>
          <a:p>
            <a:pPr marL="548640" lvl="3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dirty="0"/>
              <a:t>Due to defect, these males could be more likely to over-report blue eye color</a:t>
            </a:r>
            <a:r>
              <a:rPr lang="en-US" dirty="0" smtClean="0"/>
              <a:t>.</a:t>
            </a:r>
          </a:p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2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Explanations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Distribution of true eye colors between two genders in population of Stat 101 students at ISU is different.</a:t>
            </a:r>
          </a:p>
          <a:p>
            <a:pPr lvl="1"/>
            <a:r>
              <a:rPr lang="en-US" dirty="0" smtClean="0"/>
              <a:t>Data collection does not allow us to draw this conclusion from this analysis.</a:t>
            </a:r>
          </a:p>
          <a:p>
            <a:pPr lvl="1"/>
            <a:r>
              <a:rPr lang="en-US" dirty="0" smtClean="0"/>
              <a:t>Could be unknown differences in racial or ethnic backgrounds of female and male students in Stat 101 at ISU.</a:t>
            </a:r>
          </a:p>
          <a:p>
            <a:pPr lvl="2"/>
            <a:r>
              <a:rPr lang="en-US" dirty="0" smtClean="0"/>
              <a:t>Distribution of eye color varies according to racial or ethnic background.</a:t>
            </a:r>
          </a:p>
        </p:txBody>
      </p:sp>
    </p:spTree>
    <p:extLst>
      <p:ext uri="{BB962C8B-B14F-4D97-AF65-F5344CB8AC3E}">
        <p14:creationId xmlns:p14="http://schemas.microsoft.com/office/powerpoint/2010/main" val="425271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for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no simple survey questions.</a:t>
            </a:r>
          </a:p>
          <a:p>
            <a:pPr lvl="1"/>
            <a:r>
              <a:rPr lang="en-US" dirty="0" smtClean="0"/>
              <a:t>What is your eye color?</a:t>
            </a:r>
          </a:p>
          <a:p>
            <a:pPr lvl="1"/>
            <a:r>
              <a:rPr lang="en-US" dirty="0" smtClean="0"/>
              <a:t>How many brothers/sisters do you have?</a:t>
            </a:r>
          </a:p>
          <a:p>
            <a:r>
              <a:rPr lang="en-US" dirty="0" smtClean="0"/>
              <a:t>Data collection methods must match intended use.</a:t>
            </a:r>
          </a:p>
          <a:p>
            <a:r>
              <a:rPr lang="en-US" dirty="0" smtClean="0"/>
              <a:t>Conclusions must take into account data collection methods.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6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Gender and Eye Color</a:t>
            </a:r>
          </a:p>
          <a:p>
            <a:pPr lvl="1"/>
            <a:r>
              <a:rPr lang="en-US" dirty="0" smtClean="0"/>
              <a:t>Use three eye color categories: Blue, Green/Hazel, Brown</a:t>
            </a:r>
          </a:p>
          <a:p>
            <a:pPr lvl="1"/>
            <a:r>
              <a:rPr lang="en-US" dirty="0" smtClean="0"/>
              <a:t>Collect data in class – allows for outside corroboration of eye colors</a:t>
            </a:r>
          </a:p>
          <a:p>
            <a:pPr lvl="1"/>
            <a:r>
              <a:rPr lang="en-US" dirty="0" smtClean="0"/>
              <a:t>Ask students or test for color vision defects</a:t>
            </a:r>
          </a:p>
          <a:p>
            <a:pPr lvl="1"/>
            <a:r>
              <a:rPr lang="en-US" dirty="0" smtClean="0"/>
              <a:t>Ask students for racial or ethnic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9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Ideas for student data</a:t>
            </a:r>
          </a:p>
          <a:p>
            <a:pPr lvl="1"/>
            <a:r>
              <a:rPr lang="en-US" dirty="0" smtClean="0"/>
              <a:t>Social Media accounts (Facebook, Twitter, Instagram, etc.)</a:t>
            </a:r>
          </a:p>
          <a:p>
            <a:pPr lvl="1"/>
            <a:r>
              <a:rPr lang="en-US" dirty="0" smtClean="0"/>
              <a:t>Cell Phone company (Verizon, AT&amp;T, etc.)</a:t>
            </a:r>
          </a:p>
          <a:p>
            <a:pPr lvl="1"/>
            <a:r>
              <a:rPr lang="en-US" dirty="0" smtClean="0"/>
              <a:t>Mobile Operating System (iOS, Android, Windows, etc.)</a:t>
            </a:r>
          </a:p>
          <a:p>
            <a:pPr lvl="1"/>
            <a:r>
              <a:rPr lang="en-US" dirty="0" smtClean="0"/>
              <a:t>Cell Phone (iPhone, Samsung, etc.)</a:t>
            </a:r>
          </a:p>
        </p:txBody>
      </p:sp>
    </p:spTree>
    <p:extLst>
      <p:ext uri="{BB962C8B-B14F-4D97-AF65-F5344CB8AC3E}">
        <p14:creationId xmlns:p14="http://schemas.microsoft.com/office/powerpoint/2010/main" val="428007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Student Data in Introductory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Purpose: To increase student interest and obtain source of real data.</a:t>
            </a:r>
          </a:p>
          <a:p>
            <a:r>
              <a:rPr lang="en-US" dirty="0" smtClean="0"/>
              <a:t>Use data set in introductory and intermediate statistics courses for data analysis and inference.</a:t>
            </a:r>
          </a:p>
          <a:p>
            <a:r>
              <a:rPr lang="en-US" dirty="0" smtClean="0"/>
              <a:t>Use data set in computing course as an example of data cleaning.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40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</a:t>
            </a:r>
            <a:r>
              <a:rPr lang="en-US" dirty="0" err="1" smtClean="0"/>
              <a:t>Ws</a:t>
            </a:r>
            <a:r>
              <a:rPr lang="en-US" dirty="0" smtClean="0"/>
              <a:t> of the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Who: 2068 Stat 101 students</a:t>
            </a:r>
          </a:p>
          <a:p>
            <a:r>
              <a:rPr lang="en-US" dirty="0"/>
              <a:t>W</a:t>
            </a:r>
            <a:r>
              <a:rPr lang="en-US" dirty="0" smtClean="0"/>
              <a:t>hat: 15 different quantitative and categorical variables.</a:t>
            </a:r>
          </a:p>
          <a:p>
            <a:r>
              <a:rPr lang="en-US" dirty="0" smtClean="0"/>
              <a:t>When: From Spring 2004 through Spring 2007</a:t>
            </a:r>
          </a:p>
          <a:p>
            <a:r>
              <a:rPr lang="en-US" dirty="0" smtClean="0"/>
              <a:t>Where: Iowa State University</a:t>
            </a:r>
          </a:p>
          <a:p>
            <a:r>
              <a:rPr lang="en-US" dirty="0" smtClean="0"/>
              <a:t>Why: To motivate topics in descriptive and inferential statistics.</a:t>
            </a:r>
          </a:p>
          <a:p>
            <a:r>
              <a:rPr lang="en-US" dirty="0" smtClean="0"/>
              <a:t>How: Survey through website. Student names were collected and kept separate from data. Students received a small number of homework points for completing survey.</a:t>
            </a:r>
          </a:p>
        </p:txBody>
      </p:sp>
    </p:spTree>
    <p:extLst>
      <p:ext uri="{BB962C8B-B14F-4D97-AF65-F5344CB8AC3E}">
        <p14:creationId xmlns:p14="http://schemas.microsoft.com/office/powerpoint/2010/main" val="575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Gender</a:t>
            </a:r>
          </a:p>
          <a:p>
            <a:r>
              <a:rPr lang="en-US" dirty="0" smtClean="0"/>
              <a:t>Age (in years)</a:t>
            </a:r>
          </a:p>
          <a:p>
            <a:r>
              <a:rPr lang="en-US" dirty="0" smtClean="0"/>
              <a:t>Height (in inches)</a:t>
            </a:r>
          </a:p>
          <a:p>
            <a:r>
              <a:rPr lang="en-US" dirty="0" smtClean="0"/>
              <a:t>Year in School</a:t>
            </a:r>
          </a:p>
          <a:p>
            <a:r>
              <a:rPr lang="en-US" dirty="0" smtClean="0"/>
              <a:t>Eye Color</a:t>
            </a:r>
          </a:p>
          <a:p>
            <a:r>
              <a:rPr lang="en-US" dirty="0" smtClean="0"/>
              <a:t>Miles from Home Town to Ames, IA</a:t>
            </a:r>
          </a:p>
          <a:p>
            <a:r>
              <a:rPr lang="en-US" dirty="0" smtClean="0"/>
              <a:t>Number of Brothers</a:t>
            </a:r>
          </a:p>
          <a:p>
            <a:r>
              <a:rPr lang="en-US" dirty="0" smtClean="0"/>
              <a:t>Number of Sisters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Number of hours spent on computer per week</a:t>
            </a:r>
          </a:p>
          <a:p>
            <a:r>
              <a:rPr lang="en-US" dirty="0" smtClean="0"/>
              <a:t>Exercise? (Yes or No)</a:t>
            </a:r>
          </a:p>
          <a:p>
            <a:r>
              <a:rPr lang="en-US" dirty="0" smtClean="0"/>
              <a:t>Number of hours per week spent exercising</a:t>
            </a:r>
          </a:p>
          <a:p>
            <a:r>
              <a:rPr lang="en-US" dirty="0" smtClean="0"/>
              <a:t>Number of music CDs owned</a:t>
            </a:r>
          </a:p>
          <a:p>
            <a:r>
              <a:rPr lang="en-US" dirty="0" smtClean="0"/>
              <a:t>Number of hours per week spent playing computer games</a:t>
            </a:r>
          </a:p>
          <a:p>
            <a:r>
              <a:rPr lang="en-US" dirty="0" smtClean="0"/>
              <a:t>Number of hours per week spent watching TV</a:t>
            </a:r>
          </a:p>
          <a:p>
            <a:r>
              <a:rPr lang="en-US" i="1" dirty="0" smtClean="0"/>
              <a:t>Birth weight (in pounds and ounces)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297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Gender and Eye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 reported eye color</a:t>
            </a:r>
          </a:p>
          <a:p>
            <a:pPr lvl="1"/>
            <a:r>
              <a:rPr lang="en-US" dirty="0" smtClean="0"/>
              <a:t>Drop down menu with 5 options</a:t>
            </a:r>
          </a:p>
          <a:p>
            <a:pPr lvl="2"/>
            <a:r>
              <a:rPr lang="en-US" dirty="0" smtClean="0"/>
              <a:t>Blue, Brown, Green, Hazel, Other</a:t>
            </a:r>
          </a:p>
          <a:p>
            <a:pPr lvl="1"/>
            <a:r>
              <a:rPr lang="en-US" dirty="0" smtClean="0"/>
              <a:t>Other chosen by few students (42 out of 2068) – dropped from analysis</a:t>
            </a:r>
          </a:p>
          <a:p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Drop down menu with 2 options – Male, Female</a:t>
            </a:r>
          </a:p>
        </p:txBody>
      </p:sp>
    </p:spTree>
    <p:extLst>
      <p:ext uri="{BB962C8B-B14F-4D97-AF65-F5344CB8AC3E}">
        <p14:creationId xmlns:p14="http://schemas.microsoft.com/office/powerpoint/2010/main" val="177202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Gender</a:t>
            </a:r>
            <a:endParaRPr lang="en-US" dirty="0"/>
          </a:p>
        </p:txBody>
      </p:sp>
      <p:pic>
        <p:nvPicPr>
          <p:cNvPr id="6" name="Content Placeholder 5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905000"/>
            <a:ext cx="3276600" cy="2286000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44874065"/>
              </p:ext>
            </p:extLst>
          </p:nvPr>
        </p:nvGraphicFramePr>
        <p:xfrm>
          <a:off x="4724400" y="2057400"/>
          <a:ext cx="3733800" cy="1981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86892"/>
                <a:gridCol w="1087515"/>
                <a:gridCol w="1359393"/>
              </a:tblGrid>
              <a:tr h="7924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Gender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Proportion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Female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0.5464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Male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919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0.4536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2026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81000" y="46482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 our data, there are more females than males.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3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Eye Color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05000"/>
            <a:ext cx="3505200" cy="236220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316577"/>
              </p:ext>
            </p:extLst>
          </p:nvPr>
        </p:nvGraphicFramePr>
        <p:xfrm>
          <a:off x="4648200" y="2133600"/>
          <a:ext cx="3886199" cy="1828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39418"/>
                <a:gridCol w="1131903"/>
                <a:gridCol w="1414878"/>
              </a:tblGrid>
              <a:tr h="5225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Eye Color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Number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Proportion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12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Blue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729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0.35982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2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Brown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642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0.31688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2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Green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308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0.15202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2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Hazel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347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0.17127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125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2026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1.00000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572000"/>
            <a:ext cx="8458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proportion of students reporting blue or brown eyes are similar.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proportion of students reporting green or hazel eyes are similar.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proportion of students reporting blue, brown or green/hazel are similar.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21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1107</TotalTime>
  <Words>1214</Words>
  <Application>Microsoft Office PowerPoint</Application>
  <PresentationFormat>On-screen Show (4:3)</PresentationFormat>
  <Paragraphs>239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Civic</vt:lpstr>
      <vt:lpstr>Does Eye Color Depend on Gender? </vt:lpstr>
      <vt:lpstr>Datasets and Stories Article</vt:lpstr>
      <vt:lpstr>Using Student Data in Introductory Statistics</vt:lpstr>
      <vt:lpstr>The 5 Ws of the Data Set</vt:lpstr>
      <vt:lpstr>The Variables</vt:lpstr>
      <vt:lpstr>The Variables</vt:lpstr>
      <vt:lpstr>Gender and Eye Color</vt:lpstr>
      <vt:lpstr>Analysis of Gender</vt:lpstr>
      <vt:lpstr>Analysis of Eye Color</vt:lpstr>
      <vt:lpstr>Contingency Table of Eye Color and Gender</vt:lpstr>
      <vt:lpstr>Conditional Distribution of Eye Color Given Gender</vt:lpstr>
      <vt:lpstr>Mosaic Plot of Conditional Distribution of  Eye Color Given Gender</vt:lpstr>
      <vt:lpstr>Findings</vt:lpstr>
      <vt:lpstr>Contingency Table of Eye Color and Gender</vt:lpstr>
      <vt:lpstr>Mosaic Plot of Conditional Distribution of  Gender Given Eye Color</vt:lpstr>
      <vt:lpstr>Findings</vt:lpstr>
      <vt:lpstr>Chi-square Test of Independence</vt:lpstr>
      <vt:lpstr>Contradictory Results</vt:lpstr>
      <vt:lpstr>Discussion of Results</vt:lpstr>
      <vt:lpstr>Possible Explanations</vt:lpstr>
      <vt:lpstr>Possible Explanations</vt:lpstr>
      <vt:lpstr>Possible Explanations</vt:lpstr>
      <vt:lpstr>Possible Explanations</vt:lpstr>
      <vt:lpstr>Possible Explanations</vt:lpstr>
      <vt:lpstr>Lesson for Students</vt:lpstr>
      <vt:lpstr>Extensions</vt:lpstr>
      <vt:lpstr>Extensions</vt:lpstr>
    </vt:vector>
  </TitlesOfParts>
  <Company>Iowa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My Baby Really  Look Like Me?</dc:title>
  <dc:creator>Froelich, Amy G [STAT]</dc:creator>
  <cp:lastModifiedBy>Froelich, Amy G [STAT]</cp:lastModifiedBy>
  <cp:revision>39</cp:revision>
  <dcterms:created xsi:type="dcterms:W3CDTF">2013-11-17T21:37:42Z</dcterms:created>
  <dcterms:modified xsi:type="dcterms:W3CDTF">2014-04-14T18:12:03Z</dcterms:modified>
</cp:coreProperties>
</file>