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96" r:id="rId4"/>
    <p:sldId id="357" r:id="rId5"/>
    <p:sldId id="327" r:id="rId6"/>
    <p:sldId id="381" r:id="rId7"/>
    <p:sldId id="335" r:id="rId8"/>
    <p:sldId id="338" r:id="rId9"/>
    <p:sldId id="331" r:id="rId10"/>
    <p:sldId id="382" r:id="rId11"/>
    <p:sldId id="383" r:id="rId12"/>
    <p:sldId id="332" r:id="rId13"/>
    <p:sldId id="380" r:id="rId14"/>
    <p:sldId id="333" r:id="rId15"/>
    <p:sldId id="334" r:id="rId16"/>
    <p:sldId id="309" r:id="rId17"/>
    <p:sldId id="358" r:id="rId18"/>
    <p:sldId id="359" r:id="rId19"/>
    <p:sldId id="310" r:id="rId20"/>
    <p:sldId id="360" r:id="rId21"/>
    <p:sldId id="311" r:id="rId22"/>
    <p:sldId id="339" r:id="rId23"/>
    <p:sldId id="361" r:id="rId24"/>
    <p:sldId id="272" r:id="rId25"/>
    <p:sldId id="271" r:id="rId26"/>
    <p:sldId id="340" r:id="rId27"/>
    <p:sldId id="341" r:id="rId28"/>
    <p:sldId id="364" r:id="rId29"/>
    <p:sldId id="363" r:id="rId30"/>
    <p:sldId id="312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27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064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ocuments\Stats%20Project%20%233%20LINRE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en\Documents\Stat\Stat%20Project%20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MATH%20STAT\Project%203%20Stats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Owner\My%20Documents\Stats\Project%203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ERIDE0705\Local%20Settings\Temporary%20Internet%20Files\Content.IE5\ALMRWRUB\Binge%20Drinking(1)%5b1%5d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LSMIT4267\Local%20Settings\Temp\ALL%20raw%20data%20proj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Quarterback Age and Completion Percentage</a:t>
            </a:r>
          </a:p>
        </c:rich>
      </c:tx>
      <c:layout>
        <c:manualLayout>
          <c:xMode val="edge"/>
          <c:yMode val="edge"/>
          <c:x val="0.19788288288288294"/>
          <c:y val="3.1481481481481485E-2"/>
        </c:manualLayout>
      </c:layout>
    </c:title>
    <c:plotArea>
      <c:layout>
        <c:manualLayout>
          <c:layoutTarget val="inner"/>
          <c:xMode val="edge"/>
          <c:yMode val="edge"/>
          <c:x val="0.10747131840666427"/>
          <c:y val="9.7666301646069514E-2"/>
          <c:w val="0.77988244427193043"/>
          <c:h val="0.7574675682096025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spPr>
              <a:ln w="15875">
                <a:solidFill>
                  <a:schemeClr val="accent1">
                    <a:lumMod val="50000"/>
                  </a:schemeClr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11494635344465021"/>
                  <c:y val="0.3876787586982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800" dirty="0"/>
                      <a:t>y = 0.3372x + 51.562
R² = 0.0981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Sheet1!$B$2:$B$35</c:f>
              <c:numCache>
                <c:formatCode>General</c:formatCode>
                <c:ptCount val="34"/>
                <c:pt idx="0">
                  <c:v>31</c:v>
                </c:pt>
                <c:pt idx="1">
                  <c:v>30</c:v>
                </c:pt>
                <c:pt idx="2">
                  <c:v>32</c:v>
                </c:pt>
                <c:pt idx="3">
                  <c:v>29</c:v>
                </c:pt>
                <c:pt idx="4">
                  <c:v>28</c:v>
                </c:pt>
                <c:pt idx="5">
                  <c:v>33</c:v>
                </c:pt>
                <c:pt idx="6">
                  <c:v>34</c:v>
                </c:pt>
                <c:pt idx="7">
                  <c:v>29</c:v>
                </c:pt>
                <c:pt idx="8">
                  <c:v>25</c:v>
                </c:pt>
                <c:pt idx="9">
                  <c:v>26</c:v>
                </c:pt>
                <c:pt idx="10">
                  <c:v>26</c:v>
                </c:pt>
                <c:pt idx="11">
                  <c:v>30</c:v>
                </c:pt>
                <c:pt idx="12">
                  <c:v>28</c:v>
                </c:pt>
                <c:pt idx="13">
                  <c:v>25</c:v>
                </c:pt>
                <c:pt idx="14">
                  <c:v>41</c:v>
                </c:pt>
                <c:pt idx="15">
                  <c:v>28</c:v>
                </c:pt>
                <c:pt idx="16">
                  <c:v>30</c:v>
                </c:pt>
                <c:pt idx="17">
                  <c:v>25</c:v>
                </c:pt>
                <c:pt idx="18">
                  <c:v>38</c:v>
                </c:pt>
                <c:pt idx="19">
                  <c:v>27</c:v>
                </c:pt>
                <c:pt idx="20">
                  <c:v>22</c:v>
                </c:pt>
                <c:pt idx="21">
                  <c:v>30</c:v>
                </c:pt>
                <c:pt idx="22">
                  <c:v>23</c:v>
                </c:pt>
                <c:pt idx="23">
                  <c:v>28</c:v>
                </c:pt>
                <c:pt idx="24">
                  <c:v>26</c:v>
                </c:pt>
                <c:pt idx="25">
                  <c:v>27</c:v>
                </c:pt>
                <c:pt idx="26">
                  <c:v>35</c:v>
                </c:pt>
                <c:pt idx="27">
                  <c:v>27</c:v>
                </c:pt>
                <c:pt idx="28">
                  <c:v>33</c:v>
                </c:pt>
                <c:pt idx="29">
                  <c:v>28</c:v>
                </c:pt>
                <c:pt idx="30">
                  <c:v>26</c:v>
                </c:pt>
                <c:pt idx="31">
                  <c:v>24</c:v>
                </c:pt>
                <c:pt idx="32">
                  <c:v>27</c:v>
                </c:pt>
                <c:pt idx="33">
                  <c:v>23</c:v>
                </c:pt>
              </c:numCache>
            </c:numRef>
          </c:xVal>
          <c:yVal>
            <c:numRef>
              <c:f>Sheet1!$C$2:$C$35</c:f>
              <c:numCache>
                <c:formatCode>General</c:formatCode>
                <c:ptCount val="34"/>
                <c:pt idx="0">
                  <c:v>69.8</c:v>
                </c:pt>
                <c:pt idx="1">
                  <c:v>69.5</c:v>
                </c:pt>
                <c:pt idx="2">
                  <c:v>69.400000000000006</c:v>
                </c:pt>
                <c:pt idx="3">
                  <c:v>66.099999999999994</c:v>
                </c:pt>
                <c:pt idx="4">
                  <c:v>65.3</c:v>
                </c:pt>
                <c:pt idx="5">
                  <c:v>64.5</c:v>
                </c:pt>
                <c:pt idx="6">
                  <c:v>64.2</c:v>
                </c:pt>
                <c:pt idx="7">
                  <c:v>64.2</c:v>
                </c:pt>
                <c:pt idx="8">
                  <c:v>63.9</c:v>
                </c:pt>
                <c:pt idx="9">
                  <c:v>63.4</c:v>
                </c:pt>
                <c:pt idx="10">
                  <c:v>63.4</c:v>
                </c:pt>
                <c:pt idx="11">
                  <c:v>62.7</c:v>
                </c:pt>
                <c:pt idx="12">
                  <c:v>62.7</c:v>
                </c:pt>
                <c:pt idx="13">
                  <c:v>62.7</c:v>
                </c:pt>
                <c:pt idx="14">
                  <c:v>62.3</c:v>
                </c:pt>
                <c:pt idx="15">
                  <c:v>62</c:v>
                </c:pt>
                <c:pt idx="16">
                  <c:v>61.4</c:v>
                </c:pt>
                <c:pt idx="17">
                  <c:v>61.3</c:v>
                </c:pt>
                <c:pt idx="18">
                  <c:v>61.2</c:v>
                </c:pt>
                <c:pt idx="19">
                  <c:v>61</c:v>
                </c:pt>
                <c:pt idx="20">
                  <c:v>60.7</c:v>
                </c:pt>
                <c:pt idx="21">
                  <c:v>60.5</c:v>
                </c:pt>
                <c:pt idx="22">
                  <c:v>60.2</c:v>
                </c:pt>
                <c:pt idx="23">
                  <c:v>59.2</c:v>
                </c:pt>
                <c:pt idx="24">
                  <c:v>59.1</c:v>
                </c:pt>
                <c:pt idx="25">
                  <c:v>59</c:v>
                </c:pt>
                <c:pt idx="26">
                  <c:v>58.1</c:v>
                </c:pt>
                <c:pt idx="27">
                  <c:v>57.9</c:v>
                </c:pt>
                <c:pt idx="28">
                  <c:v>57.1</c:v>
                </c:pt>
                <c:pt idx="29">
                  <c:v>56.7</c:v>
                </c:pt>
                <c:pt idx="30">
                  <c:v>55.2</c:v>
                </c:pt>
                <c:pt idx="31">
                  <c:v>54.7</c:v>
                </c:pt>
                <c:pt idx="32">
                  <c:v>53.5</c:v>
                </c:pt>
                <c:pt idx="33">
                  <c:v>48.6</c:v>
                </c:pt>
              </c:numCache>
            </c:numRef>
          </c:yVal>
        </c:ser>
        <c:dLbls/>
        <c:axId val="75178752"/>
        <c:axId val="75180672"/>
      </c:scatterChart>
      <c:valAx>
        <c:axId val="75178752"/>
        <c:scaling>
          <c:orientation val="minMax"/>
          <c:min val="20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Player Age</a:t>
                </a:r>
              </a:p>
            </c:rich>
          </c:tx>
          <c:layout/>
        </c:title>
        <c:numFmt formatCode="General" sourceLinked="1"/>
        <c:tickLblPos val="nextTo"/>
        <c:crossAx val="75180672"/>
        <c:crosses val="autoZero"/>
        <c:crossBetween val="midCat"/>
      </c:valAx>
      <c:valAx>
        <c:axId val="75180672"/>
        <c:scaling>
          <c:orientation val="minMax"/>
          <c:min val="40"/>
        </c:scaling>
        <c:axPos val="l"/>
        <c:majorGridlines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Completion Percentage</a:t>
                </a:r>
              </a:p>
            </c:rich>
          </c:tx>
          <c:layout/>
        </c:title>
        <c:numFmt formatCode="General" sourceLinked="1"/>
        <c:tickLblPos val="nextTo"/>
        <c:crossAx val="75178752"/>
        <c:crosses val="autoZero"/>
        <c:crossBetween val="midCat"/>
      </c:valAx>
      <c:spPr>
        <a:solidFill>
          <a:schemeClr val="tx2"/>
        </a:solidFill>
      </c:spPr>
    </c:plotArea>
    <c:plotVisOnly val="1"/>
    <c:dispBlanksAs val="gap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"/>
  <c:chart>
    <c:title>
      <c:tx>
        <c:rich>
          <a:bodyPr/>
          <a:lstStyle/>
          <a:p>
            <a:pPr>
              <a:defRPr/>
            </a:pPr>
            <a:r>
              <a:rPr lang="en-US" baseline="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Engine Horsepower and</a:t>
            </a:r>
          </a:p>
          <a:p>
            <a:pPr>
              <a:defRPr/>
            </a:pPr>
            <a:r>
              <a:rPr lang="en-US" baseline="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Average MPGs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spPr>
              <a:ln w="9525" cap="flat" cmpd="sng" algn="ctr">
                <a:solidFill>
                  <a:schemeClr val="tx2">
                    <a:lumMod val="10000"/>
                  </a:schemeClr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3.6062992125984634E-3"/>
                  <c:y val="-0.33536437535743324"/>
                </c:manualLayout>
              </c:layout>
              <c:tx>
                <c:rich>
                  <a:bodyPr/>
                  <a:lstStyle/>
                  <a:p>
                    <a:pPr>
                      <a:defRPr sz="1800" baseline="0">
                        <a:latin typeface="Arial" pitchFamily="34" charset="0"/>
                      </a:defRPr>
                    </a:pPr>
                    <a:r>
                      <a:rPr lang="en-US" b="1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y = -0.0397x + 34.694
R² = 0.6051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</c:spPr>
            </c:trendlineLbl>
          </c:trendline>
          <c:xVal>
            <c:numRef>
              <c:f>Sheet1!$B$2:$B$51</c:f>
              <c:numCache>
                <c:formatCode>General</c:formatCode>
                <c:ptCount val="50"/>
                <c:pt idx="0">
                  <c:v>304</c:v>
                </c:pt>
                <c:pt idx="1">
                  <c:v>505</c:v>
                </c:pt>
                <c:pt idx="2">
                  <c:v>252</c:v>
                </c:pt>
                <c:pt idx="3">
                  <c:v>155</c:v>
                </c:pt>
                <c:pt idx="4">
                  <c:v>203</c:v>
                </c:pt>
                <c:pt idx="5">
                  <c:v>108</c:v>
                </c:pt>
                <c:pt idx="6">
                  <c:v>304</c:v>
                </c:pt>
                <c:pt idx="7">
                  <c:v>320</c:v>
                </c:pt>
                <c:pt idx="8">
                  <c:v>556</c:v>
                </c:pt>
                <c:pt idx="9">
                  <c:v>268</c:v>
                </c:pt>
                <c:pt idx="10">
                  <c:v>382</c:v>
                </c:pt>
                <c:pt idx="11">
                  <c:v>382</c:v>
                </c:pt>
                <c:pt idx="12">
                  <c:v>510</c:v>
                </c:pt>
                <c:pt idx="13">
                  <c:v>228</c:v>
                </c:pt>
                <c:pt idx="14">
                  <c:v>228</c:v>
                </c:pt>
                <c:pt idx="15">
                  <c:v>132</c:v>
                </c:pt>
                <c:pt idx="16">
                  <c:v>169</c:v>
                </c:pt>
                <c:pt idx="17">
                  <c:v>286</c:v>
                </c:pt>
                <c:pt idx="18">
                  <c:v>80</c:v>
                </c:pt>
                <c:pt idx="19">
                  <c:v>132</c:v>
                </c:pt>
                <c:pt idx="20">
                  <c:v>152</c:v>
                </c:pt>
                <c:pt idx="21">
                  <c:v>160</c:v>
                </c:pt>
                <c:pt idx="22">
                  <c:v>162</c:v>
                </c:pt>
                <c:pt idx="23">
                  <c:v>168</c:v>
                </c:pt>
                <c:pt idx="24">
                  <c:v>291</c:v>
                </c:pt>
                <c:pt idx="25">
                  <c:v>271</c:v>
                </c:pt>
                <c:pt idx="26">
                  <c:v>197</c:v>
                </c:pt>
                <c:pt idx="27">
                  <c:v>271</c:v>
                </c:pt>
                <c:pt idx="28">
                  <c:v>201</c:v>
                </c:pt>
                <c:pt idx="29">
                  <c:v>300</c:v>
                </c:pt>
                <c:pt idx="30">
                  <c:v>412</c:v>
                </c:pt>
                <c:pt idx="31">
                  <c:v>140</c:v>
                </c:pt>
                <c:pt idx="32">
                  <c:v>365</c:v>
                </c:pt>
                <c:pt idx="33">
                  <c:v>156</c:v>
                </c:pt>
                <c:pt idx="34">
                  <c:v>175</c:v>
                </c:pt>
                <c:pt idx="35">
                  <c:v>224</c:v>
                </c:pt>
                <c:pt idx="36">
                  <c:v>200</c:v>
                </c:pt>
                <c:pt idx="37">
                  <c:v>270</c:v>
                </c:pt>
                <c:pt idx="38">
                  <c:v>290</c:v>
                </c:pt>
                <c:pt idx="39">
                  <c:v>350</c:v>
                </c:pt>
                <c:pt idx="40">
                  <c:v>332</c:v>
                </c:pt>
                <c:pt idx="41">
                  <c:v>485</c:v>
                </c:pt>
                <c:pt idx="42">
                  <c:v>122</c:v>
                </c:pt>
                <c:pt idx="43">
                  <c:v>300</c:v>
                </c:pt>
                <c:pt idx="44">
                  <c:v>400</c:v>
                </c:pt>
                <c:pt idx="45">
                  <c:v>360</c:v>
                </c:pt>
                <c:pt idx="46">
                  <c:v>480</c:v>
                </c:pt>
                <c:pt idx="47">
                  <c:v>414</c:v>
                </c:pt>
                <c:pt idx="48">
                  <c:v>500</c:v>
                </c:pt>
                <c:pt idx="49">
                  <c:v>330</c:v>
                </c:pt>
              </c:numCache>
            </c:numRef>
          </c:xVal>
          <c:yVal>
            <c:numRef>
              <c:f>Sheet1!$E$2:$E$51</c:f>
              <c:numCache>
                <c:formatCode>General</c:formatCode>
                <c:ptCount val="50"/>
                <c:pt idx="0">
                  <c:v>23.5</c:v>
                </c:pt>
                <c:pt idx="1">
                  <c:v>19.5</c:v>
                </c:pt>
                <c:pt idx="2">
                  <c:v>27.5</c:v>
                </c:pt>
                <c:pt idx="3">
                  <c:v>31</c:v>
                </c:pt>
                <c:pt idx="4">
                  <c:v>23.5</c:v>
                </c:pt>
                <c:pt idx="5">
                  <c:v>26</c:v>
                </c:pt>
                <c:pt idx="6">
                  <c:v>22.5</c:v>
                </c:pt>
                <c:pt idx="7">
                  <c:v>22.5</c:v>
                </c:pt>
                <c:pt idx="8">
                  <c:v>16.5</c:v>
                </c:pt>
                <c:pt idx="9">
                  <c:v>22</c:v>
                </c:pt>
                <c:pt idx="10">
                  <c:v>20</c:v>
                </c:pt>
                <c:pt idx="11">
                  <c:v>17.5</c:v>
                </c:pt>
                <c:pt idx="12">
                  <c:v>14</c:v>
                </c:pt>
                <c:pt idx="13">
                  <c:v>22</c:v>
                </c:pt>
                <c:pt idx="14">
                  <c:v>21.5</c:v>
                </c:pt>
                <c:pt idx="15">
                  <c:v>30.5</c:v>
                </c:pt>
                <c:pt idx="16">
                  <c:v>27.5</c:v>
                </c:pt>
                <c:pt idx="17">
                  <c:v>24.5</c:v>
                </c:pt>
                <c:pt idx="18">
                  <c:v>49.5</c:v>
                </c:pt>
                <c:pt idx="19">
                  <c:v>29</c:v>
                </c:pt>
                <c:pt idx="20">
                  <c:v>26.5</c:v>
                </c:pt>
                <c:pt idx="21">
                  <c:v>25.5</c:v>
                </c:pt>
                <c:pt idx="22">
                  <c:v>23</c:v>
                </c:pt>
                <c:pt idx="23">
                  <c:v>23.5</c:v>
                </c:pt>
                <c:pt idx="24">
                  <c:v>19</c:v>
                </c:pt>
                <c:pt idx="25">
                  <c:v>24</c:v>
                </c:pt>
                <c:pt idx="26">
                  <c:v>25</c:v>
                </c:pt>
                <c:pt idx="27">
                  <c:v>22.5</c:v>
                </c:pt>
                <c:pt idx="28">
                  <c:v>25.5</c:v>
                </c:pt>
                <c:pt idx="29">
                  <c:v>19</c:v>
                </c:pt>
                <c:pt idx="30">
                  <c:v>21.5</c:v>
                </c:pt>
                <c:pt idx="31">
                  <c:v>29.5</c:v>
                </c:pt>
                <c:pt idx="32">
                  <c:v>21</c:v>
                </c:pt>
                <c:pt idx="33">
                  <c:v>38.5</c:v>
                </c:pt>
                <c:pt idx="34">
                  <c:v>28.5</c:v>
                </c:pt>
                <c:pt idx="35">
                  <c:v>31</c:v>
                </c:pt>
                <c:pt idx="36">
                  <c:v>25</c:v>
                </c:pt>
                <c:pt idx="37">
                  <c:v>23.5</c:v>
                </c:pt>
                <c:pt idx="38">
                  <c:v>22.5</c:v>
                </c:pt>
                <c:pt idx="39">
                  <c:v>22</c:v>
                </c:pt>
                <c:pt idx="40">
                  <c:v>21.5</c:v>
                </c:pt>
                <c:pt idx="41">
                  <c:v>18</c:v>
                </c:pt>
                <c:pt idx="42">
                  <c:v>31</c:v>
                </c:pt>
                <c:pt idx="43">
                  <c:v>21</c:v>
                </c:pt>
                <c:pt idx="44">
                  <c:v>17</c:v>
                </c:pt>
                <c:pt idx="45">
                  <c:v>18</c:v>
                </c:pt>
                <c:pt idx="46">
                  <c:v>18</c:v>
                </c:pt>
                <c:pt idx="47">
                  <c:v>16</c:v>
                </c:pt>
                <c:pt idx="48">
                  <c:v>14</c:v>
                </c:pt>
                <c:pt idx="49">
                  <c:v>18.5</c:v>
                </c:pt>
              </c:numCache>
            </c:numRef>
          </c:yVal>
        </c:ser>
        <c:dLbls/>
        <c:axId val="75208960"/>
        <c:axId val="75043200"/>
      </c:scatterChart>
      <c:valAx>
        <c:axId val="75208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aseline="0" dirty="0" smtClean="0">
                    <a:solidFill>
                      <a:schemeClr val="tx2">
                        <a:lumMod val="10000"/>
                      </a:schemeClr>
                    </a:solidFill>
                    <a:latin typeface="Arial" pitchFamily="34" charset="0"/>
                  </a:rPr>
                  <a:t>Engine  Horsepower</a:t>
                </a:r>
                <a:endParaRPr lang="en-US" sz="1600" baseline="0" dirty="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</a:endParaRPr>
              </a:p>
            </c:rich>
          </c:tx>
          <c:layout/>
          <c:spPr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c:spPr>
        </c:title>
        <c:numFmt formatCode="General" sourceLinked="1"/>
        <c:tickLblPos val="nextTo"/>
        <c:crossAx val="75043200"/>
        <c:crosses val="autoZero"/>
        <c:crossBetween val="midCat"/>
      </c:valAx>
      <c:valAx>
        <c:axId val="750432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 baseline="0">
                    <a:solidFill>
                      <a:schemeClr val="bg2">
                        <a:lumMod val="50000"/>
                      </a:schemeClr>
                    </a:solidFill>
                    <a:latin typeface="Arial" pitchFamily="34" charset="0"/>
                  </a:defRPr>
                </a:pPr>
                <a:r>
                  <a:rPr lang="en-US" sz="1600" baseline="0" dirty="0">
                    <a:solidFill>
                      <a:schemeClr val="bg2">
                        <a:lumMod val="50000"/>
                      </a:schemeClr>
                    </a:solidFill>
                    <a:latin typeface="Arial" pitchFamily="34" charset="0"/>
                  </a:rPr>
                  <a:t>Average MPGs</a:t>
                </a:r>
              </a:p>
            </c:rich>
          </c:tx>
          <c:layout/>
        </c:title>
        <c:numFmt formatCode="General" sourceLinked="1"/>
        <c:tickLblPos val="nextTo"/>
        <c:crossAx val="75208960"/>
        <c:crosses val="autoZero"/>
        <c:crossBetween val="midCat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 b="0" cap="none" spc="0">
          <a:ln w="10160">
            <a:solidFill>
              <a:schemeClr val="accent2"/>
            </a:solidFill>
            <a:prstDash val="solid"/>
          </a:ln>
          <a:solidFill>
            <a:srgbClr val="FFFFFF"/>
          </a:solidFill>
          <a:effectLst>
            <a:outerShdw blurRad="38100" dist="32000" dir="5400000" algn="tl">
              <a:srgbClr val="000000">
                <a:alpha val="30000"/>
              </a:srgbClr>
            </a:outerShdw>
          </a:effectLst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Snack Food Fat </a:t>
            </a:r>
            <a:r>
              <a:rPr lang="en-US" dirty="0"/>
              <a:t>Content and </a:t>
            </a:r>
            <a:r>
              <a:rPr lang="en-US" dirty="0" smtClean="0"/>
              <a:t>Calories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27993873555151139"/>
                  <c:y val="-4.033602012107475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y = 0.0478x - 0.4284
R² = 0.5628</a:t>
                    </a:r>
                  </a:p>
                  <a:p>
                    <a:pPr>
                      <a:defRPr/>
                    </a:pPr>
                    <a:r>
                      <a:rPr lang="en-US"/>
                      <a:t>R= 0.750</a:t>
                    </a:r>
                  </a:p>
                </c:rich>
              </c:tx>
              <c:numFmt formatCode="General" sourceLinked="0"/>
              <c:spPr>
                <a:solidFill>
                  <a:schemeClr val="bg1">
                    <a:lumMod val="65000"/>
                    <a:lumOff val="35000"/>
                  </a:schemeClr>
                </a:solidFill>
              </c:spPr>
            </c:trendlineLbl>
          </c:trendline>
          <c:xVal>
            <c:numRef>
              <c:f>Sheet1!$C$2:$C$51</c:f>
              <c:numCache>
                <c:formatCode>General</c:formatCode>
                <c:ptCount val="50"/>
                <c:pt idx="0">
                  <c:v>150</c:v>
                </c:pt>
                <c:pt idx="1">
                  <c:v>110</c:v>
                </c:pt>
                <c:pt idx="2">
                  <c:v>150</c:v>
                </c:pt>
                <c:pt idx="3">
                  <c:v>160</c:v>
                </c:pt>
                <c:pt idx="4">
                  <c:v>70</c:v>
                </c:pt>
                <c:pt idx="5">
                  <c:v>140</c:v>
                </c:pt>
                <c:pt idx="6">
                  <c:v>25</c:v>
                </c:pt>
                <c:pt idx="7">
                  <c:v>140</c:v>
                </c:pt>
                <c:pt idx="8">
                  <c:v>150</c:v>
                </c:pt>
                <c:pt idx="9">
                  <c:v>90</c:v>
                </c:pt>
                <c:pt idx="10">
                  <c:v>40</c:v>
                </c:pt>
                <c:pt idx="11">
                  <c:v>70</c:v>
                </c:pt>
                <c:pt idx="12">
                  <c:v>220</c:v>
                </c:pt>
                <c:pt idx="13">
                  <c:v>220</c:v>
                </c:pt>
                <c:pt idx="14">
                  <c:v>170</c:v>
                </c:pt>
                <c:pt idx="15">
                  <c:v>200</c:v>
                </c:pt>
                <c:pt idx="16">
                  <c:v>140</c:v>
                </c:pt>
                <c:pt idx="17">
                  <c:v>130</c:v>
                </c:pt>
                <c:pt idx="18">
                  <c:v>150</c:v>
                </c:pt>
                <c:pt idx="19">
                  <c:v>140</c:v>
                </c:pt>
                <c:pt idx="20">
                  <c:v>110</c:v>
                </c:pt>
                <c:pt idx="21">
                  <c:v>140</c:v>
                </c:pt>
                <c:pt idx="22">
                  <c:v>40</c:v>
                </c:pt>
                <c:pt idx="23">
                  <c:v>140</c:v>
                </c:pt>
                <c:pt idx="24">
                  <c:v>15</c:v>
                </c:pt>
                <c:pt idx="25">
                  <c:v>160</c:v>
                </c:pt>
                <c:pt idx="26">
                  <c:v>160</c:v>
                </c:pt>
                <c:pt idx="27">
                  <c:v>250</c:v>
                </c:pt>
                <c:pt idx="28">
                  <c:v>390</c:v>
                </c:pt>
                <c:pt idx="29">
                  <c:v>140</c:v>
                </c:pt>
                <c:pt idx="30">
                  <c:v>80</c:v>
                </c:pt>
                <c:pt idx="31">
                  <c:v>45</c:v>
                </c:pt>
                <c:pt idx="32">
                  <c:v>90</c:v>
                </c:pt>
                <c:pt idx="33">
                  <c:v>190</c:v>
                </c:pt>
                <c:pt idx="34">
                  <c:v>100</c:v>
                </c:pt>
                <c:pt idx="35">
                  <c:v>90</c:v>
                </c:pt>
                <c:pt idx="36">
                  <c:v>90</c:v>
                </c:pt>
                <c:pt idx="37">
                  <c:v>410</c:v>
                </c:pt>
                <c:pt idx="38">
                  <c:v>170</c:v>
                </c:pt>
                <c:pt idx="39">
                  <c:v>60</c:v>
                </c:pt>
                <c:pt idx="40">
                  <c:v>70</c:v>
                </c:pt>
                <c:pt idx="41">
                  <c:v>210</c:v>
                </c:pt>
                <c:pt idx="42">
                  <c:v>170</c:v>
                </c:pt>
                <c:pt idx="43">
                  <c:v>180</c:v>
                </c:pt>
                <c:pt idx="44">
                  <c:v>70</c:v>
                </c:pt>
                <c:pt idx="45">
                  <c:v>60</c:v>
                </c:pt>
                <c:pt idx="46">
                  <c:v>60</c:v>
                </c:pt>
                <c:pt idx="47">
                  <c:v>190</c:v>
                </c:pt>
                <c:pt idx="48">
                  <c:v>100</c:v>
                </c:pt>
                <c:pt idx="49">
                  <c:v>200</c:v>
                </c:pt>
              </c:numCache>
            </c:numRef>
          </c:xVal>
          <c:yVal>
            <c:numRef>
              <c:f>Sheet1!$D$2:$D$51</c:f>
              <c:numCache>
                <c:formatCode>General</c:formatCode>
                <c:ptCount val="50"/>
                <c:pt idx="0">
                  <c:v>6</c:v>
                </c:pt>
                <c:pt idx="1">
                  <c:v>2</c:v>
                </c:pt>
                <c:pt idx="2">
                  <c:v>9</c:v>
                </c:pt>
                <c:pt idx="3">
                  <c:v>8</c:v>
                </c:pt>
                <c:pt idx="4">
                  <c:v>3</c:v>
                </c:pt>
                <c:pt idx="5">
                  <c:v>5</c:v>
                </c:pt>
                <c:pt idx="6">
                  <c:v>9</c:v>
                </c:pt>
                <c:pt idx="7">
                  <c:v>6</c:v>
                </c:pt>
                <c:pt idx="8">
                  <c:v>8</c:v>
                </c:pt>
                <c:pt idx="9">
                  <c:v>1</c:v>
                </c:pt>
                <c:pt idx="10">
                  <c:v>0.5</c:v>
                </c:pt>
                <c:pt idx="11">
                  <c:v>1.5</c:v>
                </c:pt>
                <c:pt idx="12">
                  <c:v>16</c:v>
                </c:pt>
                <c:pt idx="13">
                  <c:v>11</c:v>
                </c:pt>
                <c:pt idx="14">
                  <c:v>15</c:v>
                </c:pt>
                <c:pt idx="15">
                  <c:v>10</c:v>
                </c:pt>
                <c:pt idx="16">
                  <c:v>7</c:v>
                </c:pt>
                <c:pt idx="17">
                  <c:v>5</c:v>
                </c:pt>
                <c:pt idx="18">
                  <c:v>9</c:v>
                </c:pt>
                <c:pt idx="19">
                  <c:v>5</c:v>
                </c:pt>
                <c:pt idx="20">
                  <c:v>1</c:v>
                </c:pt>
                <c:pt idx="21">
                  <c:v>6</c:v>
                </c:pt>
                <c:pt idx="22">
                  <c:v>2.5</c:v>
                </c:pt>
                <c:pt idx="23">
                  <c:v>6</c:v>
                </c:pt>
                <c:pt idx="24">
                  <c:v>0</c:v>
                </c:pt>
                <c:pt idx="25">
                  <c:v>10</c:v>
                </c:pt>
                <c:pt idx="26">
                  <c:v>10</c:v>
                </c:pt>
                <c:pt idx="27">
                  <c:v>12</c:v>
                </c:pt>
                <c:pt idx="28">
                  <c:v>22</c:v>
                </c:pt>
                <c:pt idx="29">
                  <c:v>13</c:v>
                </c:pt>
                <c:pt idx="30">
                  <c:v>5</c:v>
                </c:pt>
                <c:pt idx="31">
                  <c:v>0</c:v>
                </c:pt>
                <c:pt idx="32">
                  <c:v>2.5</c:v>
                </c:pt>
                <c:pt idx="33">
                  <c:v>5</c:v>
                </c:pt>
                <c:pt idx="34">
                  <c:v>3</c:v>
                </c:pt>
                <c:pt idx="35">
                  <c:v>2.5</c:v>
                </c:pt>
                <c:pt idx="36">
                  <c:v>5</c:v>
                </c:pt>
                <c:pt idx="37">
                  <c:v>17</c:v>
                </c:pt>
                <c:pt idx="38">
                  <c:v>1.5</c:v>
                </c:pt>
                <c:pt idx="39">
                  <c:v>4.5</c:v>
                </c:pt>
                <c:pt idx="40">
                  <c:v>4</c:v>
                </c:pt>
                <c:pt idx="41">
                  <c:v>2</c:v>
                </c:pt>
                <c:pt idx="42">
                  <c:v>9</c:v>
                </c:pt>
                <c:pt idx="43">
                  <c:v>9</c:v>
                </c:pt>
                <c:pt idx="44">
                  <c:v>0</c:v>
                </c:pt>
                <c:pt idx="45">
                  <c:v>1.5</c:v>
                </c:pt>
                <c:pt idx="46">
                  <c:v>3</c:v>
                </c:pt>
                <c:pt idx="47">
                  <c:v>11</c:v>
                </c:pt>
                <c:pt idx="48">
                  <c:v>1</c:v>
                </c:pt>
                <c:pt idx="49">
                  <c:v>0</c:v>
                </c:pt>
              </c:numCache>
            </c:numRef>
          </c:yVal>
        </c:ser>
        <c:dLbls/>
        <c:axId val="75073792"/>
        <c:axId val="75096448"/>
      </c:scatterChart>
      <c:valAx>
        <c:axId val="75073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Calories Per Serving</a:t>
                </a:r>
              </a:p>
            </c:rich>
          </c:tx>
          <c:layout/>
        </c:title>
        <c:numFmt formatCode="General" sourceLinked="1"/>
        <c:tickLblPos val="nextTo"/>
        <c:crossAx val="75096448"/>
        <c:crosses val="autoZero"/>
        <c:crossBetween val="midCat"/>
      </c:valAx>
      <c:valAx>
        <c:axId val="750964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Fat Content (grams) per serving</a:t>
                </a:r>
              </a:p>
            </c:rich>
          </c:tx>
          <c:layout/>
        </c:title>
        <c:numFmt formatCode="General" sourceLinked="1"/>
        <c:tickLblPos val="nextTo"/>
        <c:crossAx val="75073792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dirty="0"/>
              <a:t>Correlation </a:t>
            </a:r>
            <a:r>
              <a:rPr lang="en-US" sz="2400" dirty="0" smtClean="0"/>
              <a:t>&amp; Regression: </a:t>
            </a:r>
            <a:br>
              <a:rPr lang="en-US" sz="2400" dirty="0" smtClean="0"/>
            </a:br>
            <a:r>
              <a:rPr lang="en-US" sz="2400" dirty="0" smtClean="0"/>
              <a:t>QB </a:t>
            </a:r>
            <a:r>
              <a:rPr lang="en-US" sz="2400" dirty="0"/>
              <a:t>Ratings and </a:t>
            </a:r>
            <a:r>
              <a:rPr lang="en-US" sz="2400" dirty="0" err="1" smtClean="0"/>
              <a:t>Wonderlic</a:t>
            </a:r>
            <a:r>
              <a:rPr lang="en-US" sz="2400" dirty="0" smtClean="0"/>
              <a:t> </a:t>
            </a:r>
            <a:r>
              <a:rPr lang="en-US" sz="2400" dirty="0"/>
              <a:t>Score</a:t>
            </a:r>
          </a:p>
        </c:rich>
      </c:tx>
      <c:layout>
        <c:manualLayout>
          <c:xMode val="edge"/>
          <c:yMode val="edge"/>
          <c:x val="0.25012522927110326"/>
          <c:y val="2.025384034978567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4942191700590836E-2"/>
          <c:y val="0.17299563548664126"/>
          <c:w val="0.88674500123798683"/>
          <c:h val="0.7401658102400547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4586"/>
              </a:solidFill>
              <a:ln>
                <a:solidFill>
                  <a:srgbClr val="004586"/>
                </a:solidFill>
                <a:prstDash val="solid"/>
              </a:ln>
            </c:spPr>
          </c:marker>
          <c:trendline>
            <c:trendlineType val="linear"/>
            <c:dispEq val="1"/>
            <c:trendlineLbl>
              <c:layout>
                <c:manualLayout>
                  <c:x val="-1.3412122626668445E-2"/>
                  <c:y val="0.3228087322983853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800" baseline="0" dirty="0"/>
                      <a:t>y = 0.0951x + </a:t>
                    </a:r>
                    <a:r>
                      <a:rPr lang="en-US" sz="1800" baseline="0" dirty="0" smtClean="0"/>
                      <a:t>74.717</a:t>
                    </a:r>
                  </a:p>
                  <a:p>
                    <a:pPr>
                      <a:defRPr/>
                    </a:pPr>
                    <a:r>
                      <a:rPr lang="en-US" sz="1800" baseline="0" dirty="0" smtClean="0"/>
                      <a:t>r  = .06</a:t>
                    </a:r>
                    <a:endParaRPr lang="en-US" sz="1800" dirty="0"/>
                  </a:p>
                </c:rich>
              </c:tx>
              <c:numFmt formatCode="General" sourceLinked="0"/>
            </c:trendlineLbl>
          </c:trendline>
          <c:xVal>
            <c:numRef>
              <c:f>'Raw Data'!$B$2:$B$66</c:f>
              <c:numCache>
                <c:formatCode>General</c:formatCode>
                <c:ptCount val="65"/>
                <c:pt idx="0">
                  <c:v>38</c:v>
                </c:pt>
                <c:pt idx="1">
                  <c:v>40</c:v>
                </c:pt>
                <c:pt idx="2">
                  <c:v>39</c:v>
                </c:pt>
                <c:pt idx="3">
                  <c:v>38</c:v>
                </c:pt>
                <c:pt idx="4">
                  <c:v>37</c:v>
                </c:pt>
                <c:pt idx="5">
                  <c:v>35</c:v>
                </c:pt>
                <c:pt idx="6">
                  <c:v>35</c:v>
                </c:pt>
                <c:pt idx="7">
                  <c:v>33</c:v>
                </c:pt>
                <c:pt idx="8">
                  <c:v>32</c:v>
                </c:pt>
                <c:pt idx="9">
                  <c:v>31</c:v>
                </c:pt>
                <c:pt idx="10">
                  <c:v>30</c:v>
                </c:pt>
                <c:pt idx="11">
                  <c:v>29</c:v>
                </c:pt>
                <c:pt idx="12">
                  <c:v>29</c:v>
                </c:pt>
                <c:pt idx="13">
                  <c:v>29</c:v>
                </c:pt>
                <c:pt idx="14">
                  <c:v>28</c:v>
                </c:pt>
                <c:pt idx="15">
                  <c:v>28</c:v>
                </c:pt>
                <c:pt idx="16">
                  <c:v>28</c:v>
                </c:pt>
                <c:pt idx="17">
                  <c:v>27</c:v>
                </c:pt>
                <c:pt idx="18">
                  <c:v>27</c:v>
                </c:pt>
                <c:pt idx="19">
                  <c:v>26</c:v>
                </c:pt>
                <c:pt idx="20">
                  <c:v>26</c:v>
                </c:pt>
                <c:pt idx="21">
                  <c:v>26</c:v>
                </c:pt>
                <c:pt idx="22">
                  <c:v>25</c:v>
                </c:pt>
                <c:pt idx="23">
                  <c:v>23</c:v>
                </c:pt>
                <c:pt idx="24">
                  <c:v>22</c:v>
                </c:pt>
                <c:pt idx="25">
                  <c:v>22</c:v>
                </c:pt>
                <c:pt idx="26">
                  <c:v>19</c:v>
                </c:pt>
                <c:pt idx="27">
                  <c:v>15</c:v>
                </c:pt>
                <c:pt idx="28">
                  <c:v>14</c:v>
                </c:pt>
                <c:pt idx="29">
                  <c:v>14</c:v>
                </c:pt>
                <c:pt idx="30">
                  <c:v>39</c:v>
                </c:pt>
                <c:pt idx="31">
                  <c:v>36</c:v>
                </c:pt>
                <c:pt idx="32">
                  <c:v>33</c:v>
                </c:pt>
                <c:pt idx="33">
                  <c:v>29</c:v>
                </c:pt>
                <c:pt idx="34">
                  <c:v>25</c:v>
                </c:pt>
                <c:pt idx="35">
                  <c:v>24</c:v>
                </c:pt>
                <c:pt idx="36">
                  <c:v>22</c:v>
                </c:pt>
                <c:pt idx="37">
                  <c:v>22</c:v>
                </c:pt>
                <c:pt idx="38">
                  <c:v>20</c:v>
                </c:pt>
                <c:pt idx="39">
                  <c:v>18</c:v>
                </c:pt>
                <c:pt idx="40">
                  <c:v>15</c:v>
                </c:pt>
                <c:pt idx="41">
                  <c:v>38</c:v>
                </c:pt>
                <c:pt idx="42">
                  <c:v>19</c:v>
                </c:pt>
                <c:pt idx="43">
                  <c:v>31</c:v>
                </c:pt>
                <c:pt idx="44">
                  <c:v>29</c:v>
                </c:pt>
                <c:pt idx="45">
                  <c:v>27</c:v>
                </c:pt>
                <c:pt idx="46">
                  <c:v>25</c:v>
                </c:pt>
                <c:pt idx="47">
                  <c:v>22</c:v>
                </c:pt>
                <c:pt idx="48">
                  <c:v>32</c:v>
                </c:pt>
                <c:pt idx="49">
                  <c:v>30</c:v>
                </c:pt>
                <c:pt idx="50">
                  <c:v>30</c:v>
                </c:pt>
                <c:pt idx="51">
                  <c:v>19</c:v>
                </c:pt>
                <c:pt idx="52">
                  <c:v>16</c:v>
                </c:pt>
                <c:pt idx="53">
                  <c:v>22</c:v>
                </c:pt>
                <c:pt idx="54">
                  <c:v>29</c:v>
                </c:pt>
                <c:pt idx="55">
                  <c:v>24</c:v>
                </c:pt>
                <c:pt idx="56">
                  <c:v>19</c:v>
                </c:pt>
                <c:pt idx="57">
                  <c:v>25</c:v>
                </c:pt>
                <c:pt idx="58">
                  <c:v>35</c:v>
                </c:pt>
                <c:pt idx="59">
                  <c:v>18</c:v>
                </c:pt>
                <c:pt idx="60">
                  <c:v>23</c:v>
                </c:pt>
                <c:pt idx="61">
                  <c:v>27</c:v>
                </c:pt>
                <c:pt idx="62">
                  <c:v>15</c:v>
                </c:pt>
                <c:pt idx="63">
                  <c:v>27</c:v>
                </c:pt>
                <c:pt idx="64">
                  <c:v>17</c:v>
                </c:pt>
              </c:numCache>
            </c:numRef>
          </c:xVal>
          <c:yVal>
            <c:numRef>
              <c:f>'Raw Data'!$C$2:$C$66</c:f>
              <c:numCache>
                <c:formatCode>General</c:formatCode>
                <c:ptCount val="65"/>
                <c:pt idx="0">
                  <c:v>67.7</c:v>
                </c:pt>
                <c:pt idx="1">
                  <c:v>69.2</c:v>
                </c:pt>
                <c:pt idx="2">
                  <c:v>79.2</c:v>
                </c:pt>
                <c:pt idx="3">
                  <c:v>61</c:v>
                </c:pt>
                <c:pt idx="4">
                  <c:v>95.6</c:v>
                </c:pt>
                <c:pt idx="5">
                  <c:v>97.2</c:v>
                </c:pt>
                <c:pt idx="6">
                  <c:v>70.8</c:v>
                </c:pt>
                <c:pt idx="7">
                  <c:v>93.3</c:v>
                </c:pt>
                <c:pt idx="8">
                  <c:v>84.3</c:v>
                </c:pt>
                <c:pt idx="9">
                  <c:v>91.3</c:v>
                </c:pt>
                <c:pt idx="10">
                  <c:v>95.8</c:v>
                </c:pt>
                <c:pt idx="11">
                  <c:v>83.3</c:v>
                </c:pt>
                <c:pt idx="12">
                  <c:v>84.4</c:v>
                </c:pt>
                <c:pt idx="13">
                  <c:v>66.8</c:v>
                </c:pt>
                <c:pt idx="14">
                  <c:v>63</c:v>
                </c:pt>
                <c:pt idx="15">
                  <c:v>95.2</c:v>
                </c:pt>
                <c:pt idx="16">
                  <c:v>91.9</c:v>
                </c:pt>
                <c:pt idx="17">
                  <c:v>59.8</c:v>
                </c:pt>
                <c:pt idx="18">
                  <c:v>84.9</c:v>
                </c:pt>
                <c:pt idx="19">
                  <c:v>87.9</c:v>
                </c:pt>
                <c:pt idx="20">
                  <c:v>83.8</c:v>
                </c:pt>
                <c:pt idx="21">
                  <c:v>76.900000000000006</c:v>
                </c:pt>
                <c:pt idx="22">
                  <c:v>91.7</c:v>
                </c:pt>
                <c:pt idx="23">
                  <c:v>82.3</c:v>
                </c:pt>
                <c:pt idx="24">
                  <c:v>86.6</c:v>
                </c:pt>
                <c:pt idx="25">
                  <c:v>75.2</c:v>
                </c:pt>
                <c:pt idx="26">
                  <c:v>65.900000000000006</c:v>
                </c:pt>
                <c:pt idx="27">
                  <c:v>72.3</c:v>
                </c:pt>
                <c:pt idx="28">
                  <c:v>86.5</c:v>
                </c:pt>
                <c:pt idx="29">
                  <c:v>84.9</c:v>
                </c:pt>
                <c:pt idx="30">
                  <c:v>82.7</c:v>
                </c:pt>
                <c:pt idx="31">
                  <c:v>77.099999999999994</c:v>
                </c:pt>
                <c:pt idx="32">
                  <c:v>96.8</c:v>
                </c:pt>
                <c:pt idx="33">
                  <c:v>79.900000000000006</c:v>
                </c:pt>
                <c:pt idx="34">
                  <c:v>90.1</c:v>
                </c:pt>
                <c:pt idx="35">
                  <c:v>65.2</c:v>
                </c:pt>
                <c:pt idx="36">
                  <c:v>83.9</c:v>
                </c:pt>
                <c:pt idx="37">
                  <c:v>70.2</c:v>
                </c:pt>
                <c:pt idx="38">
                  <c:v>75.900000000000006</c:v>
                </c:pt>
                <c:pt idx="39">
                  <c:v>64.8</c:v>
                </c:pt>
                <c:pt idx="40">
                  <c:v>81.5</c:v>
                </c:pt>
                <c:pt idx="41">
                  <c:v>69.7</c:v>
                </c:pt>
                <c:pt idx="42">
                  <c:v>69.7</c:v>
                </c:pt>
                <c:pt idx="43">
                  <c:v>75.599999999999994</c:v>
                </c:pt>
                <c:pt idx="44">
                  <c:v>69.5</c:v>
                </c:pt>
                <c:pt idx="45">
                  <c:v>70.599999999999994</c:v>
                </c:pt>
                <c:pt idx="46">
                  <c:v>79.599999999999994</c:v>
                </c:pt>
                <c:pt idx="47">
                  <c:v>69.099999999999994</c:v>
                </c:pt>
                <c:pt idx="48">
                  <c:v>69.400000000000006</c:v>
                </c:pt>
                <c:pt idx="49">
                  <c:v>71.3</c:v>
                </c:pt>
                <c:pt idx="50">
                  <c:v>71.7</c:v>
                </c:pt>
                <c:pt idx="51">
                  <c:v>69.599999999999994</c:v>
                </c:pt>
                <c:pt idx="52">
                  <c:v>79.3</c:v>
                </c:pt>
                <c:pt idx="53">
                  <c:v>75.099999999999994</c:v>
                </c:pt>
                <c:pt idx="54">
                  <c:v>81.66</c:v>
                </c:pt>
                <c:pt idx="55">
                  <c:v>70.599999999999994</c:v>
                </c:pt>
                <c:pt idx="56">
                  <c:v>77.900000000000006</c:v>
                </c:pt>
                <c:pt idx="57">
                  <c:v>55.2</c:v>
                </c:pt>
                <c:pt idx="58">
                  <c:v>69.900000000000006</c:v>
                </c:pt>
                <c:pt idx="59">
                  <c:v>71.8</c:v>
                </c:pt>
                <c:pt idx="60">
                  <c:v>63.6</c:v>
                </c:pt>
                <c:pt idx="61">
                  <c:v>50</c:v>
                </c:pt>
                <c:pt idx="62">
                  <c:v>82.8</c:v>
                </c:pt>
                <c:pt idx="63">
                  <c:v>81.900000000000006</c:v>
                </c:pt>
                <c:pt idx="64">
                  <c:v>78.5</c:v>
                </c:pt>
              </c:numCache>
            </c:numRef>
          </c:yVal>
        </c:ser>
        <c:dLbls/>
        <c:axId val="76122368"/>
        <c:axId val="76128640"/>
      </c:scatterChart>
      <c:valAx>
        <c:axId val="76122368"/>
        <c:scaling>
          <c:orientation val="minMax"/>
          <c:max val="42"/>
          <c:min val="12"/>
        </c:scaling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 err="1"/>
                  <a:t>Wonderlic</a:t>
                </a:r>
                <a:r>
                  <a:rPr lang="en-US" sz="1800" dirty="0"/>
                  <a:t> Score</a:t>
                </a:r>
              </a:p>
            </c:rich>
          </c:tx>
          <c:layout>
            <c:manualLayout>
              <c:xMode val="edge"/>
              <c:yMode val="edge"/>
              <c:x val="0.46718192484004145"/>
              <c:y val="0.9497965370607771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128640"/>
        <c:crosses val="autoZero"/>
        <c:crossBetween val="midCat"/>
      </c:valAx>
      <c:valAx>
        <c:axId val="76128640"/>
        <c:scaling>
          <c:orientation val="minMax"/>
          <c:max val="100"/>
          <c:min val="40"/>
        </c:scaling>
        <c:axPos val="l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/>
                  <a:t>Career QB Rating</a:t>
                </a:r>
              </a:p>
            </c:rich>
          </c:tx>
          <c:layout>
            <c:manualLayout>
              <c:xMode val="edge"/>
              <c:yMode val="edge"/>
              <c:x val="2.0592103406429179E-2"/>
              <c:y val="0.4436906142546138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122368"/>
        <c:crosses val="autoZero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plotVisOnly val="1"/>
    <c:dispBlanksAs val="span"/>
  </c:chart>
  <c:spPr>
    <a:solidFill>
      <a:schemeClr val="accent5">
        <a:lumMod val="60000"/>
        <a:lumOff val="40000"/>
      </a:schemeClr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Age and Binge</a:t>
            </a:r>
            <a:r>
              <a:rPr lang="en-US" baseline="0" dirty="0" smtClean="0"/>
              <a:t> Drinking (Survey Score)</a:t>
            </a:r>
            <a:endParaRPr lang="en-US" dirty="0"/>
          </a:p>
        </c:rich>
      </c:tx>
      <c:layout>
        <c:manualLayout>
          <c:xMode val="edge"/>
          <c:yMode val="edge"/>
          <c:x val="0.32021653543307088"/>
          <c:y val="3.0864197530864248E-2"/>
        </c:manualLayout>
      </c:layout>
      <c:overlay val="1"/>
    </c:title>
    <c:plotArea>
      <c:layout>
        <c:manualLayout>
          <c:layoutTarget val="inner"/>
          <c:xMode val="edge"/>
          <c:yMode val="edge"/>
          <c:x val="0.24859206937368122"/>
          <c:y val="4.9533877709730827E-2"/>
          <c:w val="0.62164741383375555"/>
          <c:h val="0.82119636583888567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Sheet1!$A$4:$A$78</c:f>
              <c:numCache>
                <c:formatCode>General</c:formatCode>
                <c:ptCount val="75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19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23</c:v>
                </c:pt>
                <c:pt idx="16">
                  <c:v>23</c:v>
                </c:pt>
                <c:pt idx="17">
                  <c:v>26</c:v>
                </c:pt>
                <c:pt idx="18">
                  <c:v>27</c:v>
                </c:pt>
                <c:pt idx="19">
                  <c:v>27</c:v>
                </c:pt>
                <c:pt idx="20">
                  <c:v>29</c:v>
                </c:pt>
                <c:pt idx="21">
                  <c:v>31</c:v>
                </c:pt>
                <c:pt idx="22">
                  <c:v>31</c:v>
                </c:pt>
                <c:pt idx="23">
                  <c:v>31</c:v>
                </c:pt>
                <c:pt idx="24">
                  <c:v>33</c:v>
                </c:pt>
                <c:pt idx="25">
                  <c:v>22</c:v>
                </c:pt>
                <c:pt idx="26">
                  <c:v>23</c:v>
                </c:pt>
                <c:pt idx="27">
                  <c:v>22</c:v>
                </c:pt>
                <c:pt idx="28">
                  <c:v>23</c:v>
                </c:pt>
                <c:pt idx="29">
                  <c:v>30</c:v>
                </c:pt>
                <c:pt idx="30">
                  <c:v>26</c:v>
                </c:pt>
                <c:pt idx="31">
                  <c:v>22</c:v>
                </c:pt>
                <c:pt idx="32">
                  <c:v>21</c:v>
                </c:pt>
                <c:pt idx="33">
                  <c:v>21</c:v>
                </c:pt>
                <c:pt idx="34">
                  <c:v>20</c:v>
                </c:pt>
                <c:pt idx="35">
                  <c:v>21</c:v>
                </c:pt>
                <c:pt idx="36">
                  <c:v>21</c:v>
                </c:pt>
                <c:pt idx="37">
                  <c:v>24</c:v>
                </c:pt>
                <c:pt idx="38">
                  <c:v>25</c:v>
                </c:pt>
                <c:pt idx="39">
                  <c:v>27</c:v>
                </c:pt>
                <c:pt idx="40">
                  <c:v>28</c:v>
                </c:pt>
                <c:pt idx="41">
                  <c:v>40</c:v>
                </c:pt>
                <c:pt idx="42">
                  <c:v>24</c:v>
                </c:pt>
                <c:pt idx="43">
                  <c:v>16</c:v>
                </c:pt>
                <c:pt idx="44">
                  <c:v>17</c:v>
                </c:pt>
                <c:pt idx="45">
                  <c:v>20</c:v>
                </c:pt>
                <c:pt idx="46">
                  <c:v>21</c:v>
                </c:pt>
                <c:pt idx="47">
                  <c:v>48</c:v>
                </c:pt>
                <c:pt idx="48">
                  <c:v>36</c:v>
                </c:pt>
                <c:pt idx="49">
                  <c:v>51</c:v>
                </c:pt>
                <c:pt idx="50">
                  <c:v>48</c:v>
                </c:pt>
                <c:pt idx="51">
                  <c:v>52</c:v>
                </c:pt>
                <c:pt idx="52">
                  <c:v>46</c:v>
                </c:pt>
                <c:pt idx="53">
                  <c:v>28</c:v>
                </c:pt>
                <c:pt idx="54">
                  <c:v>35</c:v>
                </c:pt>
                <c:pt idx="55">
                  <c:v>29</c:v>
                </c:pt>
                <c:pt idx="56">
                  <c:v>44</c:v>
                </c:pt>
                <c:pt idx="57">
                  <c:v>52</c:v>
                </c:pt>
                <c:pt idx="58">
                  <c:v>50</c:v>
                </c:pt>
                <c:pt idx="59">
                  <c:v>58</c:v>
                </c:pt>
                <c:pt idx="60">
                  <c:v>25</c:v>
                </c:pt>
                <c:pt idx="61">
                  <c:v>41</c:v>
                </c:pt>
                <c:pt idx="62">
                  <c:v>48</c:v>
                </c:pt>
                <c:pt idx="63">
                  <c:v>32</c:v>
                </c:pt>
                <c:pt idx="64">
                  <c:v>27</c:v>
                </c:pt>
                <c:pt idx="65">
                  <c:v>19</c:v>
                </c:pt>
                <c:pt idx="66">
                  <c:v>21</c:v>
                </c:pt>
                <c:pt idx="67">
                  <c:v>18</c:v>
                </c:pt>
                <c:pt idx="68">
                  <c:v>45</c:v>
                </c:pt>
                <c:pt idx="69">
                  <c:v>37</c:v>
                </c:pt>
                <c:pt idx="70">
                  <c:v>24</c:v>
                </c:pt>
                <c:pt idx="71">
                  <c:v>36</c:v>
                </c:pt>
                <c:pt idx="72">
                  <c:v>22</c:v>
                </c:pt>
                <c:pt idx="73">
                  <c:v>32</c:v>
                </c:pt>
                <c:pt idx="74">
                  <c:v>24</c:v>
                </c:pt>
              </c:numCache>
            </c:numRef>
          </c:xVal>
          <c:yVal>
            <c:numRef>
              <c:f>Sheet1!$B$4:$B$78</c:f>
              <c:numCache>
                <c:formatCode>General</c:formatCode>
                <c:ptCount val="75"/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834646955895228"/>
                  <c:y val="-0.4188784388062615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400" baseline="0" dirty="0"/>
                      <a:t>y = -0.6606x + 36.788
R² = 0.277</a:t>
                    </a:r>
                    <a:endParaRPr lang="en-US" sz="2400" dirty="0"/>
                  </a:p>
                </c:rich>
              </c:tx>
              <c:numFmt formatCode="General" sourceLinked="0"/>
            </c:trendlineLbl>
          </c:trendline>
          <c:trendline>
            <c:trendlineType val="linear"/>
          </c:trendline>
          <c:xVal>
            <c:numRef>
              <c:f>Sheet1!$A$4:$A$78</c:f>
              <c:numCache>
                <c:formatCode>General</c:formatCode>
                <c:ptCount val="75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19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23</c:v>
                </c:pt>
                <c:pt idx="16">
                  <c:v>23</c:v>
                </c:pt>
                <c:pt idx="17">
                  <c:v>26</c:v>
                </c:pt>
                <c:pt idx="18">
                  <c:v>27</c:v>
                </c:pt>
                <c:pt idx="19">
                  <c:v>27</c:v>
                </c:pt>
                <c:pt idx="20">
                  <c:v>29</c:v>
                </c:pt>
                <c:pt idx="21">
                  <c:v>31</c:v>
                </c:pt>
                <c:pt idx="22">
                  <c:v>31</c:v>
                </c:pt>
                <c:pt idx="23">
                  <c:v>31</c:v>
                </c:pt>
                <c:pt idx="24">
                  <c:v>33</c:v>
                </c:pt>
                <c:pt idx="25">
                  <c:v>22</c:v>
                </c:pt>
                <c:pt idx="26">
                  <c:v>23</c:v>
                </c:pt>
                <c:pt idx="27">
                  <c:v>22</c:v>
                </c:pt>
                <c:pt idx="28">
                  <c:v>23</c:v>
                </c:pt>
                <c:pt idx="29">
                  <c:v>30</c:v>
                </c:pt>
                <c:pt idx="30">
                  <c:v>26</c:v>
                </c:pt>
                <c:pt idx="31">
                  <c:v>22</c:v>
                </c:pt>
                <c:pt idx="32">
                  <c:v>21</c:v>
                </c:pt>
                <c:pt idx="33">
                  <c:v>21</c:v>
                </c:pt>
                <c:pt idx="34">
                  <c:v>20</c:v>
                </c:pt>
                <c:pt idx="35">
                  <c:v>21</c:v>
                </c:pt>
                <c:pt idx="36">
                  <c:v>21</c:v>
                </c:pt>
                <c:pt idx="37">
                  <c:v>24</c:v>
                </c:pt>
                <c:pt idx="38">
                  <c:v>25</c:v>
                </c:pt>
                <c:pt idx="39">
                  <c:v>27</c:v>
                </c:pt>
                <c:pt idx="40">
                  <c:v>28</c:v>
                </c:pt>
                <c:pt idx="41">
                  <c:v>40</c:v>
                </c:pt>
                <c:pt idx="42">
                  <c:v>24</c:v>
                </c:pt>
                <c:pt idx="43">
                  <c:v>16</c:v>
                </c:pt>
                <c:pt idx="44">
                  <c:v>17</c:v>
                </c:pt>
                <c:pt idx="45">
                  <c:v>20</c:v>
                </c:pt>
                <c:pt idx="46">
                  <c:v>21</c:v>
                </c:pt>
                <c:pt idx="47">
                  <c:v>48</c:v>
                </c:pt>
                <c:pt idx="48">
                  <c:v>36</c:v>
                </c:pt>
                <c:pt idx="49">
                  <c:v>51</c:v>
                </c:pt>
                <c:pt idx="50">
                  <c:v>48</c:v>
                </c:pt>
                <c:pt idx="51">
                  <c:v>52</c:v>
                </c:pt>
                <c:pt idx="52">
                  <c:v>46</c:v>
                </c:pt>
                <c:pt idx="53">
                  <c:v>28</c:v>
                </c:pt>
                <c:pt idx="54">
                  <c:v>35</c:v>
                </c:pt>
                <c:pt idx="55">
                  <c:v>29</c:v>
                </c:pt>
                <c:pt idx="56">
                  <c:v>44</c:v>
                </c:pt>
                <c:pt idx="57">
                  <c:v>52</c:v>
                </c:pt>
                <c:pt idx="58">
                  <c:v>50</c:v>
                </c:pt>
                <c:pt idx="59">
                  <c:v>58</c:v>
                </c:pt>
                <c:pt idx="60">
                  <c:v>25</c:v>
                </c:pt>
                <c:pt idx="61">
                  <c:v>41</c:v>
                </c:pt>
                <c:pt idx="62">
                  <c:v>48</c:v>
                </c:pt>
                <c:pt idx="63">
                  <c:v>32</c:v>
                </c:pt>
                <c:pt idx="64">
                  <c:v>27</c:v>
                </c:pt>
                <c:pt idx="65">
                  <c:v>19</c:v>
                </c:pt>
                <c:pt idx="66">
                  <c:v>21</c:v>
                </c:pt>
                <c:pt idx="67">
                  <c:v>18</c:v>
                </c:pt>
                <c:pt idx="68">
                  <c:v>45</c:v>
                </c:pt>
                <c:pt idx="69">
                  <c:v>37</c:v>
                </c:pt>
                <c:pt idx="70">
                  <c:v>24</c:v>
                </c:pt>
                <c:pt idx="71">
                  <c:v>36</c:v>
                </c:pt>
                <c:pt idx="72">
                  <c:v>22</c:v>
                </c:pt>
                <c:pt idx="73">
                  <c:v>32</c:v>
                </c:pt>
                <c:pt idx="74">
                  <c:v>24</c:v>
                </c:pt>
              </c:numCache>
            </c:numRef>
          </c:xVal>
          <c:yVal>
            <c:numRef>
              <c:f>Sheet1!$C$4:$C$78</c:f>
              <c:numCache>
                <c:formatCode>General</c:formatCode>
                <c:ptCount val="75"/>
                <c:pt idx="0">
                  <c:v>0</c:v>
                </c:pt>
                <c:pt idx="1">
                  <c:v>24</c:v>
                </c:pt>
                <c:pt idx="2">
                  <c:v>26</c:v>
                </c:pt>
                <c:pt idx="3">
                  <c:v>29</c:v>
                </c:pt>
                <c:pt idx="4">
                  <c:v>35</c:v>
                </c:pt>
                <c:pt idx="5">
                  <c:v>27</c:v>
                </c:pt>
                <c:pt idx="6">
                  <c:v>31</c:v>
                </c:pt>
                <c:pt idx="7">
                  <c:v>17</c:v>
                </c:pt>
                <c:pt idx="8">
                  <c:v>27</c:v>
                </c:pt>
                <c:pt idx="9">
                  <c:v>37</c:v>
                </c:pt>
                <c:pt idx="10">
                  <c:v>14</c:v>
                </c:pt>
                <c:pt idx="11">
                  <c:v>37</c:v>
                </c:pt>
                <c:pt idx="12">
                  <c:v>29</c:v>
                </c:pt>
                <c:pt idx="13">
                  <c:v>26</c:v>
                </c:pt>
                <c:pt idx="14">
                  <c:v>35</c:v>
                </c:pt>
                <c:pt idx="15">
                  <c:v>14</c:v>
                </c:pt>
                <c:pt idx="16">
                  <c:v>34</c:v>
                </c:pt>
                <c:pt idx="17">
                  <c:v>6</c:v>
                </c:pt>
                <c:pt idx="18">
                  <c:v>12</c:v>
                </c:pt>
                <c:pt idx="19">
                  <c:v>7</c:v>
                </c:pt>
                <c:pt idx="20">
                  <c:v>3</c:v>
                </c:pt>
                <c:pt idx="21">
                  <c:v>2</c:v>
                </c:pt>
                <c:pt idx="22">
                  <c:v>7</c:v>
                </c:pt>
                <c:pt idx="23">
                  <c:v>14</c:v>
                </c:pt>
                <c:pt idx="24">
                  <c:v>10</c:v>
                </c:pt>
                <c:pt idx="25">
                  <c:v>0</c:v>
                </c:pt>
                <c:pt idx="26">
                  <c:v>7</c:v>
                </c:pt>
                <c:pt idx="27">
                  <c:v>10</c:v>
                </c:pt>
                <c:pt idx="28">
                  <c:v>15</c:v>
                </c:pt>
                <c:pt idx="29">
                  <c:v>20</c:v>
                </c:pt>
                <c:pt idx="30">
                  <c:v>10</c:v>
                </c:pt>
                <c:pt idx="31">
                  <c:v>45</c:v>
                </c:pt>
                <c:pt idx="32">
                  <c:v>37</c:v>
                </c:pt>
                <c:pt idx="33">
                  <c:v>40</c:v>
                </c:pt>
                <c:pt idx="34">
                  <c:v>35</c:v>
                </c:pt>
                <c:pt idx="35">
                  <c:v>42</c:v>
                </c:pt>
                <c:pt idx="36">
                  <c:v>39</c:v>
                </c:pt>
                <c:pt idx="37">
                  <c:v>15</c:v>
                </c:pt>
                <c:pt idx="38">
                  <c:v>10</c:v>
                </c:pt>
                <c:pt idx="39">
                  <c:v>2</c:v>
                </c:pt>
                <c:pt idx="40">
                  <c:v>0</c:v>
                </c:pt>
                <c:pt idx="41">
                  <c:v>0</c:v>
                </c:pt>
                <c:pt idx="42">
                  <c:v>18</c:v>
                </c:pt>
                <c:pt idx="43">
                  <c:v>5</c:v>
                </c:pt>
                <c:pt idx="44">
                  <c:v>36</c:v>
                </c:pt>
                <c:pt idx="45">
                  <c:v>42</c:v>
                </c:pt>
                <c:pt idx="46">
                  <c:v>37</c:v>
                </c:pt>
                <c:pt idx="47">
                  <c:v>10</c:v>
                </c:pt>
                <c:pt idx="48">
                  <c:v>15</c:v>
                </c:pt>
                <c:pt idx="49">
                  <c:v>5</c:v>
                </c:pt>
                <c:pt idx="50">
                  <c:v>6</c:v>
                </c:pt>
                <c:pt idx="51">
                  <c:v>2</c:v>
                </c:pt>
                <c:pt idx="52">
                  <c:v>0</c:v>
                </c:pt>
                <c:pt idx="53">
                  <c:v>20</c:v>
                </c:pt>
                <c:pt idx="54">
                  <c:v>15</c:v>
                </c:pt>
                <c:pt idx="55">
                  <c:v>18</c:v>
                </c:pt>
                <c:pt idx="56">
                  <c:v>16</c:v>
                </c:pt>
                <c:pt idx="57">
                  <c:v>5</c:v>
                </c:pt>
                <c:pt idx="58">
                  <c:v>10</c:v>
                </c:pt>
                <c:pt idx="59">
                  <c:v>0</c:v>
                </c:pt>
                <c:pt idx="60">
                  <c:v>35</c:v>
                </c:pt>
                <c:pt idx="61">
                  <c:v>12</c:v>
                </c:pt>
                <c:pt idx="62">
                  <c:v>10</c:v>
                </c:pt>
                <c:pt idx="63">
                  <c:v>13</c:v>
                </c:pt>
                <c:pt idx="64">
                  <c:v>25</c:v>
                </c:pt>
                <c:pt idx="65">
                  <c:v>10</c:v>
                </c:pt>
                <c:pt idx="66">
                  <c:v>30</c:v>
                </c:pt>
                <c:pt idx="67">
                  <c:v>0</c:v>
                </c:pt>
                <c:pt idx="68">
                  <c:v>9</c:v>
                </c:pt>
                <c:pt idx="69">
                  <c:v>14</c:v>
                </c:pt>
                <c:pt idx="70">
                  <c:v>31</c:v>
                </c:pt>
                <c:pt idx="71">
                  <c:v>15</c:v>
                </c:pt>
                <c:pt idx="72">
                  <c:v>29</c:v>
                </c:pt>
                <c:pt idx="73">
                  <c:v>9</c:v>
                </c:pt>
                <c:pt idx="74">
                  <c:v>24</c:v>
                </c:pt>
              </c:numCache>
            </c:numRef>
          </c:yVal>
        </c:ser>
        <c:dLbls/>
        <c:axId val="77356032"/>
        <c:axId val="77386880"/>
      </c:scatterChart>
      <c:valAx>
        <c:axId val="77356032"/>
        <c:scaling>
          <c:orientation val="minMax"/>
          <c:max val="60"/>
          <c:min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Ages</a:t>
                </a:r>
              </a:p>
            </c:rich>
          </c:tx>
        </c:title>
        <c:numFmt formatCode="General" sourceLinked="1"/>
        <c:tickLblPos val="nextTo"/>
        <c:crossAx val="77386880"/>
        <c:crosses val="autoZero"/>
        <c:crossBetween val="midCat"/>
      </c:valAx>
      <c:valAx>
        <c:axId val="77386880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1" dirty="0"/>
                  <a:t>Score from Survey</a:t>
                </a:r>
              </a:p>
            </c:rich>
          </c:tx>
          <c:layout>
            <c:manualLayout>
              <c:xMode val="edge"/>
              <c:yMode val="edge"/>
              <c:x val="0.15686274509803921"/>
              <c:y val="0.37598692524545718"/>
            </c:manualLayout>
          </c:layout>
        </c:title>
        <c:numFmt formatCode="General" sourceLinked="1"/>
        <c:tickLblPos val="nextTo"/>
        <c:crossAx val="77356032"/>
        <c:crosses val="autoZero"/>
        <c:crossBetween val="midCat"/>
      </c:valAx>
    </c:plotArea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7.7613298337707887E-2"/>
          <c:y val="7.4548702245552614E-2"/>
          <c:w val="0.73620734908136409"/>
          <c:h val="0.79822506561679862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trendline>
            <c:trendlineType val="linear"/>
          </c:trendline>
          <c:trendline>
            <c:spPr>
              <a:ln w="12700"/>
            </c:spPr>
            <c:trendlineType val="linear"/>
          </c:trendline>
          <c:xVal>
            <c:numRef>
              <c:f>Sheet1!$C$33:$C$82</c:f>
              <c:numCache>
                <c:formatCode>General</c:formatCode>
                <c:ptCount val="50"/>
                <c:pt idx="0">
                  <c:v>0.35600000000000021</c:v>
                </c:pt>
                <c:pt idx="1">
                  <c:v>0.34100000000000008</c:v>
                </c:pt>
                <c:pt idx="2">
                  <c:v>0.32500000000000023</c:v>
                </c:pt>
                <c:pt idx="3">
                  <c:v>0.37600000000000022</c:v>
                </c:pt>
                <c:pt idx="4">
                  <c:v>0.39000000000000024</c:v>
                </c:pt>
                <c:pt idx="5">
                  <c:v>0.37200000000000022</c:v>
                </c:pt>
                <c:pt idx="6">
                  <c:v>0.3540000000000002</c:v>
                </c:pt>
                <c:pt idx="7">
                  <c:v>0.3540000000000002</c:v>
                </c:pt>
                <c:pt idx="8">
                  <c:v>0.4170000000000002</c:v>
                </c:pt>
                <c:pt idx="9">
                  <c:v>0.36200000000000027</c:v>
                </c:pt>
                <c:pt idx="10">
                  <c:v>0.31500000000000022</c:v>
                </c:pt>
                <c:pt idx="11">
                  <c:v>0.3530000000000002</c:v>
                </c:pt>
                <c:pt idx="12">
                  <c:v>0.32700000000000023</c:v>
                </c:pt>
                <c:pt idx="13">
                  <c:v>0.37800000000000022</c:v>
                </c:pt>
                <c:pt idx="14">
                  <c:v>0.3490000000000002</c:v>
                </c:pt>
                <c:pt idx="15">
                  <c:v>0.30600000000000027</c:v>
                </c:pt>
                <c:pt idx="16">
                  <c:v>0.32500000000000023</c:v>
                </c:pt>
                <c:pt idx="17">
                  <c:v>0.36400000000000027</c:v>
                </c:pt>
                <c:pt idx="18">
                  <c:v>0.33400000000000035</c:v>
                </c:pt>
                <c:pt idx="19">
                  <c:v>0.37200000000000022</c:v>
                </c:pt>
                <c:pt idx="20">
                  <c:v>0.33000000000000035</c:v>
                </c:pt>
                <c:pt idx="21">
                  <c:v>0.33400000000000035</c:v>
                </c:pt>
                <c:pt idx="22">
                  <c:v>0.38500000000000023</c:v>
                </c:pt>
                <c:pt idx="23">
                  <c:v>0.37400000000000022</c:v>
                </c:pt>
                <c:pt idx="24">
                  <c:v>0.3530000000000002</c:v>
                </c:pt>
                <c:pt idx="25">
                  <c:v>0.31200000000000022</c:v>
                </c:pt>
                <c:pt idx="26">
                  <c:v>0.40600000000000008</c:v>
                </c:pt>
                <c:pt idx="27">
                  <c:v>0.3550000000000002</c:v>
                </c:pt>
                <c:pt idx="28">
                  <c:v>0.32500000000000023</c:v>
                </c:pt>
                <c:pt idx="29">
                  <c:v>0.31300000000000022</c:v>
                </c:pt>
                <c:pt idx="30">
                  <c:v>0.32800000000000024</c:v>
                </c:pt>
                <c:pt idx="31">
                  <c:v>0.36100000000000027</c:v>
                </c:pt>
                <c:pt idx="32">
                  <c:v>0.34500000000000008</c:v>
                </c:pt>
                <c:pt idx="33">
                  <c:v>0.33500000000000035</c:v>
                </c:pt>
                <c:pt idx="34">
                  <c:v>0.36200000000000027</c:v>
                </c:pt>
                <c:pt idx="35">
                  <c:v>0.33200000000000035</c:v>
                </c:pt>
                <c:pt idx="36">
                  <c:v>0.34</c:v>
                </c:pt>
                <c:pt idx="37">
                  <c:v>0.36300000000000027</c:v>
                </c:pt>
                <c:pt idx="38">
                  <c:v>0.39600000000000035</c:v>
                </c:pt>
                <c:pt idx="39">
                  <c:v>0.3530000000000002</c:v>
                </c:pt>
                <c:pt idx="40">
                  <c:v>0.32700000000000023</c:v>
                </c:pt>
                <c:pt idx="41">
                  <c:v>0.40600000000000008</c:v>
                </c:pt>
                <c:pt idx="42">
                  <c:v>0.39500000000000035</c:v>
                </c:pt>
                <c:pt idx="43">
                  <c:v>0.37000000000000022</c:v>
                </c:pt>
                <c:pt idx="44">
                  <c:v>0.3480000000000002</c:v>
                </c:pt>
                <c:pt idx="45">
                  <c:v>0.39400000000000035</c:v>
                </c:pt>
                <c:pt idx="46">
                  <c:v>0.35600000000000021</c:v>
                </c:pt>
                <c:pt idx="47">
                  <c:v>0.36900000000000027</c:v>
                </c:pt>
                <c:pt idx="48">
                  <c:v>0.33100000000000035</c:v>
                </c:pt>
                <c:pt idx="49">
                  <c:v>0.33100000000000035</c:v>
                </c:pt>
              </c:numCache>
            </c:numRef>
          </c:xVal>
          <c:yVal>
            <c:numRef>
              <c:f>Sheet1!$D$33:$D$82</c:f>
              <c:numCache>
                <c:formatCode>General</c:formatCode>
                <c:ptCount val="50"/>
                <c:pt idx="0">
                  <c:v>4</c:v>
                </c:pt>
                <c:pt idx="1">
                  <c:v>4.5999999999999996</c:v>
                </c:pt>
                <c:pt idx="2">
                  <c:v>3.8</c:v>
                </c:pt>
                <c:pt idx="3">
                  <c:v>5.2</c:v>
                </c:pt>
                <c:pt idx="4">
                  <c:v>5</c:v>
                </c:pt>
                <c:pt idx="5">
                  <c:v>4.8</c:v>
                </c:pt>
                <c:pt idx="6">
                  <c:v>4.5</c:v>
                </c:pt>
                <c:pt idx="7">
                  <c:v>4</c:v>
                </c:pt>
                <c:pt idx="8">
                  <c:v>5.7</c:v>
                </c:pt>
                <c:pt idx="9">
                  <c:v>4.7</c:v>
                </c:pt>
                <c:pt idx="10">
                  <c:v>4.4000000000000004</c:v>
                </c:pt>
                <c:pt idx="11">
                  <c:v>4.4000000000000004</c:v>
                </c:pt>
                <c:pt idx="12">
                  <c:v>4.8</c:v>
                </c:pt>
                <c:pt idx="13">
                  <c:v>4.3</c:v>
                </c:pt>
                <c:pt idx="14">
                  <c:v>4.8</c:v>
                </c:pt>
                <c:pt idx="15">
                  <c:v>4.5</c:v>
                </c:pt>
                <c:pt idx="16">
                  <c:v>4.7</c:v>
                </c:pt>
                <c:pt idx="17">
                  <c:v>4.4000000000000004</c:v>
                </c:pt>
                <c:pt idx="18">
                  <c:v>4.4000000000000004</c:v>
                </c:pt>
                <c:pt idx="19">
                  <c:v>4.8</c:v>
                </c:pt>
                <c:pt idx="20">
                  <c:v>4.9000000000000004</c:v>
                </c:pt>
                <c:pt idx="21">
                  <c:v>5.5</c:v>
                </c:pt>
                <c:pt idx="22">
                  <c:v>4.3</c:v>
                </c:pt>
                <c:pt idx="23">
                  <c:v>5.0999999999999996</c:v>
                </c:pt>
                <c:pt idx="24">
                  <c:v>4.7</c:v>
                </c:pt>
                <c:pt idx="25">
                  <c:v>4.3</c:v>
                </c:pt>
                <c:pt idx="26">
                  <c:v>5.6</c:v>
                </c:pt>
                <c:pt idx="27">
                  <c:v>5.4</c:v>
                </c:pt>
                <c:pt idx="28">
                  <c:v>4.7</c:v>
                </c:pt>
                <c:pt idx="29">
                  <c:v>4.2</c:v>
                </c:pt>
                <c:pt idx="30">
                  <c:v>4.5999999999999996</c:v>
                </c:pt>
                <c:pt idx="31">
                  <c:v>4.0999999999999996</c:v>
                </c:pt>
                <c:pt idx="32">
                  <c:v>4</c:v>
                </c:pt>
                <c:pt idx="33">
                  <c:v>4.8</c:v>
                </c:pt>
                <c:pt idx="34">
                  <c:v>4.2</c:v>
                </c:pt>
                <c:pt idx="35">
                  <c:v>4.9000000000000004</c:v>
                </c:pt>
                <c:pt idx="36">
                  <c:v>5.3</c:v>
                </c:pt>
                <c:pt idx="37">
                  <c:v>4.9000000000000004</c:v>
                </c:pt>
                <c:pt idx="38">
                  <c:v>4.9000000000000004</c:v>
                </c:pt>
                <c:pt idx="39">
                  <c:v>4.2</c:v>
                </c:pt>
                <c:pt idx="40">
                  <c:v>4.8</c:v>
                </c:pt>
                <c:pt idx="41">
                  <c:v>5.6</c:v>
                </c:pt>
                <c:pt idx="42">
                  <c:v>5.5</c:v>
                </c:pt>
                <c:pt idx="43">
                  <c:v>4.7</c:v>
                </c:pt>
                <c:pt idx="44">
                  <c:v>4.3</c:v>
                </c:pt>
                <c:pt idx="45">
                  <c:v>4.8</c:v>
                </c:pt>
                <c:pt idx="46">
                  <c:v>4.5</c:v>
                </c:pt>
                <c:pt idx="47">
                  <c:v>5.0999999999999996</c:v>
                </c:pt>
                <c:pt idx="48">
                  <c:v>4.5</c:v>
                </c:pt>
                <c:pt idx="49">
                  <c:v>4.8</c:v>
                </c:pt>
              </c:numCache>
            </c:numRef>
          </c:yVal>
        </c:ser>
        <c:dLbls/>
        <c:axId val="78009472"/>
        <c:axId val="78011392"/>
      </c:scatterChart>
      <c:valAx>
        <c:axId val="78009472"/>
        <c:scaling>
          <c:orientation val="minMax"/>
          <c:max val="0.46"/>
          <c:min val="0.2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On Base Percentage</a:t>
                </a:r>
              </a:p>
            </c:rich>
          </c:tx>
        </c:title>
        <c:numFmt formatCode="General" sourceLinked="1"/>
        <c:tickLblPos val="nextTo"/>
        <c:crossAx val="78011392"/>
        <c:crosses val="autoZero"/>
        <c:crossBetween val="midCat"/>
      </c:valAx>
      <c:valAx>
        <c:axId val="78011392"/>
        <c:scaling>
          <c:orientation val="minMax"/>
          <c:min val="3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Runs Per Game</a:t>
                </a:r>
              </a:p>
            </c:rich>
          </c:tx>
        </c:title>
        <c:numFmt formatCode="General" sourceLinked="1"/>
        <c:tickLblPos val="nextTo"/>
        <c:crossAx val="78009472"/>
        <c:crosses val="autoZero"/>
        <c:crossBetween val="midCat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0.14443</cdr:x>
      <cdr:y>0.43911</cdr:y>
    </cdr:from>
    <cdr:to>
      <cdr:x>0.89751</cdr:x>
      <cdr:y>0.46744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1066800" y="2362200"/>
          <a:ext cx="5562600" cy="1524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Facilitating Projects in Statistics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JMM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6D5D0-CC38-4158-B3BB-1CA7AD23B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6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89665-EF2C-4036-84CC-8BFDDECEEDFB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11862-306C-4790-B4AE-8B5DE2451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76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1862-306C-4790-B4AE-8B5DE24512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1862-306C-4790-B4AE-8B5DE24512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1862-306C-4790-B4AE-8B5DE24512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1862-306C-4790-B4AE-8B5DE24512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1862-306C-4790-B4AE-8B5DE24512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1862-306C-4790-B4AE-8B5DE245129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49C0D39-DC51-4705-B299-8B64A65C068C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11C697-9C24-475D-9A2A-6CD87969CC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0D39-DC51-4705-B299-8B64A65C068C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C697-9C24-475D-9A2A-6CD87969C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0D39-DC51-4705-B299-8B64A65C068C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C697-9C24-475D-9A2A-6CD87969C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0D39-DC51-4705-B299-8B64A65C068C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C697-9C24-475D-9A2A-6CD87969C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49C0D39-DC51-4705-B299-8B64A65C068C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11C697-9C24-475D-9A2A-6CD87969CC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0D39-DC51-4705-B299-8B64A65C068C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D111C697-9C24-475D-9A2A-6CD87969CC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0D39-DC51-4705-B299-8B64A65C068C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D111C697-9C24-475D-9A2A-6CD87969C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0D39-DC51-4705-B299-8B64A65C068C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C697-9C24-475D-9A2A-6CD87969CC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0D39-DC51-4705-B299-8B64A65C068C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C697-9C24-475D-9A2A-6CD87969C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49C0D39-DC51-4705-B299-8B64A65C068C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11C697-9C24-475D-9A2A-6CD87969CC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49C0D39-DC51-4705-B299-8B64A65C068C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11C697-9C24-475D-9A2A-6CD87969CC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C49C0D39-DC51-4705-B299-8B64A65C068C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D111C697-9C24-475D-9A2A-6CD87969CC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livegarden.com/uploadedFiles/Content/Menu_Nutrition/olive_garden_nutrition.pdf" TargetMode="External"/><Relationship Id="rId13" Type="http://schemas.openxmlformats.org/officeDocument/2006/relationships/image" Target="../media/image22.wmf"/><Relationship Id="rId18" Type="http://schemas.openxmlformats.org/officeDocument/2006/relationships/image" Target="../media/image27.wmf"/><Relationship Id="rId3" Type="http://schemas.openxmlformats.org/officeDocument/2006/relationships/hyperlink" Target="http://www.arbys.com/food/allergens-sensitivities.pdf" TargetMode="External"/><Relationship Id="rId7" Type="http://schemas.openxmlformats.org/officeDocument/2006/relationships/hyperlink" Target="http://nutrition.mcdonalds.com/nutritionexchange/nutritionfacts.pdf" TargetMode="External"/><Relationship Id="rId12" Type="http://schemas.openxmlformats.org/officeDocument/2006/relationships/hyperlink" Target="http://www.zaxbys.com/menu_nutrition/nutritional_information.aspx" TargetMode="External"/><Relationship Id="rId17" Type="http://schemas.openxmlformats.org/officeDocument/2006/relationships/image" Target="../media/image26.wmf"/><Relationship Id="rId2" Type="http://schemas.openxmlformats.org/officeDocument/2006/relationships/hyperlink" Target="http://www.applebees.com/~/media/docs/Applebees_Nutritional_Info.ashx" TargetMode="External"/><Relationship Id="rId16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onghornsteakhouse.com/pdf/2010LongHornSteakHouseNutrition.pdf" TargetMode="External"/><Relationship Id="rId11" Type="http://schemas.openxmlformats.org/officeDocument/2006/relationships/hyperlink" Target="http://www.tacobell.com/nutrition/information" TargetMode="External"/><Relationship Id="rId5" Type="http://schemas.openxmlformats.org/officeDocument/2006/relationships/hyperlink" Target="http://www.kfc.com/nutrition/pdf/kfc_nutrition.pdf" TargetMode="External"/><Relationship Id="rId15" Type="http://schemas.openxmlformats.org/officeDocument/2006/relationships/image" Target="../media/image24.wmf"/><Relationship Id="rId10" Type="http://schemas.openxmlformats.org/officeDocument/2006/relationships/hyperlink" Target="http://www.subway.com/nutrition/nutritionlist.aspx" TargetMode="External"/><Relationship Id="rId4" Type="http://schemas.openxmlformats.org/officeDocument/2006/relationships/hyperlink" Target="http://www.ihop.com/docs/nutritionalinformation.pdf" TargetMode="External"/><Relationship Id="rId9" Type="http://schemas.openxmlformats.org/officeDocument/2006/relationships/hyperlink" Target="http://www.rubytuesday.com/assets/menu/pdf/informational/nutrition.pdf" TargetMode="External"/><Relationship Id="rId1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s-reference.com/" TargetMode="External"/><Relationship Id="rId7" Type="http://schemas.openxmlformats.org/officeDocument/2006/relationships/image" Target="../media/image31.png"/><Relationship Id="rId2" Type="http://schemas.openxmlformats.org/officeDocument/2006/relationships/hyperlink" Target="http://www.amstat.org/sections/SIS/Sports%20Data%20Resource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hyperlink" Target="http://www.nfl.com/histor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merreports.org/cro/index.htm" TargetMode="External"/><Relationship Id="rId2" Type="http://schemas.openxmlformats.org/officeDocument/2006/relationships/hyperlink" Target="http://www.kbb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ung.edu/DJSpence/NSF/materials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js.ojp.usdoj.gov/index.cfm?ty=daa" TargetMode="External"/><Relationship Id="rId2" Type="http://schemas.openxmlformats.org/officeDocument/2006/relationships/hyperlink" Target="http://www.census.gov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hyperlink" Target="http://www.city-dat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Discovery </a:t>
            </a:r>
            <a:r>
              <a:rPr lang="en-US" dirty="0">
                <a:effectLst/>
              </a:rPr>
              <a:t>Projects in </a:t>
            </a:r>
            <a:r>
              <a:rPr lang="en-US" dirty="0" smtClean="0">
                <a:effectLst/>
              </a:rPr>
              <a:t>Statistics: Implementation Strategies and Examples of Student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8236634" cy="3733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Journal of Statistics Education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Webinar Series 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February 18, 2014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en-US" sz="20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20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This work supported by NSF grants DUE-0633264 and DUE-1021584</a:t>
            </a:r>
            <a:endParaRPr lang="en-US" sz="2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563" y="4647061"/>
            <a:ext cx="738305" cy="1220339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379983" y="5175505"/>
            <a:ext cx="5264834" cy="1149095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Brad Bailey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Dianna Spence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4348" y="5342833"/>
            <a:ext cx="3991270" cy="524567"/>
          </a:xfrm>
          <a:prstGeom prst="rect">
            <a:avLst/>
          </a:prstGeom>
        </p:spPr>
      </p:pic>
      <p:sp>
        <p:nvSpPr>
          <p:cNvPr id="6" name="AutoShape 2" descr="CA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CAUS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EEFCD"/>
              </a:clrFrom>
              <a:clrTo>
                <a:srgbClr val="EEEF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400" y="2667000"/>
            <a:ext cx="2435227" cy="79550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737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City Data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73736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33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737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City Data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71925"/>
            <a:ext cx="6767513" cy="273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87" y="1086111"/>
            <a:ext cx="5936532" cy="288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2438" y="2712277"/>
            <a:ext cx="33242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47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304800"/>
            <a:ext cx="8153400" cy="838200"/>
          </a:xfrm>
          <a:prstGeom prst="rect">
            <a:avLst/>
          </a:prstGeom>
        </p:spPr>
        <p:txBody>
          <a:bodyPr/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Internet Data Sources</a:t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II. Restaurants: Nutrition Info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828800"/>
            <a:ext cx="8425543" cy="4648199"/>
          </a:xfrm>
          <a:prstGeom prst="rect">
            <a:avLst/>
          </a:prstGeom>
        </p:spPr>
        <p:txBody>
          <a:bodyPr/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Applebees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 Nutrition Guide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Arby's Nutrition Guide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200" dirty="0" smtClean="0">
                <a:hlinkClick r:id="rId4"/>
              </a:rPr>
              <a:t>IHOP Nutrition Guide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KFC Nutrition Guide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200" dirty="0" smtClean="0">
                <a:hlinkClick r:id="rId6"/>
              </a:rPr>
              <a:t>Longhorn Nutrition Guide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McDonald's Nutrition Guide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200" dirty="0" smtClean="0">
                <a:hlinkClick r:id="rId8"/>
              </a:rPr>
              <a:t>Olive Garden Nutrition Guide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Ruby Tuesday's Nutrition Guide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/>
              </a:rPr>
              <a:t>Subway Nutrition Guide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200" dirty="0" smtClean="0">
                <a:hlinkClick r:id="rId11"/>
              </a:rPr>
              <a:t>Taco Bell Nutrition Guide</a:t>
            </a:r>
            <a:endParaRPr lang="en-US" sz="2200" dirty="0" smtClean="0"/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2"/>
              </a:rPr>
              <a:t>Zaxby's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2"/>
              </a:rPr>
              <a:t> Nutrition Guide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favorite place to eat!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djspence\AppData\Local\Microsoft\Windows\Temporary Internet Files\Content.IE5\AJC4BTPJ\MC900389372[1].wmf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flipH="1">
            <a:off x="381000" y="4724400"/>
            <a:ext cx="1400597" cy="1143000"/>
          </a:xfrm>
          <a:prstGeom prst="rect">
            <a:avLst/>
          </a:prstGeom>
          <a:noFill/>
        </p:spPr>
      </p:pic>
      <p:pic>
        <p:nvPicPr>
          <p:cNvPr id="1027" name="Picture 3" descr="C:\Users\djspence\AppData\Local\Microsoft\Windows\Temporary Internet Files\Content.IE5\ECP9S3JB\MC900264252[1].wmf"/>
          <p:cNvPicPr>
            <a:picLocks noChangeAspect="1" noChangeArrowheads="1"/>
          </p:cNvPicPr>
          <p:nvPr/>
        </p:nvPicPr>
        <p:blipFill>
          <a:blip r:embed="rId14" cstate="print">
            <a:lum bright="-20000" contrast="-40000"/>
          </a:blip>
          <a:stretch>
            <a:fillRect/>
          </a:stretch>
        </p:blipFill>
        <p:spPr bwMode="auto">
          <a:xfrm>
            <a:off x="1600200" y="4008120"/>
            <a:ext cx="915314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djspence\AppData\Local\Microsoft\Windows\Temporary Internet Files\Content.IE5\ZFUMLXPI\MC900389484[1].wmf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762127">
            <a:off x="1621273" y="1840550"/>
            <a:ext cx="909722" cy="986028"/>
          </a:xfrm>
          <a:prstGeom prst="rect">
            <a:avLst/>
          </a:prstGeom>
          <a:noFill/>
        </p:spPr>
      </p:pic>
      <p:pic>
        <p:nvPicPr>
          <p:cNvPr id="1031" name="Picture 7" descr="C:\Users\djspence\AppData\Local\Microsoft\Windows\Temporary Internet Files\Content.IE5\NP64B0PB\MC900441838[1].wmf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086600" y="2209800"/>
            <a:ext cx="1441284" cy="1152525"/>
          </a:xfrm>
          <a:prstGeom prst="rect">
            <a:avLst/>
          </a:prstGeom>
          <a:noFill/>
        </p:spPr>
      </p:pic>
      <p:pic>
        <p:nvPicPr>
          <p:cNvPr id="1033" name="Picture 9" descr="C:\Users\djspence\AppData\Local\Microsoft\Windows\Temporary Internet Files\Content.IE5\NP64B0PB\MC900446004[1].wmf"/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010246" y="3657600"/>
            <a:ext cx="1666496" cy="1668181"/>
          </a:xfrm>
          <a:prstGeom prst="rect">
            <a:avLst/>
          </a:prstGeom>
          <a:noFill/>
        </p:spPr>
      </p:pic>
      <p:pic>
        <p:nvPicPr>
          <p:cNvPr id="1034" name="Picture 10" descr="C:\Users\djspence\AppData\Local\Microsoft\Windows\Temporary Internet Files\Content.IE5\ZFUMLXPI\MC900296145[1].wmf"/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81000" y="2790731"/>
            <a:ext cx="1305690" cy="1247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Nutrition Example:</a:t>
            </a:r>
            <a:br>
              <a:rPr lang="en-US" dirty="0" smtClean="0"/>
            </a:br>
            <a:r>
              <a:rPr lang="en-US" dirty="0" smtClean="0"/>
              <a:t>Longhorn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1447800"/>
            <a:ext cx="8502033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70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04800"/>
            <a:ext cx="8001000" cy="838200"/>
          </a:xfrm>
          <a:prstGeom prst="rect">
            <a:avLst/>
          </a:prstGeom>
        </p:spPr>
        <p:txBody>
          <a:bodyPr/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Internet Data Sources</a:t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III. Sports Data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752599"/>
            <a:ext cx="8672945" cy="4214813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Sports Statistics Data Resources (Gateway)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http://www.amstat.org/sections/SIS/Sports Data Resources/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Sports Reference Site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>
                <a:hlinkClick r:id="rId3"/>
              </a:rPr>
              <a:t>www.sports-reference.com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NFL Historical Stats: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http://www.nfl.com/history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Individual team sites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C:\Program Files\Microsoft Office\MEDIA\CAGCAT10\j0301480.wm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638800" y="4419600"/>
            <a:ext cx="1182715" cy="879670"/>
          </a:xfrm>
          <a:prstGeom prst="rect">
            <a:avLst/>
          </a:prstGeom>
          <a:noFill/>
        </p:spPr>
      </p:pic>
      <p:pic>
        <p:nvPicPr>
          <p:cNvPr id="6" name="Picture 4" descr="C:\Documents and Settings\DJSpence\Local Settings\Temporary Internet Files\Content.IE5\0TMNWHQJ\MC900437074[1]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858000" y="4800600"/>
            <a:ext cx="1714500" cy="1714500"/>
          </a:xfrm>
          <a:prstGeom prst="rect">
            <a:avLst/>
          </a:prstGeom>
          <a:noFill/>
        </p:spPr>
      </p:pic>
      <p:pic>
        <p:nvPicPr>
          <p:cNvPr id="7" name="Picture 5" descr="C:\Documents and Settings\DJSpence\Local Settings\Temporary Internet Files\Content.IE5\0TMNWHQJ\MC900441788[1]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flipH="1">
            <a:off x="6705600" y="26670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304800"/>
            <a:ext cx="8153400" cy="838200"/>
          </a:xfrm>
          <a:prstGeom prst="rect">
            <a:avLst/>
          </a:prstGeom>
        </p:spPr>
        <p:txBody>
          <a:bodyPr/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Internet Data Sources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IV. Retail/Consumer (General)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712614"/>
            <a:ext cx="8458200" cy="4572000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Cost/Prices </a:t>
            </a:r>
          </a:p>
          <a:p>
            <a:pPr marL="292100" lvl="0" indent="-292100">
              <a:spcBef>
                <a:spcPts val="1200"/>
              </a:spcBef>
              <a:buClr>
                <a:schemeClr val="accent1"/>
              </a:buClr>
              <a:buSzPct val="70000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e.g., Kelley Blue Book</a:t>
            </a:r>
            <a:r>
              <a:rPr lang="en-US" sz="3200" dirty="0" smtClean="0"/>
              <a:t>: </a:t>
            </a:r>
            <a:r>
              <a:rPr lang="en-US" sz="2000" dirty="0" smtClean="0">
                <a:hlinkClick r:id="rId2"/>
              </a:rPr>
              <a:t>http://www.kbb.com/</a:t>
            </a:r>
            <a:r>
              <a:rPr lang="en-US" sz="2000" dirty="0" smtClean="0"/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Consumer Report ratings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http://www.consumerreports.org/cro/index.htm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 Specifications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e.g., size measurements,</a:t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time/speed measurements,</a:t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MPG for cars</a:t>
            </a:r>
          </a:p>
        </p:txBody>
      </p:sp>
      <p:pic>
        <p:nvPicPr>
          <p:cNvPr id="4" name="Picture 1" descr="C:\Documents and Settings\DJSpence\Local Settings\Temporary Internet Files\Content.IE5\8DAJ8DAF\dglxasset[1].aspx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0019510">
            <a:off x="6822825" y="1675966"/>
            <a:ext cx="1857868" cy="1306591"/>
          </a:xfrm>
          <a:prstGeom prst="rect">
            <a:avLst/>
          </a:prstGeom>
          <a:noFill/>
        </p:spPr>
      </p:pic>
      <p:pic>
        <p:nvPicPr>
          <p:cNvPr id="5" name="Picture 2" descr="C:\Documents and Settings\DJSpence\Local Settings\Temporary Internet Files\Content.IE5\4TQ381QJ\MC900439824[2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38200" y="2931814"/>
            <a:ext cx="1641535" cy="1641535"/>
          </a:xfrm>
          <a:prstGeom prst="rect">
            <a:avLst/>
          </a:prstGeom>
          <a:noFill/>
        </p:spPr>
      </p:pic>
      <p:pic>
        <p:nvPicPr>
          <p:cNvPr id="6" name="Picture 7" descr="C:\Documents and Settings\DJSpence\Local Settings\Temporary Internet Files\Content.IE5\4TQ381QJ\MC900353588[1].wm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486400" y="4608214"/>
            <a:ext cx="2295053" cy="1792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Sample Student Projects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See Appendix 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105399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sz="2200" dirty="0" smtClean="0"/>
              <a:t>Matched Pairs t-Test: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2200" dirty="0" smtClean="0"/>
              <a:t>2-tailed: H</a:t>
            </a:r>
            <a:r>
              <a:rPr lang="en-US" sz="2200" baseline="-25000" dirty="0" smtClean="0"/>
              <a:t>a</a:t>
            </a:r>
            <a:r>
              <a:rPr lang="en-US" sz="2200" dirty="0" smtClean="0"/>
              <a:t> predicting that on average, students’ rating of Coke and Pepsi would be different.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2200" dirty="0" err="1" smtClean="0"/>
              <a:t>t</a:t>
            </a:r>
            <a:r>
              <a:rPr lang="en-US" sz="2200" dirty="0" smtClean="0"/>
              <a:t> statistic =2.62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2200" dirty="0" smtClean="0"/>
              <a:t>P value= 0.0116 (2-tailed)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2200" dirty="0" smtClean="0"/>
              <a:t>Conclusion: Evidence that on average, students rated the two drinks differently (Coke was rated higher)</a:t>
            </a:r>
          </a:p>
          <a:p>
            <a:pPr lvl="0">
              <a:buNone/>
              <a:defRPr/>
            </a:pPr>
            <a:endParaRPr lang="en-US" sz="2000" dirty="0" smtClean="0"/>
          </a:p>
          <a:p>
            <a:pPr lvl="0">
              <a:buNone/>
              <a:defRPr/>
            </a:pPr>
            <a:r>
              <a:rPr lang="en-US" sz="2000" dirty="0" smtClean="0"/>
              <a:t>		Participant   Coke       Pepsi</a:t>
            </a:r>
          </a:p>
          <a:p>
            <a:pPr lvl="0">
              <a:buNone/>
              <a:defRPr/>
            </a:pPr>
            <a:r>
              <a:rPr lang="en-US" sz="2000" dirty="0" smtClean="0"/>
              <a:t>		#1	          8		9</a:t>
            </a:r>
          </a:p>
          <a:p>
            <a:pPr lvl="0">
              <a:buNone/>
              <a:defRPr/>
            </a:pPr>
            <a:r>
              <a:rPr lang="en-US" sz="2000" dirty="0" smtClean="0"/>
              <a:t>		#2	          7   	5</a:t>
            </a:r>
          </a:p>
          <a:p>
            <a:pPr lvl="0">
              <a:lnSpc>
                <a:spcPts val="3600"/>
              </a:lnSpc>
              <a:spcBef>
                <a:spcPts val="600"/>
              </a:spcBef>
              <a:buNone/>
              <a:defRPr/>
            </a:pPr>
            <a:r>
              <a:rPr lang="en-US" sz="6000" dirty="0" smtClean="0"/>
              <a:t>			.</a:t>
            </a:r>
            <a:br>
              <a:rPr lang="en-US" sz="6000" dirty="0" smtClean="0"/>
            </a:br>
            <a:r>
              <a:rPr lang="en-US" sz="6000" dirty="0" smtClean="0"/>
              <a:t>		.</a:t>
            </a:r>
            <a:br>
              <a:rPr lang="en-US" sz="6000" dirty="0" smtClean="0"/>
            </a:br>
            <a:r>
              <a:rPr lang="en-US" sz="6000" dirty="0" smtClean="0"/>
              <a:t>		.</a:t>
            </a:r>
            <a:endParaRPr lang="en-US" dirty="0"/>
          </a:p>
        </p:txBody>
      </p:sp>
      <p:pic>
        <p:nvPicPr>
          <p:cNvPr id="4" name="Picture 3" descr="C:\Documents and Settings\DJSpence\Local Settings\Temporary Internet Files\Content.IE5\0TMNWHQJ\dglxasset[4].aspx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772122" y="3962400"/>
            <a:ext cx="2143534" cy="2048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04800"/>
            <a:ext cx="8077200" cy="838200"/>
          </a:xfrm>
          <a:prstGeom prst="rect">
            <a:avLst/>
          </a:prstGeom>
        </p:spPr>
        <p:txBody>
          <a:bodyPr/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Sample Student Projects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235035"/>
            <a:ext cx="8153400" cy="5367646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t-Test for 2 independent samples: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2-tailed: H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predicting that on average salaries of American League MLB players differ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salaries of National League players</a:t>
            </a:r>
          </a:p>
          <a:p>
            <a:pPr marL="640080" lvl="1" indent="-228600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en-US" sz="2400" dirty="0" smtClean="0"/>
              <a:t>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: </a:t>
            </a:r>
            <a:r>
              <a:rPr lang="el-GR" sz="2400" dirty="0" smtClean="0"/>
              <a:t>μ</a:t>
            </a:r>
            <a:r>
              <a:rPr lang="en-US" sz="2400" baseline="-25000" dirty="0" smtClean="0"/>
              <a:t>AL</a:t>
            </a:r>
            <a:r>
              <a:rPr lang="en-US" sz="2400" dirty="0" smtClean="0"/>
              <a:t> = </a:t>
            </a:r>
            <a:r>
              <a:rPr lang="el-GR" sz="2400" dirty="0" smtClean="0"/>
              <a:t>μ</a:t>
            </a:r>
            <a:r>
              <a:rPr lang="en-US" sz="2400" baseline="-25000" dirty="0" smtClean="0"/>
              <a:t>NL</a:t>
            </a:r>
            <a:r>
              <a:rPr lang="en-US" sz="2400" dirty="0" smtClean="0"/>
              <a:t>       H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: </a:t>
            </a:r>
            <a:r>
              <a:rPr lang="el-GR" sz="2400" dirty="0" smtClean="0"/>
              <a:t>μ</a:t>
            </a:r>
            <a:r>
              <a:rPr lang="en-US" sz="2400" baseline="-25000" dirty="0" smtClean="0"/>
              <a:t>AL</a:t>
            </a:r>
            <a:r>
              <a:rPr lang="en-US" sz="2400" dirty="0" smtClean="0"/>
              <a:t> ≠ </a:t>
            </a:r>
            <a:r>
              <a:rPr lang="el-GR" sz="2400" dirty="0" smtClean="0"/>
              <a:t>μ</a:t>
            </a:r>
            <a:r>
              <a:rPr lang="en-US" sz="2400" baseline="-25000" dirty="0" smtClean="0"/>
              <a:t>NL</a:t>
            </a:r>
            <a:endParaRPr lang="en-US" sz="2400" dirty="0" smtClean="0"/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statistic = 0.2964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value= 0.7686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Conclusion: Sample data did not support H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evidence that on average,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salaries differ between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two leagues.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SCREEN0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724400"/>
            <a:ext cx="2438400" cy="162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3.bp.blogspot.com/-sXfelz--czs/TZU_t1f4I3I/AAAAAAAAHtA/ZB8sA3sb9_Q/s1600/MLB%2B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368592" cy="143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5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04800"/>
            <a:ext cx="8077200" cy="838200"/>
          </a:xfrm>
          <a:prstGeom prst="rect">
            <a:avLst/>
          </a:prstGeom>
        </p:spPr>
        <p:txBody>
          <a:bodyPr/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Sample Student Projects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235035"/>
            <a:ext cx="8153400" cy="5367646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t-Test for 2 independent samples: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1-tailed: H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predicting that on average females register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more credit hours than do males</a:t>
            </a:r>
          </a:p>
          <a:p>
            <a:pPr marL="640080" lvl="1" indent="-228600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</a:t>
            </a:r>
            <a:r>
              <a:rPr lang="en-US" sz="2400" b="1" baseline="-25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</a:t>
            </a:r>
            <a:r>
              <a:rPr lang="en-US" sz="2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μ</a:t>
            </a:r>
            <a:r>
              <a:rPr lang="en-US" sz="2400" b="1" baseline="-250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</a:t>
            </a:r>
            <a:r>
              <a:rPr lang="en-US" sz="2400" b="1" baseline="-25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= </a:t>
            </a:r>
            <a:r>
              <a:rPr lang="en-US" sz="2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μ</a:t>
            </a:r>
            <a:r>
              <a:rPr lang="en-US" sz="2400" b="1" baseline="-250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</a:t>
            </a:r>
            <a:r>
              <a:rPr lang="en-US" sz="2400" b="1" baseline="-25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</a:t>
            </a:r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</a:t>
            </a:r>
            <a:r>
              <a:rPr lang="en-US" sz="2400" b="1" baseline="-25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</a:t>
            </a:r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</a:t>
            </a:r>
            <a:r>
              <a:rPr lang="en-US" sz="2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μ</a:t>
            </a:r>
            <a:r>
              <a:rPr lang="en-US" sz="2400" b="1" baseline="-250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</a:t>
            </a:r>
            <a:r>
              <a:rPr lang="en-US" sz="2400" b="1" baseline="-25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&gt; </a:t>
            </a:r>
            <a:r>
              <a:rPr lang="en-US" sz="2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μ</a:t>
            </a:r>
            <a:r>
              <a:rPr lang="en-US" sz="2400" b="1" baseline="-250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statistic = 0.3468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value= 0.3649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Conclusion: Sample data did not support H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Insufficient evidence that on average, females register for more hours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876800"/>
            <a:ext cx="323838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1" y="4882071"/>
            <a:ext cx="3276600" cy="17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236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/>
              <a:t>Sample Student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399"/>
          </a:xfrm>
        </p:spPr>
        <p:txBody>
          <a:bodyPr>
            <a:normAutofit/>
          </a:bodyPr>
          <a:lstStyle/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r>
              <a:rPr lang="en-US" sz="2400" dirty="0" err="1" smtClean="0"/>
              <a:t>t</a:t>
            </a:r>
            <a:r>
              <a:rPr lang="en-US" sz="2400" dirty="0" smtClean="0"/>
              <a:t>-Test for 2 independent samples: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2400" dirty="0" smtClean="0"/>
              <a:t>1-tailed: H</a:t>
            </a:r>
            <a:r>
              <a:rPr lang="en-US" sz="2400" baseline="-25000" dirty="0" smtClean="0"/>
              <a:t>a </a:t>
            </a:r>
            <a:r>
              <a:rPr lang="en-US" sz="2400" dirty="0" smtClean="0"/>
              <a:t>predicting that on average fruit drinks have higher sugar content per ounce than fruit juices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2400" dirty="0" err="1" smtClean="0"/>
              <a:t>t</a:t>
            </a:r>
            <a:r>
              <a:rPr lang="en-US" sz="2400" dirty="0" smtClean="0"/>
              <a:t> statistic = -0.14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2400" dirty="0" smtClean="0"/>
              <a:t>P value= 0.5555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2400" dirty="0" smtClean="0"/>
              <a:t>Conclusion: Sample data did not support H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r>
              <a:rPr lang="en-US" sz="2400" dirty="0" smtClean="0"/>
              <a:t>No evidence that on average,</a:t>
            </a:r>
            <a:br>
              <a:rPr lang="en-US" sz="2400" dirty="0" smtClean="0"/>
            </a:br>
            <a:r>
              <a:rPr lang="en-US" sz="2400" dirty="0" smtClean="0"/>
              <a:t>fruit drinks have more sugar </a:t>
            </a:r>
            <a:br>
              <a:rPr lang="en-US" sz="2400" dirty="0" smtClean="0"/>
            </a:br>
            <a:r>
              <a:rPr lang="en-US" sz="2400" dirty="0" smtClean="0"/>
              <a:t>than fruit juices.</a:t>
            </a:r>
          </a:p>
        </p:txBody>
      </p:sp>
      <p:pic>
        <p:nvPicPr>
          <p:cNvPr id="4" name="Picture 3" descr="C:\Documents and Settings\DJSpence\Local Settings\Temporary Internet Files\Content.IE5\0TMNWHQJ\dglxasset[2].aspx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519427">
            <a:off x="6935968" y="4215397"/>
            <a:ext cx="1500299" cy="2162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Description of Student Projects</a:t>
            </a:r>
          </a:p>
          <a:p>
            <a:pPr lvl="1"/>
            <a:r>
              <a:rPr lang="en-US" dirty="0" smtClean="0"/>
              <a:t>Scope &amp; Distinguishing Features</a:t>
            </a:r>
            <a:endParaRPr lang="en-US" dirty="0"/>
          </a:p>
          <a:p>
            <a:pPr lvl="1"/>
            <a:r>
              <a:rPr lang="en-US" dirty="0" smtClean="0"/>
              <a:t>Supporting Curriculum Materials</a:t>
            </a:r>
          </a:p>
          <a:p>
            <a:pPr lvl="1"/>
            <a:r>
              <a:rPr lang="en-US" dirty="0" smtClean="0"/>
              <a:t>Implementation Details</a:t>
            </a:r>
          </a:p>
          <a:p>
            <a:pPr lvl="1"/>
            <a:r>
              <a:rPr lang="en-US" dirty="0" smtClean="0"/>
              <a:t>Samples of Student Projects</a:t>
            </a:r>
            <a:br>
              <a:rPr lang="en-US" dirty="0" smtClean="0"/>
            </a:br>
            <a:endParaRPr lang="en-US" sz="2000" i="1" dirty="0" smtClean="0"/>
          </a:p>
          <a:p>
            <a:r>
              <a:rPr lang="en-US" dirty="0" smtClean="0"/>
              <a:t>Impact on Student Outcomes</a:t>
            </a:r>
          </a:p>
          <a:p>
            <a:pPr lvl="1"/>
            <a:r>
              <a:rPr lang="en-US" dirty="0" smtClean="0"/>
              <a:t>Phase I Results (Complete)</a:t>
            </a:r>
          </a:p>
          <a:p>
            <a:pPr lvl="1"/>
            <a:r>
              <a:rPr lang="en-US" dirty="0" smtClean="0"/>
              <a:t>Phase II Results (In Progress)</a:t>
            </a:r>
          </a:p>
        </p:txBody>
      </p:sp>
      <p:pic>
        <p:nvPicPr>
          <p:cNvPr id="2052" name="Picture 4" descr="C:\Documents and Settings\DJSpence\Local Settings\Temporary Internet Files\Content.IE5\RI7COH4S\MC90043266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7244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04800"/>
            <a:ext cx="8077200" cy="838200"/>
          </a:xfrm>
          <a:prstGeom prst="rect">
            <a:avLst/>
          </a:prstGeom>
        </p:spPr>
        <p:txBody>
          <a:bodyPr/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Sample Student Projects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235035"/>
            <a:ext cx="8153400" cy="5367646"/>
          </a:xfrm>
          <a:prstGeom prst="rect">
            <a:avLst/>
          </a:prstGeom>
        </p:spPr>
        <p:txBody>
          <a:bodyPr/>
          <a:lstStyle/>
          <a:p>
            <a:pPr marL="292100" lvl="0" indent="-292100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2400" dirty="0" smtClean="0"/>
              <a:t>One Sample t-Test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640080" lvl="1" indent="-228600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1-tailed: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lang="en-US" sz="2400" dirty="0" smtClean="0"/>
              <a:t> predicting that the average purebred Boston Terrier puppy in the U.S. costs more than $500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lvl="1" indent="-228600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en-US" sz="2400" dirty="0" smtClean="0"/>
              <a:t>Stratified sample representing different </a:t>
            </a:r>
            <a:br>
              <a:rPr lang="en-US" sz="2400" dirty="0" smtClean="0"/>
            </a:br>
            <a:r>
              <a:rPr lang="en-US" sz="2400" dirty="0" smtClean="0"/>
              <a:t>regions of the country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statistic = 1.73</a:t>
            </a:r>
          </a:p>
          <a:p>
            <a:pPr marL="640080" lvl="1" indent="-228600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value= </a:t>
            </a:r>
            <a:r>
              <a:rPr lang="en-US" sz="2400" dirty="0" smtClean="0"/>
              <a:t>0.0449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lvl="1" indent="-228600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Conclusion: </a:t>
            </a:r>
            <a:r>
              <a:rPr lang="en-US" sz="2400" dirty="0" smtClean="0"/>
              <a:t>Evidence at 0.05 </a:t>
            </a:r>
            <a:br>
              <a:rPr lang="en-US" sz="2400" dirty="0" smtClean="0"/>
            </a:br>
            <a:r>
              <a:rPr lang="en-US" sz="2400" dirty="0" smtClean="0"/>
              <a:t>significance level that on average, </a:t>
            </a:r>
            <a:br>
              <a:rPr lang="en-US" sz="2400" dirty="0" smtClean="0"/>
            </a:br>
            <a:r>
              <a:rPr lang="en-US" sz="2400" dirty="0" smtClean="0"/>
              <a:t>purebred Boston Terrier puppies </a:t>
            </a:r>
            <a:br>
              <a:rPr lang="en-US" sz="2400" dirty="0" smtClean="0"/>
            </a:br>
            <a:r>
              <a:rPr lang="en-US" sz="2400" dirty="0" smtClean="0"/>
              <a:t>are priced higher than</a:t>
            </a:r>
            <a:br>
              <a:rPr lang="en-US" sz="2400" dirty="0" smtClean="0"/>
            </a:br>
            <a:r>
              <a:rPr lang="en-US" sz="2400" dirty="0" smtClean="0"/>
              <a:t>$500.00 in the U.S.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" descr="C:\Documents and Settings\DJSpence\Local Settings\Temporary Internet Files\Content.IE5\SPYN45AZ\dglxasset[2].aspx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629400" y="4495800"/>
            <a:ext cx="2050786" cy="1481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02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/>
              <a:t>Sample Student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399"/>
          </a:xfrm>
        </p:spPr>
        <p:txBody>
          <a:bodyPr>
            <a:normAutofit/>
          </a:bodyPr>
          <a:lstStyle/>
          <a:p>
            <a:pPr lvl="0">
              <a:defRPr/>
            </a:pPr>
            <a:endParaRPr lang="en-US" sz="2200" dirty="0" smtClean="0"/>
          </a:p>
          <a:p>
            <a:pPr lvl="0">
              <a:defRPr/>
            </a:pPr>
            <a:r>
              <a:rPr lang="en-US" sz="2200" dirty="0" err="1" smtClean="0"/>
              <a:t>t</a:t>
            </a:r>
            <a:r>
              <a:rPr lang="en-US" sz="2200" dirty="0" smtClean="0"/>
              <a:t>-Test for 2 independent samples: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2200" dirty="0" smtClean="0"/>
              <a:t>1-tailed: H</a:t>
            </a:r>
            <a:r>
              <a:rPr lang="en-US" sz="2200" baseline="-25000" dirty="0" smtClean="0"/>
              <a:t>a </a:t>
            </a:r>
            <a:r>
              <a:rPr lang="en-US" sz="2200" dirty="0" smtClean="0"/>
              <a:t>predicting that in local state parks, oak trees have greater circumference than pine trees on average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2200" dirty="0" err="1" smtClean="0"/>
              <a:t>t</a:t>
            </a:r>
            <a:r>
              <a:rPr lang="en-US" sz="2200" dirty="0" smtClean="0"/>
              <a:t> statistic = 4.78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2200" dirty="0" smtClean="0"/>
              <a:t>P value= 7.91 </a:t>
            </a:r>
            <a:r>
              <a:rPr lang="en-US" sz="2200" dirty="0" err="1" smtClean="0"/>
              <a:t>x</a:t>
            </a:r>
            <a:r>
              <a:rPr lang="en-US" sz="2200" dirty="0" smtClean="0"/>
              <a:t> 10 </a:t>
            </a:r>
            <a:r>
              <a:rPr lang="en-US" sz="2200" baseline="30000" dirty="0" smtClean="0"/>
              <a:t>–6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2200" dirty="0" smtClean="0"/>
              <a:t>Conclusion: Strong evidence that in local state parks oak trees are bigger than pine trees on average.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2200" dirty="0" smtClean="0"/>
              <a:t>Lurking variable identified</a:t>
            </a:r>
            <a:br>
              <a:rPr lang="en-US" sz="2200" dirty="0" smtClean="0"/>
            </a:br>
            <a:r>
              <a:rPr lang="en-US" sz="2200" dirty="0" smtClean="0"/>
              <a:t>and discussed: age of trees </a:t>
            </a:r>
            <a:br>
              <a:rPr lang="en-US" sz="2200" dirty="0" smtClean="0"/>
            </a:br>
            <a:r>
              <a:rPr lang="en-US" sz="2200" dirty="0" smtClean="0"/>
              <a:t>(and possible reasons that </a:t>
            </a:r>
            <a:br>
              <a:rPr lang="en-US" sz="2200" dirty="0" smtClean="0"/>
            </a:br>
            <a:r>
              <a:rPr lang="en-US" sz="2200" dirty="0" smtClean="0"/>
              <a:t>oak trees were older)</a:t>
            </a:r>
            <a:endParaRPr lang="en-US" dirty="0"/>
          </a:p>
        </p:txBody>
      </p:sp>
      <p:pic>
        <p:nvPicPr>
          <p:cNvPr id="5" name="Picture 4" descr="C:\Documents and Settings\DJSpence\Local Settings\Temporary Internet Files\Content.IE5\SPYN45AZ\MC900082247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477000" y="4419600"/>
            <a:ext cx="205107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8305800" cy="838200"/>
          </a:xfrm>
          <a:prstGeom prst="rect">
            <a:avLst/>
          </a:prstGeom>
        </p:spPr>
        <p:txBody>
          <a:bodyPr/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Sample Student Projects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066800"/>
            <a:ext cx="8382000" cy="5535881"/>
          </a:xfrm>
          <a:prstGeom prst="rect">
            <a:avLst/>
          </a:prstGeom>
        </p:spPr>
        <p:txBody>
          <a:bodyPr/>
          <a:lstStyle/>
          <a:p>
            <a:pPr marL="292100" lvl="0" indent="-292100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2400" dirty="0" smtClean="0"/>
              <a:t>Matched Pairs t-Test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640080" lvl="1" indent="-228600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lang="en-US" sz="2400" dirty="0" smtClean="0"/>
              <a:t>1-tailed: H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predicting on average, Wal-Mart prices would be lower than Target prices for identical items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lvl="1" indent="-228600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statistic </a:t>
            </a:r>
            <a:r>
              <a:rPr lang="en-US" sz="2400" dirty="0" smtClean="0"/>
              <a:t>=.4429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lvl="1" indent="-228600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value= </a:t>
            </a:r>
            <a:r>
              <a:rPr lang="en-US" sz="2400" dirty="0" smtClean="0"/>
              <a:t>0.3294</a:t>
            </a:r>
            <a:endParaRPr kumimoji="0" lang="en-US" sz="22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lvl="1" indent="-228600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Conclusion: </a:t>
            </a:r>
            <a:r>
              <a:rPr lang="en-US" sz="2400" dirty="0" smtClean="0"/>
              <a:t>Mean price difference not significant; insufficient evidence that Wal-Mart prices are lower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Item    		</a:t>
            </a:r>
            <a:r>
              <a:rPr lang="en-US" sz="2000" dirty="0" err="1" smtClean="0"/>
              <a:t>WalMart</a:t>
            </a:r>
            <a:r>
              <a:rPr lang="en-US" sz="2000" dirty="0" smtClean="0"/>
              <a:t>   Target</a:t>
            </a:r>
          </a:p>
          <a:p>
            <a:pPr>
              <a:buNone/>
            </a:pPr>
            <a:r>
              <a:rPr lang="en-US" sz="1600" dirty="0" smtClean="0"/>
              <a:t>64-oz. Mott’s Juice</a:t>
            </a:r>
            <a:r>
              <a:rPr lang="en-US" sz="2000" dirty="0" smtClean="0"/>
              <a:t>	2.79	    2.89</a:t>
            </a:r>
          </a:p>
          <a:p>
            <a:pPr>
              <a:buNone/>
            </a:pPr>
            <a:r>
              <a:rPr lang="en-US" sz="1600" dirty="0" smtClean="0"/>
              <a:t>12-oz </a:t>
            </a:r>
            <a:r>
              <a:rPr lang="en-US" sz="1600" dirty="0" err="1" smtClean="0"/>
              <a:t>LeSeur</a:t>
            </a:r>
            <a:r>
              <a:rPr lang="en-US" sz="1600" dirty="0" smtClean="0"/>
              <a:t> Peas	</a:t>
            </a:r>
            <a:r>
              <a:rPr lang="en-US" sz="2000" dirty="0" smtClean="0"/>
              <a:t>1.19	    1.08</a:t>
            </a:r>
          </a:p>
          <a:p>
            <a:pPr>
              <a:lnSpc>
                <a:spcPts val="3600"/>
              </a:lnSpc>
              <a:spcBef>
                <a:spcPts val="600"/>
              </a:spcBef>
              <a:buNone/>
            </a:pPr>
            <a:r>
              <a:rPr lang="en-US" sz="2000" dirty="0" smtClean="0"/>
              <a:t>	</a:t>
            </a:r>
            <a:r>
              <a:rPr lang="en-US" sz="6000" dirty="0" smtClean="0"/>
              <a:t>		.</a:t>
            </a:r>
            <a:br>
              <a:rPr lang="en-US" sz="6000" dirty="0" smtClean="0"/>
            </a:br>
            <a:r>
              <a:rPr lang="en-US" sz="6000" dirty="0" smtClean="0"/>
              <a:t>			.</a:t>
            </a:r>
            <a:br>
              <a:rPr lang="en-US" sz="6000" dirty="0" smtClean="0"/>
            </a:br>
            <a:r>
              <a:rPr lang="en-US" sz="6000" dirty="0" smtClean="0"/>
              <a:t>			.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561763" y="4073236"/>
            <a:ext cx="3338792" cy="255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2624207545"/>
              </p:ext>
            </p:extLst>
          </p:nvPr>
        </p:nvGraphicFramePr>
        <p:xfrm>
          <a:off x="457200" y="1"/>
          <a:ext cx="8458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43673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304800"/>
            <a:ext cx="7010400" cy="838200"/>
          </a:xfrm>
          <a:prstGeom prst="rect">
            <a:avLst/>
          </a:prstGeom>
        </p:spPr>
        <p:txBody>
          <a:bodyPr/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Sample Student Projects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576458" cy="488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304800"/>
            <a:ext cx="7010400" cy="838200"/>
          </a:xfrm>
          <a:prstGeom prst="rect">
            <a:avLst/>
          </a:prstGeom>
        </p:spPr>
        <p:txBody>
          <a:bodyPr/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Sample Student Projects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295400" y="1524000"/>
          <a:ext cx="7036130" cy="4678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304800"/>
            <a:ext cx="7010400" cy="838200"/>
          </a:xfrm>
          <a:prstGeom prst="rect">
            <a:avLst/>
          </a:prstGeom>
        </p:spPr>
        <p:txBody>
          <a:bodyPr/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Sample Student Projects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1295400" y="1295400"/>
          <a:ext cx="6965867" cy="526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304800"/>
            <a:ext cx="7010400" cy="838200"/>
          </a:xfrm>
          <a:prstGeom prst="rect">
            <a:avLst/>
          </a:prstGeom>
        </p:spPr>
        <p:txBody>
          <a:bodyPr/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Sample Student Projects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914400" y="1143000"/>
          <a:ext cx="7386452" cy="537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304800"/>
            <a:ext cx="7010400" cy="838200"/>
          </a:xfrm>
          <a:prstGeom prst="rect">
            <a:avLst/>
          </a:prstGeom>
        </p:spPr>
        <p:txBody>
          <a:bodyPr/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Sample Student Projects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12"/>
          <p:cNvGraphicFramePr>
            <a:graphicFrameLocks/>
          </p:cNvGraphicFramePr>
          <p:nvPr/>
        </p:nvGraphicFramePr>
        <p:xfrm>
          <a:off x="609600" y="1219200"/>
          <a:ext cx="8018777" cy="511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838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Sample Student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133601"/>
            <a:ext cx="3581400" cy="31241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y=7.74x+1.96</a:t>
            </a:r>
          </a:p>
          <a:p>
            <a:r>
              <a:rPr lang="en-US" dirty="0" smtClean="0"/>
              <a:t>r=0.46</a:t>
            </a:r>
          </a:p>
          <a:p>
            <a:r>
              <a:rPr lang="en-US" dirty="0" smtClean="0"/>
              <a:t>r²=0.21</a:t>
            </a:r>
          </a:p>
          <a:p>
            <a:r>
              <a:rPr lang="en-US" dirty="0" smtClean="0"/>
              <a:t>Significant at .001 with p=.00045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28600" y="2133600"/>
          <a:ext cx="4876800" cy="3155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5486400"/>
            <a:ext cx="8686800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For every additional .100 in the leadoff hitter’s OBP, the teams RPG is predicted to increase by .774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447800"/>
            <a:ext cx="7772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Correlation between MLB Team leadoff hitter’s On Base Percentage </a:t>
            </a:r>
            <a:br>
              <a:rPr lang="en-US" dirty="0" smtClean="0"/>
            </a:br>
            <a:r>
              <a:rPr lang="en-US" dirty="0" smtClean="0"/>
              <a:t>and  the team Runs Per Game</a:t>
            </a:r>
          </a:p>
        </p:txBody>
      </p:sp>
    </p:spTree>
    <p:extLst>
      <p:ext uri="{BB962C8B-B14F-4D97-AF65-F5344CB8AC3E}">
        <p14:creationId xmlns:p14="http://schemas.microsoft.com/office/powerpoint/2010/main" xmlns="" val="34921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0763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buNone/>
              <a:defRPr/>
            </a:pPr>
            <a:r>
              <a:rPr lang="en-US" sz="3000" b="1" u="sng" dirty="0" smtClean="0"/>
              <a:t>Overview</a:t>
            </a:r>
          </a:p>
          <a:p>
            <a:pPr>
              <a:lnSpc>
                <a:spcPct val="120000"/>
              </a:lnSpc>
              <a:defRPr/>
            </a:pPr>
            <a:r>
              <a:rPr lang="en-US" sz="3000" dirty="0" smtClean="0"/>
              <a:t>Elementary (non-calculus) statistics course</a:t>
            </a:r>
          </a:p>
          <a:p>
            <a:pPr>
              <a:lnSpc>
                <a:spcPct val="120000"/>
              </a:lnSpc>
              <a:defRPr/>
            </a:pPr>
            <a:r>
              <a:rPr lang="en-US" sz="3000" dirty="0" smtClean="0"/>
              <a:t>Topics: linear regression and t-test</a:t>
            </a:r>
          </a:p>
          <a:p>
            <a:pPr lvl="0">
              <a:lnSpc>
                <a:spcPct val="120000"/>
              </a:lnSpc>
              <a:buNone/>
              <a:defRPr/>
            </a:pPr>
            <a:endParaRPr lang="en-US" sz="3000" b="1" u="sng" dirty="0" smtClean="0"/>
          </a:p>
          <a:p>
            <a:pPr lvl="0">
              <a:lnSpc>
                <a:spcPct val="120000"/>
              </a:lnSpc>
              <a:buNone/>
              <a:defRPr/>
            </a:pPr>
            <a:r>
              <a:rPr lang="en-US" sz="3000" b="1" u="sng" dirty="0" smtClean="0"/>
              <a:t>Distinguishing Features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3000" dirty="0" smtClean="0"/>
              <a:t>Highly </a:t>
            </a:r>
            <a:r>
              <a:rPr lang="en-US" sz="3000" b="1" i="1" dirty="0" smtClean="0">
                <a:solidFill>
                  <a:schemeClr val="accent6">
                    <a:lumMod val="90000"/>
                  </a:schemeClr>
                </a:solidFill>
              </a:rPr>
              <a:t>student-directed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3000" dirty="0" smtClean="0"/>
              <a:t>Intended as vehicle of instruction, not as culminating project after instruction </a:t>
            </a:r>
          </a:p>
          <a:p>
            <a:endParaRPr lang="en-US" dirty="0" smtClean="0"/>
          </a:p>
        </p:txBody>
      </p:sp>
      <p:pic>
        <p:nvPicPr>
          <p:cNvPr id="2050" name="Picture 2" descr="C:\Users\djspence\AppData\Local\Microsoft\Windows\Temporary Internet Files\Content.IE5\OPZLEH8K\MC90043627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962833" cy="96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jspence\AppData\Local\Microsoft\Windows\Temporary Internet Files\Content.IE5\TLVU4PHV\MC90043155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340" y="3598761"/>
            <a:ext cx="547226" cy="54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jspence\AppData\Local\Microsoft\Windows\Temporary Internet Files\Content.IE5\TLVU4PHV\MC90043155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02210"/>
            <a:ext cx="547226" cy="54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djspence\AppData\Local\Microsoft\Windows\Temporary Internet Files\Content.IE5\TLVU4PHV\MC90043155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98761"/>
            <a:ext cx="547226" cy="54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djspence\AppData\Local\Microsoft\Windows\Temporary Internet Files\Content.IE5\TLVU4PHV\MC90043155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98761"/>
            <a:ext cx="547226" cy="54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 smtClean="0"/>
              <a:t>Weight of projects</a:t>
            </a:r>
          </a:p>
          <a:p>
            <a:pPr lvl="0">
              <a:lnSpc>
                <a:spcPct val="90000"/>
              </a:lnSpc>
              <a:spcBef>
                <a:spcPts val="2400"/>
              </a:spcBef>
              <a:defRPr/>
            </a:pPr>
            <a:r>
              <a:rPr lang="en-US" dirty="0" smtClean="0"/>
              <a:t>Scoring rubrics</a:t>
            </a:r>
          </a:p>
          <a:p>
            <a:pPr marL="749300" lvl="1" indent="-292100">
              <a:lnSpc>
                <a:spcPct val="90000"/>
              </a:lnSpc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2800" dirty="0" smtClean="0"/>
              <a:t>Advantages – consistency, manageability, communication of expectations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2800" dirty="0" smtClean="0"/>
              <a:t>See Appendix T3</a:t>
            </a:r>
          </a:p>
          <a:p>
            <a:pPr lvl="0">
              <a:lnSpc>
                <a:spcPct val="90000"/>
              </a:lnSpc>
              <a:spcBef>
                <a:spcPts val="3000"/>
              </a:spcBef>
              <a:defRPr/>
            </a:pPr>
            <a:r>
              <a:rPr lang="en-US" dirty="0" smtClean="0"/>
              <a:t>Team member grades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2800" dirty="0" smtClean="0"/>
              <a:t>Accountability of individual members</a:t>
            </a:r>
          </a:p>
        </p:txBody>
      </p:sp>
      <p:pic>
        <p:nvPicPr>
          <p:cNvPr id="4" name="Picture 3" descr="j030084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943600" y="1366837"/>
            <a:ext cx="1814513" cy="1528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304800"/>
            <a:ext cx="8153400" cy="838200"/>
          </a:xfrm>
          <a:prstGeom prst="rect">
            <a:avLst/>
          </a:prstGeom>
        </p:spPr>
        <p:txBody>
          <a:bodyPr/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Stages</a:t>
            </a:r>
            <a:r>
              <a:rPr kumimoji="0" lang="en-US" sz="4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of Testing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990600"/>
            <a:ext cx="8077200" cy="5257800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Exploratory Study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UNG, 4 instructors within department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r>
              <a:rPr lang="en-US" sz="2600" dirty="0" smtClean="0"/>
              <a:t>2 control, 2 treatment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Phase I Pilot</a:t>
            </a:r>
          </a:p>
          <a:p>
            <a:pPr marL="914400" lvl="1" indent="-4572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Regional</a:t>
            </a:r>
          </a:p>
          <a:p>
            <a:pPr marL="914400" lvl="1" indent="-4572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5 instructors across 3 institutions</a:t>
            </a:r>
          </a:p>
          <a:p>
            <a:pPr marL="914400" lvl="1" indent="-4572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2 colleges, 1 high school (AP)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Phase II Pilot</a:t>
            </a:r>
            <a:endParaRPr lang="en-US" sz="3200" dirty="0"/>
          </a:p>
          <a:p>
            <a:pPr marL="914400" lvl="1" indent="-4572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</a:t>
            </a:r>
          </a:p>
          <a:p>
            <a:pPr marL="914400" lvl="1" indent="-4572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8 instructors</a:t>
            </a:r>
          </a:p>
          <a:p>
            <a:pPr marL="914400" lvl="1" indent="-4572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colleges/universities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djspence\AppData\Local\Microsoft\Windows\Temporary Internet Files\Content.IE5\9UI5AWVB\MC9001895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14540"/>
            <a:ext cx="1225296" cy="96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jspence\AppData\Local\Microsoft\Windows\Temporary Internet Files\Content.IE5\9UI5AWVB\MC90018957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9474" y="4367784"/>
            <a:ext cx="2493747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15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4"/>
          <p:cNvSpPr>
            <a:spLocks noChangeArrowheads="1"/>
          </p:cNvSpPr>
          <p:nvPr/>
        </p:nvSpPr>
        <p:spPr bwMode="auto">
          <a:xfrm>
            <a:off x="1576388" y="762000"/>
            <a:ext cx="7110412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3200" b="1" dirty="0" smtClean="0">
                <a:solidFill>
                  <a:schemeClr val="tx2"/>
                </a:solidFill>
                <a:latin typeface="Tahoma" pitchFamily="34" charset="0"/>
              </a:rPr>
              <a:t>Outcomes Measured and Instruments Developed</a:t>
            </a:r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457200" y="2362200"/>
            <a:ext cx="76962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ts val="2400"/>
              </a:spcBef>
              <a:buFontTx/>
              <a:buChar char="•"/>
            </a:pPr>
            <a:r>
              <a:rPr lang="en-US" altLang="en-US" sz="2400" dirty="0" smtClean="0"/>
              <a:t>Content Knowledge</a:t>
            </a:r>
          </a:p>
          <a:p>
            <a:pPr lvl="1" eaLnBrk="0" hangingPunct="0"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en-US" altLang="en-US" sz="2000" dirty="0" smtClean="0"/>
              <a:t>21 multiple choice items (KR-20: 0.63)</a:t>
            </a:r>
          </a:p>
          <a:p>
            <a:pPr lvl="1" eaLnBrk="0" hangingPunct="0"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en-US" altLang="en-US" sz="2000" dirty="0" smtClean="0"/>
              <a:t>Refined to 18 items before Phase I </a:t>
            </a:r>
            <a:endParaRPr lang="en-US" altLang="en-US" sz="2000" dirty="0"/>
          </a:p>
          <a:p>
            <a:pPr eaLnBrk="0" hangingPunct="0">
              <a:lnSpc>
                <a:spcPct val="100000"/>
              </a:lnSpc>
              <a:spcBef>
                <a:spcPts val="2400"/>
              </a:spcBef>
              <a:buFontTx/>
              <a:buChar char="•"/>
            </a:pPr>
            <a:r>
              <a:rPr lang="en-US" altLang="en-US" sz="2400" dirty="0" smtClean="0"/>
              <a:t>Perceived Usefulness of Statistics (</a:t>
            </a:r>
            <a:r>
              <a:rPr lang="en-US" altLang="en-US" sz="2200" i="1" dirty="0" smtClean="0"/>
              <a:t>“Perceived Utility”</a:t>
            </a:r>
          </a:p>
          <a:p>
            <a:pPr lvl="1" eaLnBrk="0" hangingPunct="0"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en-US" altLang="en-US" sz="2000" i="1" dirty="0" smtClean="0"/>
              <a:t>12-item </a:t>
            </a:r>
            <a:r>
              <a:rPr lang="en-US" altLang="en-US" sz="2000" i="1" dirty="0"/>
              <a:t>Likert style survey; 6-point </a:t>
            </a:r>
            <a:r>
              <a:rPr lang="en-US" altLang="en-US" sz="2000" i="1" dirty="0" smtClean="0"/>
              <a:t>scale</a:t>
            </a:r>
          </a:p>
          <a:p>
            <a:pPr lvl="1" eaLnBrk="0" hangingPunct="0"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en-US" altLang="en-US" sz="2000" i="1" dirty="0" err="1" smtClean="0"/>
              <a:t>Cronbach</a:t>
            </a:r>
            <a:r>
              <a:rPr lang="en-US" altLang="en-US" sz="2000" i="1" dirty="0" smtClean="0"/>
              <a:t> </a:t>
            </a:r>
            <a:r>
              <a:rPr lang="en-US" altLang="en-US" sz="2000" i="1" dirty="0"/>
              <a:t>alpha = </a:t>
            </a:r>
            <a:r>
              <a:rPr lang="en-US" altLang="en-US" sz="2000" i="1" dirty="0" smtClean="0"/>
              <a:t>0.93 </a:t>
            </a:r>
            <a:endParaRPr lang="en-US" altLang="en-US" sz="2000" i="1" dirty="0"/>
          </a:p>
          <a:p>
            <a:pPr eaLnBrk="0" hangingPunct="0">
              <a:lnSpc>
                <a:spcPct val="100000"/>
              </a:lnSpc>
              <a:spcBef>
                <a:spcPts val="2400"/>
              </a:spcBef>
              <a:buFontTx/>
              <a:buChar char="•"/>
            </a:pPr>
            <a:r>
              <a:rPr lang="en-US" altLang="en-US" sz="2400" dirty="0" smtClean="0"/>
              <a:t>Statistics Self-Efficacy</a:t>
            </a:r>
            <a:br>
              <a:rPr lang="en-US" altLang="en-US" sz="2400" dirty="0" smtClean="0"/>
            </a:br>
            <a:r>
              <a:rPr lang="en-US" altLang="en-US" sz="2200" i="1" dirty="0" smtClean="0"/>
              <a:t>Belief in one’s ability to use and understand statistics</a:t>
            </a:r>
          </a:p>
          <a:p>
            <a:pPr lvl="1" eaLnBrk="0" hangingPunct="0"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en-US" altLang="en-US" sz="2000" i="1" dirty="0" smtClean="0"/>
              <a:t>15-item </a:t>
            </a:r>
            <a:r>
              <a:rPr lang="en-US" altLang="en-US" sz="2000" i="1" dirty="0"/>
              <a:t>Likert style survey; 6-point </a:t>
            </a:r>
            <a:r>
              <a:rPr lang="en-US" altLang="en-US" sz="2000" i="1" dirty="0" smtClean="0"/>
              <a:t>scale</a:t>
            </a:r>
          </a:p>
          <a:p>
            <a:pPr lvl="1" eaLnBrk="0" hangingPunct="0"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en-US" altLang="en-US" sz="2000" i="1" dirty="0" err="1" smtClean="0"/>
              <a:t>Cronbach</a:t>
            </a:r>
            <a:r>
              <a:rPr lang="en-US" altLang="en-US" sz="2000" i="1" dirty="0" smtClean="0"/>
              <a:t> </a:t>
            </a:r>
            <a:r>
              <a:rPr lang="en-US" altLang="en-US" sz="2000" i="1" dirty="0"/>
              <a:t>alpha = 0.95</a:t>
            </a:r>
          </a:p>
          <a:p>
            <a:pPr eaLnBrk="0" hangingPunct="0">
              <a:lnSpc>
                <a:spcPct val="100000"/>
              </a:lnSpc>
              <a:spcBef>
                <a:spcPts val="2400"/>
              </a:spcBef>
              <a:buFontTx/>
              <a:buChar char="•"/>
            </a:pPr>
            <a:endParaRPr lang="en-US" altLang="en-US" sz="2200" i="1" dirty="0" smtClean="0"/>
          </a:p>
        </p:txBody>
      </p:sp>
      <p:pic>
        <p:nvPicPr>
          <p:cNvPr id="34822" name="Picture 6" descr="MCj023163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95437"/>
            <a:ext cx="257968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540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4"/>
          <p:cNvSpPr>
            <a:spLocks noChangeArrowheads="1"/>
          </p:cNvSpPr>
          <p:nvPr/>
        </p:nvSpPr>
        <p:spPr bwMode="auto">
          <a:xfrm>
            <a:off x="1576388" y="762000"/>
            <a:ext cx="7110412" cy="8382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3200" b="1" dirty="0" smtClean="0">
                <a:solidFill>
                  <a:schemeClr val="tx2"/>
                </a:solidFill>
                <a:latin typeface="Tahoma" pitchFamily="34" charset="0"/>
              </a:rPr>
              <a:t>Results: Exploratory Study</a:t>
            </a:r>
            <a:endParaRPr lang="en-US" altLang="en-US" sz="3200" b="1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909638" y="1828800"/>
            <a:ext cx="7243762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 dirty="0" smtClean="0"/>
              <a:t>Content Knowledge </a:t>
            </a:r>
            <a:endParaRPr lang="en-US" altLang="en-US" sz="2400" dirty="0"/>
          </a:p>
          <a:p>
            <a:pPr lvl="1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i="1" dirty="0" smtClean="0"/>
              <a:t>treatment </a:t>
            </a:r>
            <a:r>
              <a:rPr lang="en-US" altLang="en-US" sz="2200" i="1" dirty="0"/>
              <a:t>group significantly higher (p &lt; .</a:t>
            </a:r>
            <a:r>
              <a:rPr lang="en-US" altLang="en-US" sz="2200" i="1" dirty="0" smtClean="0"/>
              <a:t>0001)</a:t>
            </a:r>
          </a:p>
          <a:p>
            <a:pPr lvl="1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i="1" dirty="0" smtClean="0"/>
              <a:t>effect </a:t>
            </a:r>
            <a:r>
              <a:rPr lang="en-US" altLang="en-US" sz="2200" i="1" dirty="0"/>
              <a:t>size = 0.59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 dirty="0" smtClean="0"/>
              <a:t>Perceived Utility</a:t>
            </a:r>
          </a:p>
          <a:p>
            <a:pPr lvl="1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i="1" dirty="0" smtClean="0"/>
              <a:t>treatment </a:t>
            </a:r>
            <a:r>
              <a:rPr lang="en-US" altLang="en-US" sz="2200" i="1" dirty="0"/>
              <a:t>group significantly higher (p &lt; .</a:t>
            </a:r>
            <a:r>
              <a:rPr lang="en-US" altLang="en-US" sz="2200" i="1" dirty="0" smtClean="0"/>
              <a:t>01)</a:t>
            </a:r>
          </a:p>
          <a:p>
            <a:pPr lvl="1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i="1" dirty="0" smtClean="0"/>
              <a:t>effect </a:t>
            </a:r>
            <a:r>
              <a:rPr lang="en-US" altLang="en-US" sz="2200" i="1" dirty="0"/>
              <a:t>size = </a:t>
            </a:r>
            <a:r>
              <a:rPr lang="en-US" altLang="en-US" sz="2200" i="1" dirty="0" smtClean="0"/>
              <a:t>0.295</a:t>
            </a:r>
            <a:endParaRPr lang="en-US" altLang="en-US" sz="2200" dirty="0" smtClean="0"/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 dirty="0" smtClean="0"/>
              <a:t>Statistics Self-Efficacy</a:t>
            </a:r>
            <a:endParaRPr lang="en-US" altLang="en-US" sz="2400" dirty="0"/>
          </a:p>
          <a:p>
            <a:pPr lvl="1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i="1" dirty="0" smtClean="0"/>
              <a:t>gains not </a:t>
            </a:r>
            <a:r>
              <a:rPr lang="en-US" altLang="en-US" sz="2200" i="1" dirty="0"/>
              <a:t>significant </a:t>
            </a:r>
            <a:r>
              <a:rPr lang="en-US" altLang="en-US" sz="2200" i="1" dirty="0" smtClean="0"/>
              <a:t>(p </a:t>
            </a:r>
            <a:r>
              <a:rPr lang="en-US" altLang="en-US" sz="2200" i="1" dirty="0"/>
              <a:t>= .1045</a:t>
            </a:r>
            <a:r>
              <a:rPr lang="en-US" altLang="en-US" sz="2200" i="1" dirty="0" smtClean="0"/>
              <a:t>)</a:t>
            </a:r>
            <a:endParaRPr lang="en-US" altLang="en-US" sz="2200" i="1" dirty="0"/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97270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4"/>
          <p:cNvSpPr>
            <a:spLocks noChangeArrowheads="1"/>
          </p:cNvSpPr>
          <p:nvPr/>
        </p:nvSpPr>
        <p:spPr bwMode="auto">
          <a:xfrm>
            <a:off x="1619250" y="427038"/>
            <a:ext cx="7067550" cy="1163637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3200" b="1" dirty="0">
                <a:solidFill>
                  <a:schemeClr val="tx2"/>
                </a:solidFill>
                <a:latin typeface="Tahoma" pitchFamily="34" charset="0"/>
              </a:rPr>
              <a:t>Phase I Data Collection: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3200" b="1" dirty="0" smtClean="0">
                <a:solidFill>
                  <a:schemeClr val="tx2"/>
                </a:solidFill>
                <a:latin typeface="Tahoma" pitchFamily="34" charset="0"/>
              </a:rPr>
              <a:t>Quasi-Experimental Design</a:t>
            </a:r>
            <a:endParaRPr lang="en-US" altLang="en-US" sz="3200" b="1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066800" y="1904999"/>
            <a:ext cx="7466013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 dirty="0" smtClean="0"/>
              <a:t>Goal: </a:t>
            </a:r>
            <a:br>
              <a:rPr lang="en-US" altLang="en-US" sz="2400" dirty="0" smtClean="0"/>
            </a:br>
            <a:r>
              <a:rPr lang="en-US" altLang="en-US" sz="2400" dirty="0" smtClean="0"/>
              <a:t>Address </a:t>
            </a:r>
            <a:r>
              <a:rPr lang="en-US" altLang="en-US" sz="2400" dirty="0"/>
              <a:t>potential confounding, instructor variability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 dirty="0" smtClean="0"/>
              <a:t>Method</a:t>
            </a:r>
            <a:endParaRPr lang="en-US" altLang="en-US" sz="2400" dirty="0"/>
          </a:p>
          <a:p>
            <a:pPr lvl="1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i="1" dirty="0" smtClean="0"/>
              <a:t>Each pilot instructor  first teaches “control” group(s) </a:t>
            </a:r>
            <a:r>
              <a:rPr lang="en-US" altLang="en-US" sz="2200" b="1" i="1" u="sng" dirty="0" smtClean="0"/>
              <a:t>without</a:t>
            </a:r>
            <a:r>
              <a:rPr lang="en-US" altLang="en-US" sz="2200" i="1" dirty="0" smtClean="0"/>
              <a:t> new methods/materials</a:t>
            </a:r>
          </a:p>
          <a:p>
            <a:pPr lvl="1" eaLnBrk="0" hangingPunct="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i="1" dirty="0" smtClean="0"/>
              <a:t>Same instructors each teach  “Experimental” group(s) following semester</a:t>
            </a:r>
            <a:endParaRPr lang="en-US" altLang="en-US" sz="2200" i="1" dirty="0"/>
          </a:p>
        </p:txBody>
      </p:sp>
      <p:pic>
        <p:nvPicPr>
          <p:cNvPr id="37894" name="Picture 6" descr="j03046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9100" y="4535487"/>
            <a:ext cx="18415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353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 idx="4294967295"/>
          </p:nvPr>
        </p:nvSpPr>
        <p:spPr>
          <a:xfrm>
            <a:off x="1752600" y="257175"/>
            <a:ext cx="7010400" cy="838200"/>
          </a:xfrm>
        </p:spPr>
        <p:txBody>
          <a:bodyPr/>
          <a:lstStyle/>
          <a:p>
            <a:r>
              <a:rPr lang="en-US" altLang="en-US" dirty="0" smtClean="0"/>
              <a:t>Phase I Results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4294967295"/>
          </p:nvPr>
        </p:nvSpPr>
        <p:spPr>
          <a:xfrm>
            <a:off x="914400" y="1143000"/>
            <a:ext cx="7391400" cy="5386388"/>
          </a:xfrm>
        </p:spPr>
        <p:txBody>
          <a:bodyPr>
            <a:normAutofit lnSpcReduction="10000"/>
          </a:bodyPr>
          <a:lstStyle/>
          <a:p>
            <a:r>
              <a:rPr lang="en-US" altLang="en-US" sz="3000" dirty="0" smtClean="0"/>
              <a:t>Different gains for different instructors </a:t>
            </a:r>
          </a:p>
          <a:p>
            <a:pPr>
              <a:spcAft>
                <a:spcPts val="1200"/>
              </a:spcAft>
            </a:pPr>
            <a:r>
              <a:rPr lang="en-US" altLang="en-US" sz="3000" dirty="0" smtClean="0"/>
              <a:t>Too much variability among teachers to realize significant overall results (despite gains in mean scores)</a:t>
            </a:r>
          </a:p>
          <a:p>
            <a:pPr lvl="1"/>
            <a:r>
              <a:rPr lang="en-US" altLang="en-US" dirty="0" smtClean="0"/>
              <a:t>Perceived Usefulness</a:t>
            </a:r>
          </a:p>
          <a:p>
            <a:pPr lvl="2"/>
            <a:r>
              <a:rPr lang="en-US" altLang="en-US" sz="2100" dirty="0" smtClean="0"/>
              <a:t>Control:		50.42</a:t>
            </a:r>
          </a:p>
          <a:p>
            <a:pPr lvl="2"/>
            <a:r>
              <a:rPr lang="en-US" altLang="en-US" sz="2100" dirty="0" smtClean="0"/>
              <a:t>Treatment:   	51.40</a:t>
            </a:r>
          </a:p>
          <a:p>
            <a:pPr lvl="1"/>
            <a:r>
              <a:rPr lang="en-US" altLang="en-US" dirty="0" smtClean="0"/>
              <a:t>Self-Efficacy for Statistics</a:t>
            </a:r>
          </a:p>
          <a:p>
            <a:pPr lvl="2"/>
            <a:r>
              <a:rPr lang="en-US" altLang="en-US" sz="2100" dirty="0" smtClean="0"/>
              <a:t>Control:		59.64</a:t>
            </a:r>
          </a:p>
          <a:p>
            <a:pPr lvl="2"/>
            <a:r>
              <a:rPr lang="en-US" altLang="en-US" sz="2100" dirty="0" smtClean="0"/>
              <a:t>Treatment:   	62.57</a:t>
            </a:r>
          </a:p>
          <a:p>
            <a:pPr lvl="1"/>
            <a:r>
              <a:rPr lang="en-US" altLang="en-US" dirty="0" smtClean="0"/>
              <a:t>Content Knowledge</a:t>
            </a:r>
          </a:p>
          <a:p>
            <a:pPr lvl="2"/>
            <a:r>
              <a:rPr lang="en-US" altLang="en-US" sz="2100" dirty="0" smtClean="0"/>
              <a:t>Control:		6.78</a:t>
            </a:r>
          </a:p>
          <a:p>
            <a:pPr lvl="2"/>
            <a:r>
              <a:rPr lang="en-US" altLang="en-US" sz="2100" dirty="0" smtClean="0"/>
              <a:t>Treatment:   	7.21</a:t>
            </a:r>
          </a:p>
        </p:txBody>
      </p:sp>
    </p:spTree>
    <p:extLst>
      <p:ext uri="{BB962C8B-B14F-4D97-AF65-F5344CB8AC3E}">
        <p14:creationId xmlns:p14="http://schemas.microsoft.com/office/powerpoint/2010/main" xmlns="" val="365926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totalplots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867400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763000" cy="693737"/>
          </a:xfrm>
        </p:spPr>
        <p:txBody>
          <a:bodyPr>
            <a:noAutofit/>
          </a:bodyPr>
          <a:lstStyle/>
          <a:p>
            <a:r>
              <a:rPr lang="en-US" altLang="en-US" sz="3400" dirty="0" smtClean="0"/>
              <a:t>Multivariate Analysis: Content Knowledge</a:t>
            </a:r>
          </a:p>
        </p:txBody>
      </p:sp>
    </p:spTree>
    <p:extLst>
      <p:ext uri="{BB962C8B-B14F-4D97-AF65-F5344CB8AC3E}">
        <p14:creationId xmlns:p14="http://schemas.microsoft.com/office/powerpoint/2010/main" xmlns="" val="132826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0" y="27623"/>
            <a:ext cx="8991600" cy="838200"/>
          </a:xfrm>
        </p:spPr>
        <p:txBody>
          <a:bodyPr>
            <a:noAutofit/>
          </a:bodyPr>
          <a:lstStyle/>
          <a:p>
            <a:r>
              <a:rPr lang="en-US" altLang="en-US" sz="3400" dirty="0" smtClean="0"/>
              <a:t>Multivariate Analysis: Statistics Self-Efficacy</a:t>
            </a:r>
          </a:p>
        </p:txBody>
      </p:sp>
      <p:pic>
        <p:nvPicPr>
          <p:cNvPr id="29698" name="Picture 4" descr="setotalplots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8166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428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1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839199" cy="838200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Multivariate: Perceived Usefulness of Statistics</a:t>
            </a:r>
          </a:p>
        </p:txBody>
      </p:sp>
      <p:pic>
        <p:nvPicPr>
          <p:cNvPr id="57349" name="Picture 5" descr="putotalplo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5776912" cy="55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211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8 College/University Instructors</a:t>
            </a:r>
          </a:p>
          <a:p>
            <a:pPr lvl="1"/>
            <a:r>
              <a:rPr lang="en-US" dirty="0" smtClean="0"/>
              <a:t>Nationwide</a:t>
            </a:r>
          </a:p>
          <a:p>
            <a:pPr lvl="1"/>
            <a:r>
              <a:rPr lang="en-US" dirty="0" smtClean="0"/>
              <a:t>Diverse: size, geography, public/private</a:t>
            </a:r>
          </a:p>
          <a:p>
            <a:endParaRPr lang="en-US" dirty="0" smtClean="0"/>
          </a:p>
          <a:p>
            <a:r>
              <a:rPr lang="en-US" dirty="0" smtClean="0"/>
              <a:t>Revised Curriculum Materials</a:t>
            </a:r>
          </a:p>
          <a:p>
            <a:endParaRPr lang="en-US" dirty="0" smtClean="0"/>
          </a:p>
          <a:p>
            <a:r>
              <a:rPr lang="en-US" dirty="0" smtClean="0"/>
              <a:t>Revised Instruments</a:t>
            </a:r>
          </a:p>
          <a:p>
            <a:pPr lvl="1"/>
            <a:r>
              <a:rPr lang="en-US" dirty="0" smtClean="0"/>
              <a:t>Better alignment with expected benefits</a:t>
            </a:r>
          </a:p>
          <a:p>
            <a:pPr lvl="1"/>
            <a:r>
              <a:rPr lang="en-US" dirty="0" smtClean="0"/>
              <a:t>More specific sub-scales identified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773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0763"/>
          </a:xfrm>
        </p:spPr>
        <p:txBody>
          <a:bodyPr>
            <a:normAutofit fontScale="92500"/>
          </a:bodyPr>
          <a:lstStyle/>
          <a:p>
            <a:pPr lvl="0">
              <a:lnSpc>
                <a:spcPct val="120000"/>
              </a:lnSpc>
              <a:buNone/>
              <a:defRPr/>
            </a:pPr>
            <a:r>
              <a:rPr lang="en-US" sz="3000" b="1" u="sng" dirty="0" smtClean="0"/>
              <a:t>Student tasks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3000" dirty="0" smtClean="0"/>
              <a:t>Identify research questions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3000" dirty="0" smtClean="0"/>
              <a:t>Define suitable variables, including how </a:t>
            </a:r>
            <a:br>
              <a:rPr lang="en-US" sz="3000" dirty="0" smtClean="0"/>
            </a:br>
            <a:r>
              <a:rPr lang="en-US" sz="3000" dirty="0" smtClean="0"/>
              <a:t>to quantify and measure variables 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3000" dirty="0" smtClean="0"/>
              <a:t>Submit project proposal and obtain approval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3000" dirty="0" smtClean="0"/>
              <a:t>Collect data (design method)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3000" dirty="0" smtClean="0"/>
              <a:t>Analyze and interpret data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3000" dirty="0" smtClean="0"/>
              <a:t>Write a report on methods and results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3000" dirty="0" smtClean="0"/>
              <a:t>Present research and findings to class</a:t>
            </a:r>
          </a:p>
          <a:p>
            <a:endParaRPr lang="en-US" dirty="0" smtClean="0"/>
          </a:p>
        </p:txBody>
      </p:sp>
      <p:pic>
        <p:nvPicPr>
          <p:cNvPr id="5" name="Picture 4" descr="C:\Documents and Settings\DJSpence\Local Settings\Temporary Internet Files\Content.IE5\N26D8T84\MC9002805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7696">
            <a:off x="7008319" y="4261111"/>
            <a:ext cx="1822764" cy="1632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94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Sub-scales: 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7545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Content knowledge</a:t>
            </a:r>
          </a:p>
          <a:p>
            <a:pPr lvl="1"/>
            <a:r>
              <a:rPr lang="en-US" dirty="0" smtClean="0"/>
              <a:t>Linear regression</a:t>
            </a:r>
          </a:p>
          <a:p>
            <a:pPr lvl="1"/>
            <a:r>
              <a:rPr lang="en-US" dirty="0" smtClean="0"/>
              <a:t>Hypothesis testing</a:t>
            </a:r>
          </a:p>
          <a:p>
            <a:pPr lvl="1"/>
            <a:r>
              <a:rPr lang="en-US" dirty="0" smtClean="0"/>
              <a:t>Sampling</a:t>
            </a:r>
          </a:p>
          <a:p>
            <a:pPr lvl="1"/>
            <a:r>
              <a:rPr lang="en-US" dirty="0" smtClean="0"/>
              <a:t>Identifying appropriate statistical analyses</a:t>
            </a:r>
          </a:p>
          <a:p>
            <a:endParaRPr lang="en-US" dirty="0" smtClean="0"/>
          </a:p>
          <a:p>
            <a:r>
              <a:rPr lang="en-US" dirty="0" smtClean="0"/>
              <a:t>Self-efficacy</a:t>
            </a:r>
          </a:p>
          <a:p>
            <a:pPr lvl="1"/>
            <a:r>
              <a:rPr lang="en-US" dirty="0" smtClean="0"/>
              <a:t>Linear regression</a:t>
            </a:r>
          </a:p>
          <a:p>
            <a:pPr lvl="1"/>
            <a:r>
              <a:rPr lang="en-US" dirty="0" smtClean="0"/>
              <a:t>Hypothesis testing</a:t>
            </a:r>
          </a:p>
          <a:p>
            <a:pPr lvl="1"/>
            <a:r>
              <a:rPr lang="en-US" dirty="0" smtClean="0"/>
              <a:t>Data collection</a:t>
            </a:r>
          </a:p>
          <a:p>
            <a:pPr lvl="1"/>
            <a:r>
              <a:rPr lang="en-US" dirty="0" smtClean="0"/>
              <a:t>Understanding </a:t>
            </a:r>
            <a:r>
              <a:rPr lang="en-US" dirty="0"/>
              <a:t>statistics in </a:t>
            </a:r>
            <a:r>
              <a:rPr lang="en-US" dirty="0" smtClean="0"/>
              <a:t>general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494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– 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/>
              <a:t> </a:t>
            </a:r>
            <a:r>
              <a:rPr lang="en-US" sz="3600" i="1" dirty="0" smtClean="0"/>
              <a:t>Some gains across all instructors</a:t>
            </a:r>
            <a:endParaRPr lang="en-US" sz="3100" i="1" dirty="0" smtClean="0"/>
          </a:p>
          <a:p>
            <a:pPr marL="411480" lvl="1" indent="0">
              <a:lnSpc>
                <a:spcPct val="120000"/>
              </a:lnSpc>
              <a:buNone/>
            </a:pPr>
            <a:endParaRPr lang="en-US" sz="3100" dirty="0" smtClean="0"/>
          </a:p>
          <a:p>
            <a:pPr marL="411480" lvl="1" indent="0">
              <a:lnSpc>
                <a:spcPct val="120000"/>
              </a:lnSpc>
              <a:buNone/>
            </a:pPr>
            <a:endParaRPr lang="en-US" sz="3100" dirty="0"/>
          </a:p>
          <a:p>
            <a:pPr marL="411480" lvl="1" indent="0">
              <a:lnSpc>
                <a:spcPct val="120000"/>
              </a:lnSpc>
              <a:buNone/>
            </a:pPr>
            <a:endParaRPr lang="en-US" sz="3100" dirty="0" smtClean="0"/>
          </a:p>
          <a:p>
            <a:pPr lvl="1">
              <a:lnSpc>
                <a:spcPct val="120000"/>
              </a:lnSpc>
              <a:buNone/>
            </a:pPr>
            <a:endParaRPr lang="en-US" dirty="0" smtClean="0"/>
          </a:p>
          <a:p>
            <a:pPr lvl="1">
              <a:lnSpc>
                <a:spcPct val="120000"/>
              </a:lnSpc>
              <a:buNone/>
            </a:pPr>
            <a:endParaRPr lang="en-US" dirty="0"/>
          </a:p>
          <a:p>
            <a:pPr lvl="1">
              <a:lnSpc>
                <a:spcPct val="120000"/>
              </a:lnSpc>
              <a:buNone/>
            </a:pPr>
            <a:endParaRPr lang="en-US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dirty="0" smtClean="0"/>
              <a:t>	</a:t>
            </a:r>
            <a:r>
              <a:rPr lang="en-US" sz="2300" i="1" dirty="0" smtClean="0"/>
              <a:t>*Represents data collected to date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4946946"/>
              </p:ext>
            </p:extLst>
          </p:nvPr>
        </p:nvGraphicFramePr>
        <p:xfrm>
          <a:off x="762000" y="2286000"/>
          <a:ext cx="7772399" cy="3352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933"/>
                <a:gridCol w="1223433"/>
                <a:gridCol w="863600"/>
                <a:gridCol w="1727200"/>
                <a:gridCol w="935567"/>
                <a:gridCol w="719666"/>
              </a:tblGrid>
              <a:tr h="370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Variable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Grp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N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Mean (s.d.)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p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38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Content Knowledge – Identifying Analysis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353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295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1.33 (0.889)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1.51 (0.996)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2.365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.009</a:t>
                      </a:r>
                    </a:p>
                  </a:txBody>
                  <a:tcPr marL="68580" marR="68580" marT="0" marB="0"/>
                </a:tc>
              </a:tr>
              <a:tr h="11435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Self-Efficacy – Collecting Data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353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19.12 (3.293)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19.77 (3.044)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2.594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.005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80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– 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/>
              <a:t> </a:t>
            </a:r>
            <a:r>
              <a:rPr lang="en-US" sz="3600" i="1" dirty="0" smtClean="0"/>
              <a:t>Many benefits vary by instructor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1629517"/>
              </p:ext>
            </p:extLst>
          </p:nvPr>
        </p:nvGraphicFramePr>
        <p:xfrm>
          <a:off x="609598" y="2362200"/>
          <a:ext cx="8077202" cy="365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2"/>
                <a:gridCol w="1371600"/>
                <a:gridCol w="685800"/>
                <a:gridCol w="653142"/>
                <a:gridCol w="1632858"/>
                <a:gridCol w="914400"/>
                <a:gridCol w="914400"/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Variable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Instr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Grp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Mean (</a:t>
                      </a:r>
                      <a:r>
                        <a:rPr lang="en-US" sz="2000" dirty="0" err="1">
                          <a:effectLst/>
                        </a:rPr>
                        <a:t>s.d.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Content </a:t>
                      </a:r>
                      <a:r>
                        <a:rPr lang="en-US" sz="2000" dirty="0" smtClean="0">
                          <a:effectLst/>
                        </a:rPr>
                        <a:t> Knowledge </a:t>
                      </a:r>
                      <a:r>
                        <a:rPr lang="en-US" sz="2000" dirty="0">
                          <a:effectLst/>
                        </a:rPr>
                        <a:t>– Linear Regression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1.83 (1.29)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2.81 (1.44)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2.232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.016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820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Content </a:t>
                      </a:r>
                      <a:r>
                        <a:rPr lang="en-US" sz="2000" dirty="0" smtClean="0">
                          <a:effectLst/>
                        </a:rPr>
                        <a:t> Knowledge </a:t>
                      </a:r>
                      <a:r>
                        <a:rPr lang="en-US" sz="2000" dirty="0">
                          <a:effectLst/>
                        </a:rPr>
                        <a:t>– Sampling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1.28 (0.83)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1.81 (0.40)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2.489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.010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8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1.53 (0.56)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1.88 (0.34)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2.745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.005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58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3536"/>
            <a:ext cx="8458200" cy="660864"/>
          </a:xfrm>
        </p:spPr>
        <p:txBody>
          <a:bodyPr>
            <a:noAutofit/>
          </a:bodyPr>
          <a:lstStyle/>
          <a:p>
            <a:r>
              <a:rPr lang="en-US" sz="3600" dirty="0" smtClean="0"/>
              <a:t>Preliminary Results – Phase II (cont’d.)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2144541"/>
              </p:ext>
            </p:extLst>
          </p:nvPr>
        </p:nvGraphicFramePr>
        <p:xfrm>
          <a:off x="609598" y="1143000"/>
          <a:ext cx="8077202" cy="5142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2"/>
                <a:gridCol w="1371600"/>
                <a:gridCol w="685800"/>
                <a:gridCol w="653142"/>
                <a:gridCol w="1632858"/>
                <a:gridCol w="914400"/>
                <a:gridCol w="914400"/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Variable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Instr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Grp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Mean (</a:t>
                      </a:r>
                      <a:r>
                        <a:rPr lang="en-US" sz="2000" dirty="0" err="1">
                          <a:effectLst/>
                        </a:rPr>
                        <a:t>s.d.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Self-Efficacy –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Linear </a:t>
                      </a:r>
                      <a:r>
                        <a:rPr lang="en-US" sz="2000" dirty="0" err="1" smtClean="0">
                          <a:effectLst/>
                        </a:rPr>
                        <a:t>Reg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26.54 (3.24)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27.65 (1.96)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1.990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.025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265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Self-Efficacy –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Hypothesis Testing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21.14 (5.64)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24.00 (4.66)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2.506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.007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15.94 (5.85)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21.95 (5.24)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4.503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21.74 (5.41)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23.69 (4.54)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2.078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.020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23.70 (3.95)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26.26 (3.27)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3.239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.001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Self-Efficacy –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General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10.21 (1.36)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10.94 (1.15)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2.619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.005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99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/ Q&amp;A</a:t>
            </a:r>
            <a:endParaRPr lang="en-US" dirty="0"/>
          </a:p>
        </p:txBody>
      </p:sp>
      <p:pic>
        <p:nvPicPr>
          <p:cNvPr id="5123" name="Picture 3" descr="C:\Users\djspence\AppData\Local\Microsoft\Windows\Temporary Internet Files\Content.IE5\79SGEA0S\MP900398831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1676400"/>
            <a:ext cx="6400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5344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Student Guide</a:t>
            </a:r>
          </a:p>
          <a:p>
            <a:r>
              <a:rPr lang="en-US" dirty="0" smtClean="0"/>
              <a:t>Instructor Guide</a:t>
            </a:r>
          </a:p>
          <a:p>
            <a:r>
              <a:rPr lang="en-US" dirty="0" smtClean="0"/>
              <a:t>Technology Guide</a:t>
            </a:r>
          </a:p>
          <a:p>
            <a:r>
              <a:rPr lang="en-US" dirty="0" smtClean="0"/>
              <a:t>Appendices</a:t>
            </a:r>
          </a:p>
          <a:p>
            <a:pPr lvl="1"/>
            <a:r>
              <a:rPr lang="en-US" dirty="0" smtClean="0"/>
              <a:t>A – E:  for students and instructors</a:t>
            </a:r>
          </a:p>
          <a:p>
            <a:pPr lvl="1"/>
            <a:r>
              <a:rPr lang="en-US" dirty="0" smtClean="0"/>
              <a:t>T1 – T3:  for instructors</a:t>
            </a:r>
          </a:p>
          <a:p>
            <a:endParaRPr lang="en-US" dirty="0" smtClean="0"/>
          </a:p>
          <a:p>
            <a:r>
              <a:rPr lang="en-US" dirty="0" smtClean="0"/>
              <a:t>Available online: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200" dirty="0" smtClean="0"/>
              <a:t> </a:t>
            </a:r>
            <a:r>
              <a:rPr lang="en-US" sz="2200" dirty="0" smtClean="0">
                <a:hlinkClick r:id="rId3"/>
              </a:rPr>
              <a:t>http://faculty.ung.edu/DJSpence/NSF/materials.html</a:t>
            </a:r>
            <a:endParaRPr lang="en-US" sz="2200" dirty="0" smtClean="0"/>
          </a:p>
        </p:txBody>
      </p:sp>
      <p:pic>
        <p:nvPicPr>
          <p:cNvPr id="4098" name="Picture 2" descr="C:\Users\djspence\AppData\Local\Microsoft\Windows\Temporary Internet Files\Content.IE5\F07PAPQF\MC900156777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19800" y="1676400"/>
            <a:ext cx="2209800" cy="2062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638"/>
            <a:ext cx="8458200" cy="60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741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304800"/>
            <a:ext cx="8153400" cy="838200"/>
          </a:xfrm>
          <a:prstGeom prst="rect">
            <a:avLst/>
          </a:prstGeom>
        </p:spPr>
        <p:txBody>
          <a:bodyPr/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Sources of Data: 3 Categories 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219200"/>
            <a:ext cx="8077200" cy="5257800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Administer surveys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 constructs a survey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has people fill it out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data on the Internet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Physically go out and record data</a:t>
            </a:r>
          </a:p>
          <a:p>
            <a:pPr marL="749300" lvl="1" indent="-292100">
              <a:buClr>
                <a:schemeClr val="accent1"/>
              </a:buClr>
              <a:buSzPct val="70000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e.g., measure items, time events</a:t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a stopwatch, look at prices, </a:t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look at nutrition labels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828800" y="2971800"/>
            <a:ext cx="1396705" cy="1425862"/>
          </a:xfrm>
          <a:prstGeom prst="rect">
            <a:avLst/>
          </a:prstGeom>
          <a:noFill/>
        </p:spPr>
      </p:pic>
      <p:pic>
        <p:nvPicPr>
          <p:cNvPr id="5" name="Picture 3" descr="C:\Documents and Settings\DJSpence\Local Settings\Temporary Internet Files\Content.IE5\SPYN45AZ\dglxasset[1].aspx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010400" y="4343400"/>
            <a:ext cx="1710047" cy="1912963"/>
          </a:xfrm>
          <a:prstGeom prst="rect">
            <a:avLst/>
          </a:prstGeom>
          <a:noFill/>
        </p:spPr>
      </p:pic>
      <p:pic>
        <p:nvPicPr>
          <p:cNvPr id="1026" name="Picture 2" descr="C:\Documents and Settings\DJSpence\Local Settings\Temporary Internet Files\Content.IE5\U6YDPHU6\MP900438680[1]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934200" y="1524000"/>
            <a:ext cx="1524000" cy="10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Surveys: </a:t>
            </a:r>
            <a:br>
              <a:rPr lang="en-US" dirty="0" smtClean="0"/>
            </a:br>
            <a:r>
              <a:rPr lang="en-US" dirty="0" smtClean="0"/>
              <a:t>Constructs and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  <a:defRPr/>
            </a:pPr>
            <a:r>
              <a:rPr lang="en-US" sz="4800" dirty="0" smtClean="0"/>
              <a:t>Example: A </a:t>
            </a:r>
            <a:r>
              <a:rPr lang="en-US" sz="4800" b="1" i="1" dirty="0" smtClean="0"/>
              <a:t>construct</a:t>
            </a:r>
            <a:r>
              <a:rPr lang="en-US" sz="4800" dirty="0" smtClean="0"/>
              <a:t> to measure stress</a:t>
            </a:r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en-US" dirty="0" smtClean="0"/>
              <a:t>	Please mark each statement that is true about you.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__If  I could stop worrying so much, I could accomplish a lot 		more.</a:t>
            </a:r>
          </a:p>
          <a:p>
            <a:pPr>
              <a:buNone/>
            </a:pPr>
            <a:r>
              <a:rPr lang="en-US" dirty="0" smtClean="0"/>
              <a:t>		__Currently, I have a high level of stress.</a:t>
            </a:r>
          </a:p>
          <a:p>
            <a:pPr>
              <a:buNone/>
            </a:pPr>
            <a:r>
              <a:rPr lang="en-US" dirty="0" smtClean="0"/>
              <a:t>		__In this point in my life I often feel like I am overwhelmed.</a:t>
            </a:r>
          </a:p>
          <a:p>
            <a:pPr>
              <a:buNone/>
            </a:pPr>
            <a:r>
              <a:rPr lang="en-US" dirty="0" smtClean="0"/>
              <a:t>		__I have a lot to do, but I just feel like I can’t get ahead or 		even sometimes keep up.</a:t>
            </a:r>
          </a:p>
          <a:p>
            <a:pPr>
              <a:buNone/>
            </a:pPr>
            <a:r>
              <a:rPr lang="en-US" dirty="0" smtClean="0"/>
              <a:t>		__I often worry that things won’t turn out like they should.</a:t>
            </a:r>
          </a:p>
          <a:p>
            <a:pPr>
              <a:buNone/>
            </a:pPr>
            <a:r>
              <a:rPr lang="en-US" dirty="0" smtClean="0"/>
              <a:t>		__I have so much going on right now, sometimes I just feel 		like I want to scream.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Score “1” for each checked box. Range is 0 to 6, with higher numbers indicating higher levels of stress.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04800"/>
            <a:ext cx="8001000" cy="838200"/>
          </a:xfrm>
          <a:prstGeom prst="rect">
            <a:avLst/>
          </a:prstGeom>
        </p:spPr>
        <p:txBody>
          <a:bodyPr/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Internet Data Sources</a:t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I. Government/Community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676400"/>
            <a:ext cx="8458200" cy="4952999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Census Bureau:	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http://www.census.gov/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92100" indent="-292100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3200" dirty="0" smtClean="0"/>
              <a:t>Bureau of Justice Statistics: </a:t>
            </a:r>
            <a:r>
              <a:rPr lang="en-US" sz="3200" dirty="0" smtClean="0">
                <a:hlinkClick r:id="rId3"/>
              </a:rPr>
              <a:t>http://bjs.ojp.usdoj.gov/index.cfm?ty=daa</a:t>
            </a:r>
            <a:r>
              <a:rPr lang="en-US" sz="3200" dirty="0" smtClean="0"/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City Data Site: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http://www.city-data.com/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92100" indent="-292100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3200" dirty="0" smtClean="0"/>
              <a:t>State and county statistics sites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 and national Dept.’</a:t>
            </a:r>
            <a:r>
              <a:rPr lang="en-US" sz="3200" dirty="0" smtClean="0"/>
              <a:t>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Education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US" sz="3200" dirty="0" smtClean="0"/>
              <a:t>County 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 assessment records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djspence\AppData\Local\Microsoft\Windows\Temporary Internet Files\Content.IE5\NP64B0PB\MC900319478[1].wm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53200" y="1828800"/>
            <a:ext cx="1809598" cy="1294790"/>
          </a:xfrm>
          <a:prstGeom prst="rect">
            <a:avLst/>
          </a:prstGeom>
          <a:noFill/>
        </p:spPr>
      </p:pic>
      <p:pic>
        <p:nvPicPr>
          <p:cNvPr id="2052" name="Picture 4" descr="C:\Users\djspence\AppData\Local\Microsoft\Windows\Temporary Internet Files\Content.IE5\AJC4BTPJ\MC900019283[1].wm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629400" y="3988732"/>
            <a:ext cx="1997043" cy="1116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5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F0E06A"/>
      </a:hlink>
      <a:folHlink>
        <a:srgbClr val="F0E06A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5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F0E06A"/>
    </a:hlink>
    <a:folHlink>
      <a:srgbClr val="F0E06A"/>
    </a:folHlink>
  </a:clrScheme>
  <a:fontScheme name="Foundry">
    <a:maj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標楷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oundry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80000"/>
            </a:schemeClr>
          </a:gs>
          <a:gs pos="62000">
            <a:schemeClr val="phClr">
              <a:tint val="30000"/>
              <a:satMod val="180000"/>
            </a:schemeClr>
          </a:gs>
          <a:gs pos="100000">
            <a:schemeClr val="phClr">
              <a:tint val="22000"/>
              <a:satMod val="18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58000"/>
              <a:satMod val="150000"/>
            </a:schemeClr>
          </a:gs>
          <a:gs pos="72000">
            <a:schemeClr val="phClr">
              <a:tint val="90000"/>
              <a:satMod val="135000"/>
            </a:schemeClr>
          </a:gs>
          <a:gs pos="100000">
            <a:schemeClr val="phClr">
              <a:tint val="8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80000"/>
          </a:schemeClr>
        </a:solidFill>
        <a:prstDash val="solid"/>
      </a:ln>
      <a:ln w="381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5000"/>
              <a:satMod val="400000"/>
            </a:schemeClr>
          </a:gs>
          <a:gs pos="20000">
            <a:schemeClr val="phClr">
              <a:tint val="80000"/>
              <a:satMod val="355000"/>
            </a:schemeClr>
          </a:gs>
          <a:gs pos="100000">
            <a:schemeClr val="phClr">
              <a:tint val="95000"/>
              <a:shade val="55000"/>
              <a:satMod val="355000"/>
            </a:schemeClr>
          </a:gs>
        </a:gsLst>
        <a:path path="circle">
          <a:fillToRect l="67500" t="35000" r="32500" b="65000"/>
        </a:path>
      </a:gradFill>
      <a:blipFill>
        <a:blip xmlns:r="http://schemas.openxmlformats.org/officeDocument/2006/relationships" r:embed="rId1">
          <a:duotone>
            <a:schemeClr val="phClr">
              <a:shade val="30000"/>
              <a:satMod val="120000"/>
            </a:schemeClr>
            <a:schemeClr val="phClr">
              <a:tint val="70000"/>
              <a:satMod val="250000"/>
            </a:schemeClr>
          </a:duotone>
        </a:blip>
        <a:tile tx="0" ty="0" sx="50000" sy="50000" flip="none" algn="t"/>
      </a:blipFill>
    </a:bgFillStyleLst>
  </a:fmtScheme>
</a:themeOverride>
</file>

<file path=ppt/theme/themeOverride2.xml><?xml version="1.0" encoding="utf-8"?>
<a:themeOverride xmlns:a="http://schemas.openxmlformats.org/drawingml/2006/main">
  <a:clrScheme name="Dad`s Tie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  <a:fontScheme name="Dad`s Tie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7103</TotalTime>
  <Words>1225</Words>
  <Application>Microsoft Office PowerPoint</Application>
  <PresentationFormat>On-screen Show (4:3)</PresentationFormat>
  <Paragraphs>420</Paragraphs>
  <Slides>44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Foundry</vt:lpstr>
      <vt:lpstr>Discovery Projects in Statistics: Implementation Strategies and Examples of Student Projects</vt:lpstr>
      <vt:lpstr>Agenda</vt:lpstr>
      <vt:lpstr>Projects</vt:lpstr>
      <vt:lpstr>Projects</vt:lpstr>
      <vt:lpstr>Available Resources</vt:lpstr>
      <vt:lpstr>Slide 6</vt:lpstr>
      <vt:lpstr>Slide 7</vt:lpstr>
      <vt:lpstr>Surveys:  Constructs and Instruments</vt:lpstr>
      <vt:lpstr>Slide 9</vt:lpstr>
      <vt:lpstr>Example: City Data</vt:lpstr>
      <vt:lpstr>Example: City Data</vt:lpstr>
      <vt:lpstr>Slide 12</vt:lpstr>
      <vt:lpstr>Nutrition Example: Longhorn </vt:lpstr>
      <vt:lpstr>Slide 14</vt:lpstr>
      <vt:lpstr>Slide 15</vt:lpstr>
      <vt:lpstr>Sample Student Projects (See Appendix D)</vt:lpstr>
      <vt:lpstr>Slide 17</vt:lpstr>
      <vt:lpstr>Slide 18</vt:lpstr>
      <vt:lpstr>Sample Student Projects</vt:lpstr>
      <vt:lpstr>Slide 20</vt:lpstr>
      <vt:lpstr>Sample Student Projects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Sample Student Projects</vt:lpstr>
      <vt:lpstr>Assessment</vt:lpstr>
      <vt:lpstr>Slide 31</vt:lpstr>
      <vt:lpstr>Slide 32</vt:lpstr>
      <vt:lpstr>Slide 33</vt:lpstr>
      <vt:lpstr>Slide 34</vt:lpstr>
      <vt:lpstr>Phase I Results</vt:lpstr>
      <vt:lpstr>Multivariate Analysis: Content Knowledge</vt:lpstr>
      <vt:lpstr>Multivariate Analysis: Statistics Self-Efficacy</vt:lpstr>
      <vt:lpstr>Multivariate: Perceived Usefulness of Statistics</vt:lpstr>
      <vt:lpstr>Phase II</vt:lpstr>
      <vt:lpstr>Sub-scales:  Examples</vt:lpstr>
      <vt:lpstr>Preliminary Results – Phase II</vt:lpstr>
      <vt:lpstr>Preliminary Results – Phase II</vt:lpstr>
      <vt:lpstr>Preliminary Results – Phase II (cont’d.)</vt:lpstr>
      <vt:lpstr>Discussion / Q&amp;A</vt:lpstr>
    </vt:vector>
  </TitlesOfParts>
  <Company>North Georgia College 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Student Projects in Statistics</dc:title>
  <dc:creator>Dianna Spence</dc:creator>
  <cp:lastModifiedBy>Brad Bailey</cp:lastModifiedBy>
  <cp:revision>286</cp:revision>
  <cp:lastPrinted>2011-05-10T19:24:37Z</cp:lastPrinted>
  <dcterms:created xsi:type="dcterms:W3CDTF">2011-05-17T20:41:49Z</dcterms:created>
  <dcterms:modified xsi:type="dcterms:W3CDTF">2014-02-14T18:37:42Z</dcterms:modified>
</cp:coreProperties>
</file>