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448" r:id="rId3"/>
    <p:sldId id="440" r:id="rId4"/>
    <p:sldId id="311" r:id="rId5"/>
    <p:sldId id="457" r:id="rId6"/>
    <p:sldId id="406" r:id="rId7"/>
    <p:sldId id="446" r:id="rId8"/>
    <p:sldId id="443" r:id="rId9"/>
    <p:sldId id="450" r:id="rId10"/>
    <p:sldId id="444" r:id="rId11"/>
    <p:sldId id="451" r:id="rId12"/>
    <p:sldId id="445" r:id="rId13"/>
    <p:sldId id="452" r:id="rId14"/>
    <p:sldId id="454" r:id="rId15"/>
    <p:sldId id="453" r:id="rId16"/>
    <p:sldId id="456" r:id="rId17"/>
    <p:sldId id="317" r:id="rId18"/>
    <p:sldId id="455" r:id="rId19"/>
  </p:sldIdLst>
  <p:sldSz cx="9144000" cy="6858000" type="screen4x3"/>
  <p:notesSz cx="6669088" cy="9753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2219"/>
    <a:srgbClr val="993F37"/>
    <a:srgbClr val="FF5651"/>
    <a:srgbClr val="FF9F7E"/>
    <a:srgbClr val="FFB98E"/>
    <a:srgbClr val="898989"/>
    <a:srgbClr val="129313"/>
    <a:srgbClr val="9910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40" autoAdjust="0"/>
  </p:normalViewPr>
  <p:slideViewPr>
    <p:cSldViewPr>
      <p:cViewPr>
        <p:scale>
          <a:sx n="75" d="100"/>
          <a:sy n="75" d="100"/>
        </p:scale>
        <p:origin x="-1380" y="12"/>
      </p:cViewPr>
      <p:guideLst>
        <p:guide orient="horz" pos="3744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fld id="{3BE531CE-9498-834D-8332-73113A67FF95}" type="datetime1">
              <a:rPr lang="en-US"/>
              <a:pPr/>
              <a:t>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fld id="{E768AAEC-0AA2-0345-9969-B63002D513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90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fld id="{66A966EE-1158-A04E-B2AE-D5D3929934CD}" type="datetime1">
              <a:rPr lang="en-US"/>
              <a:pPr/>
              <a:t>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fld id="{F8C1A509-1A68-2942-A7E2-D000615878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786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A5697C-3FBA-0A46-BA79-904482E55305}" type="slidenum">
              <a:rPr lang="en-US">
                <a:latin typeface="Arial" pitchFamily="-110" charset="0"/>
              </a:rPr>
              <a:pPr/>
              <a:t>3</a:t>
            </a:fld>
            <a:endParaRPr lang="en-US">
              <a:latin typeface="Arial" pitchFamily="-110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1A509-1A68-2942-A7E2-D0006158789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685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Nokkra</a:t>
            </a:r>
            <a:r>
              <a:rPr lang="en-US" dirty="0" smtClean="0"/>
              <a:t> </a:t>
            </a:r>
            <a:r>
              <a:rPr lang="en-US" dirty="0" err="1" smtClean="0"/>
              <a:t>punkta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1A509-1A68-2942-A7E2-D0006158789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97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1F85FAA-8FFE-0543-8BB4-6C7696CDDA6C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1A509-1A68-2942-A7E2-D0006158789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41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1A509-1A68-2942-A7E2-D0006158789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99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Combines summative (final,</a:t>
            </a:r>
            <a:r>
              <a:rPr lang="en-US" baseline="0" dirty="0" smtClean="0"/>
              <a:t> end result)</a:t>
            </a:r>
            <a:r>
              <a:rPr lang="en-US" dirty="0" smtClean="0"/>
              <a:t> and formative (ongoing) assessment--- </a:t>
            </a:r>
            <a:r>
              <a:rPr lang="en-US" dirty="0" err="1" smtClean="0"/>
              <a:t>aðeins</a:t>
            </a:r>
            <a:r>
              <a:rPr lang="en-US" dirty="0" smtClean="0"/>
              <a:t> </a:t>
            </a:r>
            <a:r>
              <a:rPr lang="en-US" dirty="0" err="1" smtClean="0"/>
              <a:t>meira</a:t>
            </a:r>
            <a:r>
              <a:rPr lang="en-US" dirty="0" smtClean="0"/>
              <a:t> details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1A509-1A68-2942-A7E2-D0006158789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Skyra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ut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að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það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voru</a:t>
            </a:r>
            <a:r>
              <a:rPr lang="en-US" baseline="0" dirty="0" smtClean="0">
                <a:ea typeface="ＭＳ Ｐゴシック" pitchFamily="-84" charset="-128"/>
                <a:cs typeface="ＭＳ Ｐゴシック" pitchFamily="-84" charset="-128"/>
              </a:rPr>
              <a:t> two types, </a:t>
            </a:r>
            <a:r>
              <a:rPr lang="en-US" baseline="0" dirty="0" err="1" smtClean="0">
                <a:ea typeface="ＭＳ Ｐゴシック" pitchFamily="-84" charset="-128"/>
                <a:cs typeface="ＭＳ Ｐゴシック" pitchFamily="-84" charset="-128"/>
              </a:rPr>
              <a:t>og</a:t>
            </a:r>
            <a:r>
              <a:rPr lang="en-US" baseline="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baseline="0" dirty="0" err="1" smtClean="0">
                <a:ea typeface="ＭＳ Ｐゴシック" pitchFamily="-84" charset="-128"/>
                <a:cs typeface="ＭＳ Ｐゴシック" pitchFamily="-84" charset="-128"/>
              </a:rPr>
              <a:t>þa</a:t>
            </a:r>
            <a:r>
              <a:rPr lang="en-US" baseline="0" dirty="0" smtClean="0">
                <a:ea typeface="ＭＳ Ｐゴシック" pitchFamily="-84" charset="-128"/>
                <a:cs typeface="ＭＳ Ｐゴシック" pitchFamily="-84" charset="-128"/>
              </a:rPr>
              <a:t> vita </a:t>
            </a:r>
            <a:r>
              <a:rPr lang="en-US" baseline="0" dirty="0" err="1" smtClean="0">
                <a:ea typeface="ＭＳ Ｐゴシック" pitchFamily="-84" charset="-128"/>
                <a:cs typeface="ＭＳ Ｐゴシック" pitchFamily="-84" charset="-128"/>
              </a:rPr>
              <a:t>aðeins</a:t>
            </a:r>
            <a:r>
              <a:rPr lang="en-US" baseline="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baseline="0" dirty="0" err="1" smtClean="0">
                <a:ea typeface="ＭＳ Ｐゴシック" pitchFamily="-84" charset="-128"/>
                <a:cs typeface="ＭＳ Ｐゴシック" pitchFamily="-84" charset="-128"/>
              </a:rPr>
              <a:t>með</a:t>
            </a:r>
            <a:r>
              <a:rPr lang="en-US" baseline="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baseline="0" dirty="0" err="1" smtClean="0">
                <a:ea typeface="ＭＳ Ｐゴシック" pitchFamily="-84" charset="-128"/>
                <a:cs typeface="ＭＳ Ｐゴシック" pitchFamily="-84" charset="-128"/>
              </a:rPr>
              <a:t>niðurstöður</a:t>
            </a:r>
            <a:r>
              <a:rPr lang="en-US" baseline="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2024199-84D3-C84D-8DB4-D1BB5E9B0C3C}" type="slidenum">
              <a:rPr lang="en-US">
                <a:latin typeface="Arial" pitchFamily="-84" charset="0"/>
                <a:ea typeface="ＭＳ Ｐゴシック" pitchFamily="-84" charset="-128"/>
                <a:cs typeface="ＭＳ Ｐゴシック" pitchFamily="-84" charset="-128"/>
              </a:rPr>
              <a:pPr/>
              <a:t>8</a:t>
            </a:fld>
            <a:endParaRPr lang="en-US">
              <a:latin typeface="Arial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b="1">
                <a:ea typeface="ＭＳ Ｐゴシック" pitchFamily="-112" charset="-128"/>
                <a:cs typeface="ＭＳ Ｐゴシック" pitchFamily="-112" charset="-128"/>
              </a:rPr>
              <a:t>For example if the score on the exam ends up being 15 points and you only contributed two times, you will receive a score of 10 points (which is 66.67% of 15).</a:t>
            </a:r>
            <a:endParaRPr lang="en-US"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ED1741-A18C-CC43-BC8C-AF2495EE3313}" type="slidenum">
              <a:rPr lang="en-US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pPr/>
              <a:t>9</a:t>
            </a:fld>
            <a:endParaRPr lang="en-US"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1A509-1A68-2942-A7E2-D0006158789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54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1A509-1A68-2942-A7E2-D0006158789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86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UofM-4_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70175"/>
            <a:ext cx="9145588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381000"/>
            <a:ext cx="21717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81000"/>
            <a:ext cx="63627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267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267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ofM-4_M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5588" cy="676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810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447800"/>
            <a:ext cx="8686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Gill Sans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Gill Sans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Gill Sans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Gill Sans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Gill Sans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A0019"/>
        </a:buClr>
        <a:buChar char="•"/>
        <a:defRPr sz="3200">
          <a:solidFill>
            <a:schemeClr val="tx1"/>
          </a:solidFill>
          <a:latin typeface="Gill Sans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A0019"/>
        </a:buClr>
        <a:buChar char="–"/>
        <a:defRPr sz="2800">
          <a:solidFill>
            <a:schemeClr val="tx1"/>
          </a:solidFill>
          <a:latin typeface="Gill Sans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A0019"/>
        </a:buClr>
        <a:buChar char="•"/>
        <a:defRPr sz="2400">
          <a:solidFill>
            <a:schemeClr val="tx1"/>
          </a:solidFill>
          <a:latin typeface="Gill Sans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A0019"/>
        </a:buClr>
        <a:buChar char="–"/>
        <a:defRPr sz="2000">
          <a:solidFill>
            <a:schemeClr val="tx1"/>
          </a:solidFill>
          <a:latin typeface="Gill Sans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A0019"/>
        </a:buClr>
        <a:buChar char="»"/>
        <a:defRPr sz="2000">
          <a:solidFill>
            <a:schemeClr val="tx1"/>
          </a:solidFill>
          <a:latin typeface="Gill Sans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A0019"/>
        </a:buClr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A0019"/>
        </a:buClr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A0019"/>
        </a:buClr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A0019"/>
        </a:buClr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parkx666@umn.edu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.ebscohost.com/login.aspx?direct=true&amp;db=eric&amp;AN=ED445103&amp;site=ehost-live" TargetMode="External"/><Relationship Id="rId2" Type="http://schemas.openxmlformats.org/officeDocument/2006/relationships/hyperlink" Target="http://www.springer.com/education+&amp;+language/mathematics+education/book/978-94-007-1130-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stor.org/stable/2015270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2895600"/>
          </a:xfrm>
        </p:spPr>
        <p:txBody>
          <a:bodyPr/>
          <a:lstStyle/>
          <a:p>
            <a:r>
              <a:rPr lang="en-US" sz="3600" dirty="0">
                <a:latin typeface="Gill Sans" charset="0"/>
              </a:rPr>
              <a:t> </a:t>
            </a:r>
            <a:br>
              <a:rPr lang="en-US" sz="3600" dirty="0">
                <a:latin typeface="Gill Sans" charset="0"/>
              </a:rPr>
            </a:br>
            <a:r>
              <a:rPr lang="en-US" sz="3600" dirty="0">
                <a:latin typeface="Gill Sans" charset="0"/>
              </a:rPr>
              <a:t/>
            </a:r>
            <a:br>
              <a:rPr lang="en-US" sz="3600" dirty="0">
                <a:latin typeface="Gill Sans" charset="0"/>
              </a:rPr>
            </a:br>
            <a:r>
              <a:rPr lang="en-US" sz="3600" dirty="0" smtClean="0">
                <a:latin typeface="Gill Sans" charset="0"/>
              </a:rPr>
              <a:t/>
            </a:r>
            <a:br>
              <a:rPr lang="en-US" sz="3600" dirty="0" smtClean="0">
                <a:latin typeface="Gill Sans" charset="0"/>
              </a:rPr>
            </a:br>
            <a:r>
              <a:rPr lang="en-US" sz="3600" dirty="0" smtClean="0">
                <a:latin typeface="Gill Sans" charset="0"/>
              </a:rPr>
              <a:t>Strategies for successful implementation of collaborative student assessment in face-to-face and online statistics classes</a:t>
            </a:r>
            <a:br>
              <a:rPr lang="en-US" sz="3600" dirty="0" smtClean="0">
                <a:latin typeface="Gill Sans" charset="0"/>
              </a:rPr>
            </a:br>
            <a:r>
              <a:rPr lang="en-US" sz="4800" dirty="0">
                <a:latin typeface="Gill Sans" charset="0"/>
              </a:rPr>
              <a:t/>
            </a:r>
            <a:br>
              <a:rPr lang="en-US" sz="4800" dirty="0">
                <a:latin typeface="Gill Sans" charset="0"/>
              </a:rPr>
            </a:br>
            <a:r>
              <a:rPr lang="en-US" sz="4000" dirty="0">
                <a:latin typeface="Gill Sans" charset="0"/>
              </a:rPr>
              <a:t/>
            </a:r>
            <a:br>
              <a:rPr lang="en-US" sz="4000" dirty="0">
                <a:latin typeface="Gill Sans" charset="0"/>
              </a:rPr>
            </a:br>
            <a:endParaRPr lang="en-US" sz="4000" dirty="0">
              <a:latin typeface="Hoefler Text" charset="0"/>
            </a:endParaRPr>
          </a:p>
        </p:txBody>
      </p:sp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914400" y="4343400"/>
            <a:ext cx="74676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endParaRPr lang="en-US" sz="2000" b="1" dirty="0">
              <a:latin typeface="Hoefler Text" charset="0"/>
            </a:endParaRPr>
          </a:p>
          <a:p>
            <a:pPr algn="ctr" eaLnBrk="0" hangingPunct="0"/>
            <a:r>
              <a:rPr lang="en-US" sz="2000" dirty="0" err="1">
                <a:latin typeface="Times New Roman" charset="0"/>
                <a:ea typeface="Times New Roman" charset="0"/>
                <a:cs typeface="Times New Roman" charset="0"/>
              </a:rPr>
              <a:t>Auðbjörg</a:t>
            </a:r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000" dirty="0" err="1">
                <a:latin typeface="Times New Roman" charset="0"/>
                <a:ea typeface="Times New Roman" charset="0"/>
                <a:cs typeface="Times New Roman" charset="0"/>
              </a:rPr>
              <a:t>Björnsdóttir</a:t>
            </a:r>
            <a:endParaRPr lang="en-US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 eaLnBrk="0" hangingPunct="0"/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School of Statistics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762000"/>
          </a:xfrm>
        </p:spPr>
        <p:txBody>
          <a:bodyPr/>
          <a:lstStyle/>
          <a:p>
            <a:r>
              <a:rPr lang="en-US" dirty="0" smtClean="0"/>
              <a:t>What it looks like</a:t>
            </a:r>
            <a:endParaRPr lang="en-US" dirty="0"/>
          </a:p>
        </p:txBody>
      </p:sp>
      <p:pic>
        <p:nvPicPr>
          <p:cNvPr id="6" name="Content Placeholder 5" descr="Screen Shot 2012-05-07 at 12.30.41 AM.png"/>
          <p:cNvPicPr>
            <a:picLocks noGrp="1" noChangeAspect="1"/>
          </p:cNvPicPr>
          <p:nvPr>
            <p:ph idx="1"/>
          </p:nvPr>
        </p:nvPicPr>
        <p:blipFill>
          <a:blip r:embed="rId2"/>
          <a:srcRect t="-2902" b="-2902"/>
          <a:stretch>
            <a:fillRect/>
          </a:stretch>
        </p:blipFill>
        <p:spPr>
          <a:xfrm>
            <a:off x="228600" y="914400"/>
            <a:ext cx="8763000" cy="5257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questions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lIns="3108960" anchor="t" anchorCtr="0"/>
          <a:lstStyle/>
          <a:p>
            <a:r>
              <a:rPr lang="en-US" sz="2000" dirty="0" smtClean="0"/>
              <a:t>Consider the two histograms displayed to the left. The histogram labeled "Var5" has a mean of 54 and the histogram labeled "Var6" has a mean of 53. Please indicate which one has a larger standard deviation and WHY that histogram has the larger standard deviation (</a:t>
            </a:r>
            <a:r>
              <a:rPr lang="en-US" sz="2000" b="1" dirty="0" smtClean="0"/>
              <a:t>2 points</a:t>
            </a:r>
            <a:r>
              <a:rPr lang="en-US" sz="2000" dirty="0" smtClean="0"/>
              <a:t>).</a:t>
            </a:r>
          </a:p>
          <a:p>
            <a:endParaRPr lang="en-US" dirty="0"/>
          </a:p>
        </p:txBody>
      </p:sp>
      <p:pic>
        <p:nvPicPr>
          <p:cNvPr id="8" name="Picture 7" descr="Screen Shot 2013-12-04 at 3.01.50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371600"/>
            <a:ext cx="3225800" cy="45466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 test F2F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One class period (50 minutes)</a:t>
            </a:r>
          </a:p>
          <a:p>
            <a:r>
              <a:rPr lang="en-US" sz="2800" dirty="0" smtClean="0"/>
              <a:t>Consensus (one copy turned in)</a:t>
            </a:r>
          </a:p>
          <a:p>
            <a:r>
              <a:rPr lang="en-US" sz="2800" dirty="0" smtClean="0"/>
              <a:t>Groups of 3-6 students</a:t>
            </a:r>
          </a:p>
          <a:p>
            <a:r>
              <a:rPr lang="en-US" sz="2800" dirty="0" smtClean="0"/>
              <a:t>Instructor facilitates learning</a:t>
            </a:r>
          </a:p>
          <a:p>
            <a:r>
              <a:rPr lang="en-US" sz="2800" dirty="0" smtClean="0"/>
              <a:t>Students can use lecture notes</a:t>
            </a:r>
          </a:p>
          <a:p>
            <a:pPr eaLnBrk="1" hangingPunct="1"/>
            <a:r>
              <a:rPr lang="en-US" sz="2800" dirty="0" smtClean="0">
                <a:latin typeface="Gill Sans" pitchFamily="-84" charset="0"/>
              </a:rPr>
              <a:t>Multiple-choice and open-ended questions</a:t>
            </a:r>
          </a:p>
          <a:p>
            <a:r>
              <a:rPr lang="en-US" sz="2800" dirty="0" smtClean="0"/>
              <a:t>Four group tests, three highest count (10% of final grade)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questions</a:t>
            </a:r>
            <a:endParaRPr lang="en-US" dirty="0"/>
          </a:p>
        </p:txBody>
      </p:sp>
      <p:pic>
        <p:nvPicPr>
          <p:cNvPr id="6" name="Content Placeholder 5" descr="Screen Shot 2013-12-04 at 3.08.58 PM.png"/>
          <p:cNvPicPr>
            <a:picLocks noGrp="1" noChangeAspect="1"/>
          </p:cNvPicPr>
          <p:nvPr>
            <p:ph idx="1"/>
          </p:nvPr>
        </p:nvPicPr>
        <p:blipFill>
          <a:blip r:embed="rId3"/>
          <a:srcRect t="-2793" b="-2793"/>
          <a:stretch>
            <a:fillRect/>
          </a:stretch>
        </p:blipFill>
        <p:spPr/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Students’ evaluation of group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 smtClean="0"/>
              <a:t>Responses gathered from 54 out of 59 students enrolled fall 2011(online course)</a:t>
            </a:r>
          </a:p>
          <a:p>
            <a:pPr lvl="1"/>
            <a:r>
              <a:rPr lang="en-US" sz="2100" dirty="0" smtClean="0"/>
              <a:t>78% thought that participation in group tests was an important aspect of learning statistics in the course </a:t>
            </a:r>
          </a:p>
          <a:p>
            <a:pPr lvl="1"/>
            <a:r>
              <a:rPr lang="en-US" sz="2100" dirty="0" smtClean="0"/>
              <a:t>76% felt that working together on group tests helped them remember information that they had forgotten more than if they had taken the test on their own</a:t>
            </a:r>
          </a:p>
          <a:p>
            <a:pPr lvl="1"/>
            <a:r>
              <a:rPr lang="en-US" sz="2100" dirty="0" smtClean="0"/>
              <a:t>41.3% in the consensus section would have preferred to take the test individually, in the non-consensus section this proportion was 24%</a:t>
            </a:r>
          </a:p>
          <a:p>
            <a:pPr lvl="1"/>
            <a:r>
              <a:rPr lang="en-US" sz="2100" dirty="0" smtClean="0"/>
              <a:t>69% in the consensus section would have preferred to discuss their answers with a group but submit the test individually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" pitchFamily="-112" charset="0"/>
              </a:rPr>
              <a:t>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Gill Sans" pitchFamily="-112" charset="0"/>
              </a:rPr>
              <a:t>Pros</a:t>
            </a:r>
          </a:p>
          <a:p>
            <a:pPr lvl="1"/>
            <a:r>
              <a:rPr lang="en-US" sz="2000" dirty="0" smtClean="0">
                <a:latin typeface="Gill Sans" pitchFamily="-112" charset="0"/>
              </a:rPr>
              <a:t>Can be used as both an assessment and a learning opportunity for students</a:t>
            </a:r>
          </a:p>
          <a:p>
            <a:pPr lvl="1"/>
            <a:r>
              <a:rPr lang="en-US" sz="2000" dirty="0" smtClean="0">
                <a:latin typeface="Gill Sans" pitchFamily="-112" charset="0"/>
              </a:rPr>
              <a:t>Provides both formal and informal assessment</a:t>
            </a:r>
          </a:p>
          <a:p>
            <a:pPr lvl="1"/>
            <a:r>
              <a:rPr lang="en-US" sz="2000" dirty="0" smtClean="0">
                <a:latin typeface="Gill Sans" pitchFamily="-112" charset="0"/>
              </a:rPr>
              <a:t>The ability to track students thinking and reasoning while solving the test. Especially in the online setting </a:t>
            </a:r>
          </a:p>
          <a:p>
            <a:pPr lvl="1"/>
            <a:r>
              <a:rPr lang="en-US" sz="2000" dirty="0" smtClean="0">
                <a:latin typeface="Gill Sans" pitchFamily="-112" charset="0"/>
              </a:rPr>
              <a:t>Less grading </a:t>
            </a:r>
            <a:r>
              <a:rPr lang="en-US" sz="2000" dirty="0" smtClean="0">
                <a:latin typeface="Gill Sans" pitchFamily="-112" charset="0"/>
                <a:sym typeface="Wingdings"/>
              </a:rPr>
              <a:t>= more time </a:t>
            </a:r>
            <a:r>
              <a:rPr lang="en-US" sz="2000" dirty="0" err="1" smtClean="0">
                <a:latin typeface="Gill Sans" pitchFamily="-112" charset="0"/>
                <a:sym typeface="Wingdings"/>
              </a:rPr>
              <a:t></a:t>
            </a:r>
            <a:endParaRPr lang="en-US" sz="2000" dirty="0" smtClean="0">
              <a:latin typeface="Gill Sans" pitchFamily="-112" charset="0"/>
              <a:sym typeface="Wingdings"/>
            </a:endParaRPr>
          </a:p>
          <a:p>
            <a:r>
              <a:rPr lang="en-US" sz="2400" dirty="0" smtClean="0">
                <a:latin typeface="Gill Sans" pitchFamily="-112" charset="0"/>
                <a:sym typeface="Wingdings"/>
              </a:rPr>
              <a:t>Cons</a:t>
            </a:r>
            <a:endParaRPr lang="en-US" sz="2400" dirty="0" smtClean="0">
              <a:latin typeface="Gill Sans" pitchFamily="-112" charset="0"/>
            </a:endParaRPr>
          </a:p>
          <a:p>
            <a:pPr lvl="1"/>
            <a:r>
              <a:rPr lang="en-US" sz="2000" dirty="0" smtClean="0">
                <a:latin typeface="Gill Sans" pitchFamily="-112" charset="0"/>
              </a:rPr>
              <a:t>To maintain fairness in grading</a:t>
            </a:r>
          </a:p>
          <a:p>
            <a:pPr lvl="1"/>
            <a:r>
              <a:rPr lang="en-US" sz="2000" dirty="0" smtClean="0">
                <a:latin typeface="Gill Sans" pitchFamily="-112" charset="0"/>
              </a:rPr>
              <a:t>How do eliminate “Free-riders”</a:t>
            </a:r>
          </a:p>
          <a:p>
            <a:pPr lvl="1">
              <a:buNone/>
            </a:pPr>
            <a:endParaRPr lang="en-US" sz="2000" dirty="0" smtClean="0">
              <a:latin typeface="Gill Sans" pitchFamily="-112" charset="0"/>
            </a:endParaRPr>
          </a:p>
          <a:p>
            <a:endParaRPr lang="en-US" dirty="0" smtClean="0">
              <a:latin typeface="Gill Sans" pitchFamily="-11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keep in mind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ill Sans" pitchFamily="-112" charset="0"/>
              </a:rPr>
              <a:t>Include clear and simple guidelines </a:t>
            </a:r>
          </a:p>
          <a:p>
            <a:r>
              <a:rPr lang="en-US" dirty="0" smtClean="0">
                <a:latin typeface="Gill Sans" pitchFamily="-112" charset="0"/>
              </a:rPr>
              <a:t>Structure is essential to have all group members contribute, difficult in F2F</a:t>
            </a:r>
          </a:p>
          <a:p>
            <a:r>
              <a:rPr lang="en-US" dirty="0" smtClean="0">
                <a:latin typeface="Gill Sans" pitchFamily="-112" charset="0"/>
              </a:rPr>
              <a:t>Choose questions that require students to reason and think about statistics, (don’t test only memory)</a:t>
            </a:r>
          </a:p>
          <a:p>
            <a:r>
              <a:rPr lang="en-US" dirty="0" smtClean="0">
                <a:latin typeface="Gill Sans" pitchFamily="-112" charset="0"/>
              </a:rPr>
              <a:t>Instructor should facilitate learning-be visible during the test</a:t>
            </a:r>
          </a:p>
          <a:p>
            <a:endParaRPr lang="en-US" dirty="0" smtClean="0">
              <a:latin typeface="Gill Sans" pitchFamily="-11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>
                <a:latin typeface="Hoefler Text" charset="0"/>
              </a:rPr>
              <a:t>Thank You</a:t>
            </a:r>
          </a:p>
        </p:txBody>
      </p:sp>
      <p:sp>
        <p:nvSpPr>
          <p:cNvPr id="20483" name="Rectangle 2"/>
          <p:cNvSpPr txBox="1">
            <a:spLocks noChangeArrowheads="1"/>
          </p:cNvSpPr>
          <p:nvPr/>
        </p:nvSpPr>
        <p:spPr bwMode="auto">
          <a:xfrm>
            <a:off x="685800" y="1358900"/>
            <a:ext cx="7772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sz="4000">
              <a:solidFill>
                <a:srgbClr val="7A0019"/>
              </a:solidFill>
              <a:latin typeface="Gill Sans" charset="0"/>
              <a:hlinkClick r:id="rId2"/>
            </a:endParaRPr>
          </a:p>
          <a:p>
            <a:pPr algn="ctr"/>
            <a:endParaRPr lang="en-US" sz="4000">
              <a:solidFill>
                <a:srgbClr val="7A0019"/>
              </a:solidFill>
              <a:latin typeface="Gill Sans" charset="0"/>
              <a:hlinkClick r:id="rId2"/>
            </a:endParaRPr>
          </a:p>
          <a:p>
            <a:pPr algn="ctr"/>
            <a:endParaRPr lang="en-US" sz="4000">
              <a:solidFill>
                <a:srgbClr val="7A0019"/>
              </a:solidFill>
              <a:latin typeface="Gill Sans" charset="0"/>
            </a:endParaRP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914400" y="4559300"/>
            <a:ext cx="7467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000" dirty="0" err="1">
                <a:latin typeface="Times New Roman" charset="0"/>
                <a:ea typeface="Times New Roman" charset="0"/>
                <a:cs typeface="Times New Roman" charset="0"/>
              </a:rPr>
              <a:t>Auðbjörg</a:t>
            </a:r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000" dirty="0" err="1">
                <a:latin typeface="Times New Roman" charset="0"/>
                <a:ea typeface="Times New Roman" charset="0"/>
                <a:cs typeface="Times New Roman" charset="0"/>
              </a:rPr>
              <a:t>Björnsdóttir</a:t>
            </a:r>
            <a:endParaRPr lang="en-US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 eaLnBrk="0" hangingPunct="0"/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School of Statistics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" pitchFamily="-112" charset="0"/>
              </a:rPr>
              <a:t>References 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572000"/>
          </a:xfrm>
        </p:spPr>
        <p:txBody>
          <a:bodyPr/>
          <a:lstStyle/>
          <a:p>
            <a:pPr>
              <a:buNone/>
            </a:pPr>
            <a:r>
              <a:rPr lang="en-US" sz="1100" dirty="0" smtClean="0"/>
              <a:t>Breedlove, W., Burkett, T., &amp; Winfield, I. (2004). Collaborative testing and test performance. </a:t>
            </a:r>
            <a:r>
              <a:rPr lang="en-US" sz="1100" i="1" dirty="0" smtClean="0"/>
              <a:t>Academic Exchange Quarterly</a:t>
            </a:r>
            <a:r>
              <a:rPr lang="en-US" sz="1100" dirty="0" smtClean="0"/>
              <a:t>, </a:t>
            </a:r>
            <a:r>
              <a:rPr lang="en-US" sz="1100" i="1" dirty="0" smtClean="0"/>
              <a:t>8</a:t>
            </a:r>
            <a:r>
              <a:rPr lang="en-US" sz="1100" dirty="0" smtClean="0"/>
              <a:t>(3), 36-40 </a:t>
            </a:r>
          </a:p>
          <a:p>
            <a:pPr>
              <a:buNone/>
            </a:pPr>
            <a:r>
              <a:rPr lang="en-US" sz="1100" dirty="0" smtClean="0"/>
              <a:t>Garfield, J. &amp; Franklin, C. (2011). Assessment of learning, for learning, and as learning in statistics education. In C. </a:t>
            </a:r>
            <a:r>
              <a:rPr lang="en-US" sz="1100" dirty="0" err="1" smtClean="0"/>
              <a:t>Batanero</a:t>
            </a:r>
            <a:r>
              <a:rPr lang="en-US" sz="1100" dirty="0" smtClean="0"/>
              <a:t>, G. </a:t>
            </a:r>
            <a:r>
              <a:rPr lang="en-US" sz="1100" dirty="0" err="1" smtClean="0"/>
              <a:t>Burrilll</a:t>
            </a:r>
            <a:r>
              <a:rPr lang="en-US" sz="1100" dirty="0" smtClean="0"/>
              <a:t>, C. Reading and A. </a:t>
            </a:r>
            <a:r>
              <a:rPr lang="en-US" sz="1100" dirty="0" err="1" smtClean="0"/>
              <a:t>Rossman</a:t>
            </a:r>
            <a:r>
              <a:rPr lang="en-US" sz="1100" dirty="0" smtClean="0"/>
              <a:t> (eds.), </a:t>
            </a:r>
            <a:r>
              <a:rPr lang="en-US" sz="1100" i="1" dirty="0" smtClean="0">
                <a:hlinkClick r:id="rId2"/>
              </a:rPr>
              <a:t>Teaching statistics in school mathematics—Challenges for teaching and teacher education: A joint ICMI/IASE study</a:t>
            </a:r>
            <a:r>
              <a:rPr lang="en-US" sz="1100" dirty="0" smtClean="0"/>
              <a:t> (pp. 133–145). New York, NY: Springer.</a:t>
            </a:r>
          </a:p>
          <a:p>
            <a:pPr>
              <a:buNone/>
            </a:pPr>
            <a:r>
              <a:rPr lang="en-US" sz="1100" dirty="0" smtClean="0"/>
              <a:t>Garfield, J. (1993). Teaching statistics using small-group cooperative learning. Journal of Statistics Education, 1(1)</a:t>
            </a:r>
            <a:endParaRPr lang="en-US" sz="1100" dirty="0" smtClean="0">
              <a:latin typeface="Gill Sans" pitchFamily="-112" charset="0"/>
            </a:endParaRPr>
          </a:p>
          <a:p>
            <a:pPr>
              <a:buFontTx/>
              <a:buNone/>
            </a:pPr>
            <a:r>
              <a:rPr lang="en-US" sz="1100" dirty="0" smtClean="0">
                <a:latin typeface="Gill Sans" pitchFamily="-112" charset="0"/>
              </a:rPr>
              <a:t>Giraud</a:t>
            </a:r>
            <a:r>
              <a:rPr lang="en-US" sz="1100" dirty="0">
                <a:latin typeface="Gill Sans" pitchFamily="-112" charset="0"/>
              </a:rPr>
              <a:t>, G., &amp; Enders, C. (2000). </a:t>
            </a:r>
            <a:r>
              <a:rPr lang="en-US" sz="1100" i="1" dirty="0">
                <a:latin typeface="Gill Sans" pitchFamily="-112" charset="0"/>
              </a:rPr>
              <a:t>The effects of repeated cooperative testing in an introductory statistics course.</a:t>
            </a:r>
            <a:r>
              <a:rPr lang="en-US" sz="1100" dirty="0">
                <a:latin typeface="Gill Sans" pitchFamily="-112" charset="0"/>
              </a:rPr>
              <a:t> Retrieved from </a:t>
            </a:r>
            <a:r>
              <a:rPr lang="en-US" sz="1100" u="sng" dirty="0">
                <a:latin typeface="Gill Sans" pitchFamily="-112" charset="0"/>
                <a:hlinkClick r:id="rId3"/>
              </a:rPr>
              <a:t>http://search.ebscohost.com/login.aspx?direct=true&amp;db=eric&amp;AN=ED445103&amp;site=ehost-live</a:t>
            </a:r>
            <a:endParaRPr lang="en-US" sz="1100" dirty="0">
              <a:latin typeface="Gill Sans" pitchFamily="-112" charset="0"/>
            </a:endParaRPr>
          </a:p>
          <a:p>
            <a:pPr>
              <a:buFontTx/>
              <a:buNone/>
            </a:pPr>
            <a:r>
              <a:rPr lang="en-US" sz="1100" dirty="0" err="1">
                <a:latin typeface="Gill Sans" pitchFamily="-112" charset="0"/>
              </a:rPr>
              <a:t>Giuliodori</a:t>
            </a:r>
            <a:r>
              <a:rPr lang="en-US" sz="1100" dirty="0">
                <a:latin typeface="Gill Sans" pitchFamily="-112" charset="0"/>
              </a:rPr>
              <a:t>, M. J., Lujan, H. L., &amp; </a:t>
            </a:r>
            <a:r>
              <a:rPr lang="en-US" sz="1100" dirty="0" err="1">
                <a:latin typeface="Gill Sans" pitchFamily="-112" charset="0"/>
              </a:rPr>
              <a:t>DiCarlo</a:t>
            </a:r>
            <a:r>
              <a:rPr lang="en-US" sz="1100" dirty="0">
                <a:latin typeface="Gill Sans" pitchFamily="-112" charset="0"/>
              </a:rPr>
              <a:t>, S. E. (2008). Collaborative group testing benefits high- and low-performing students</a:t>
            </a:r>
            <a:r>
              <a:rPr lang="en-US" sz="1100" i="1" dirty="0">
                <a:latin typeface="Gill Sans" pitchFamily="-112" charset="0"/>
              </a:rPr>
              <a:t>. Advances in Physiology Education, 3</a:t>
            </a:r>
            <a:r>
              <a:rPr lang="en-US" sz="1100" dirty="0">
                <a:latin typeface="Gill Sans" pitchFamily="-112" charset="0"/>
              </a:rPr>
              <a:t>2(4), 274-278. </a:t>
            </a:r>
          </a:p>
          <a:p>
            <a:pPr>
              <a:buFontTx/>
              <a:buNone/>
            </a:pPr>
            <a:r>
              <a:rPr lang="en-US" sz="1100" dirty="0" err="1">
                <a:latin typeface="Gill Sans" pitchFamily="-112" charset="0"/>
              </a:rPr>
              <a:t>Haberyan</a:t>
            </a:r>
            <a:r>
              <a:rPr lang="en-US" sz="1100" dirty="0">
                <a:latin typeface="Gill Sans" pitchFamily="-112" charset="0"/>
              </a:rPr>
              <a:t>, A., &amp; Barnett, J. (2010). Collaborative testing and achievement: Are two heads really better than one</a:t>
            </a:r>
            <a:r>
              <a:rPr lang="en-US" sz="1100" i="1" dirty="0">
                <a:latin typeface="Gill Sans" pitchFamily="-112" charset="0"/>
              </a:rPr>
              <a:t>? Journal of Instructional Psychology, 3</a:t>
            </a:r>
            <a:r>
              <a:rPr lang="en-US" sz="1100" dirty="0">
                <a:latin typeface="Gill Sans" pitchFamily="-112" charset="0"/>
              </a:rPr>
              <a:t>7(1), 32-41.</a:t>
            </a:r>
            <a:r>
              <a:rPr lang="en-US" sz="1100" dirty="0" smtClean="0">
                <a:latin typeface="Gill Sans" pitchFamily="-112" charset="0"/>
              </a:rPr>
              <a:t> </a:t>
            </a:r>
          </a:p>
          <a:p>
            <a:pPr>
              <a:buNone/>
            </a:pPr>
            <a:r>
              <a:rPr lang="en-US" sz="1100" dirty="0" err="1" smtClean="0"/>
              <a:t>Helmericks</a:t>
            </a:r>
            <a:r>
              <a:rPr lang="en-US" sz="1100" dirty="0" smtClean="0"/>
              <a:t>, S. G. (1993). Collaborative testing in social statistics: Toward </a:t>
            </a:r>
            <a:r>
              <a:rPr lang="en-US" sz="1100" dirty="0" err="1" smtClean="0"/>
              <a:t>gemeinstat</a:t>
            </a:r>
            <a:r>
              <a:rPr lang="en-US" sz="1100" dirty="0" smtClean="0"/>
              <a:t>. Teaching Sociology, 21, 287-297. </a:t>
            </a:r>
          </a:p>
          <a:p>
            <a:pPr>
              <a:buNone/>
            </a:pPr>
            <a:r>
              <a:rPr lang="en-US" sz="1100" dirty="0" err="1" smtClean="0"/>
              <a:t>Ioannou</a:t>
            </a:r>
            <a:r>
              <a:rPr lang="en-US" sz="1100" dirty="0" smtClean="0"/>
              <a:t>, A., &amp; </a:t>
            </a:r>
            <a:r>
              <a:rPr lang="en-US" sz="1100" dirty="0" err="1" smtClean="0"/>
              <a:t>Artino</a:t>
            </a:r>
            <a:r>
              <a:rPr lang="en-US" sz="1100" dirty="0" smtClean="0"/>
              <a:t>, A. R. J. (2010). Learn more, stress less: Exploring the benefits of collaborative assessment. College Student Journal, 44(1).</a:t>
            </a:r>
          </a:p>
          <a:p>
            <a:pPr>
              <a:buFontTx/>
              <a:buNone/>
            </a:pPr>
            <a:r>
              <a:rPr lang="en-US" sz="1100" dirty="0" err="1" smtClean="0">
                <a:latin typeface="Gill Sans" pitchFamily="-112" charset="0"/>
              </a:rPr>
              <a:t>Kapitanoff</a:t>
            </a:r>
            <a:r>
              <a:rPr lang="en-US" sz="1100" dirty="0">
                <a:latin typeface="Gill Sans" pitchFamily="-112" charset="0"/>
              </a:rPr>
              <a:t>, S. H. (2009). Collaborative testing: Cognitive and interpersonal processes related to enhanced test performance</a:t>
            </a:r>
            <a:r>
              <a:rPr lang="en-US" sz="1100" i="1" dirty="0">
                <a:latin typeface="Gill Sans" pitchFamily="-112" charset="0"/>
              </a:rPr>
              <a:t>. Active Learning in Higher Education, 1</a:t>
            </a:r>
            <a:r>
              <a:rPr lang="en-US" sz="1100" dirty="0">
                <a:latin typeface="Gill Sans" pitchFamily="-112" charset="0"/>
              </a:rPr>
              <a:t>0(1), 56-70. </a:t>
            </a:r>
          </a:p>
          <a:p>
            <a:pPr>
              <a:buFontTx/>
              <a:buNone/>
            </a:pPr>
            <a:r>
              <a:rPr lang="en-US" sz="1100" dirty="0">
                <a:latin typeface="Gill Sans" pitchFamily="-112" charset="0"/>
              </a:rPr>
              <a:t>Lusk, M., 1, &amp; Conklin, L. (2003). Collaborative testing to promote learning</a:t>
            </a:r>
            <a:r>
              <a:rPr lang="en-US" sz="1100" i="1" dirty="0">
                <a:latin typeface="Gill Sans" pitchFamily="-112" charset="0"/>
              </a:rPr>
              <a:t>. Journal of Nursing Education, 4</a:t>
            </a:r>
            <a:r>
              <a:rPr lang="en-US" sz="1100" dirty="0">
                <a:latin typeface="Gill Sans" pitchFamily="-112" charset="0"/>
              </a:rPr>
              <a:t>2(3), 121-124. </a:t>
            </a:r>
            <a:r>
              <a:rPr lang="en-US" sz="1100" dirty="0" smtClean="0">
                <a:latin typeface="Gill Sans" pitchFamily="-112" charset="0"/>
              </a:rPr>
              <a:t> </a:t>
            </a:r>
          </a:p>
          <a:p>
            <a:pPr>
              <a:buNone/>
            </a:pPr>
            <a:r>
              <a:rPr lang="en-US" sz="1100" dirty="0" err="1" smtClean="0"/>
              <a:t>Magel</a:t>
            </a:r>
            <a:r>
              <a:rPr lang="en-US" sz="1100" dirty="0" smtClean="0"/>
              <a:t>, R. C. (1998). Using cooperative learning in a large introductory statistics class. Journal of Statistics Education, 6(3).</a:t>
            </a:r>
          </a:p>
          <a:p>
            <a:pPr>
              <a:buFontTx/>
              <a:buNone/>
            </a:pPr>
            <a:r>
              <a:rPr lang="en-US" sz="1100" dirty="0" err="1" smtClean="0">
                <a:latin typeface="Gill Sans" pitchFamily="-112" charset="0"/>
              </a:rPr>
              <a:t>Rao</a:t>
            </a:r>
            <a:r>
              <a:rPr lang="en-US" sz="1100" dirty="0">
                <a:latin typeface="Gill Sans" pitchFamily="-112" charset="0"/>
              </a:rPr>
              <a:t>, S. P., Collins, H. L., &amp; </a:t>
            </a:r>
            <a:r>
              <a:rPr lang="en-US" sz="1100" dirty="0" err="1">
                <a:latin typeface="Gill Sans" pitchFamily="-112" charset="0"/>
              </a:rPr>
              <a:t>DiCarlo</a:t>
            </a:r>
            <a:r>
              <a:rPr lang="en-US" sz="1100" dirty="0">
                <a:latin typeface="Gill Sans" pitchFamily="-112" charset="0"/>
              </a:rPr>
              <a:t>, S. E. (2002). Collaborative testing enhances student learning</a:t>
            </a:r>
            <a:r>
              <a:rPr lang="en-US" sz="1100" i="1" dirty="0">
                <a:latin typeface="Gill Sans" pitchFamily="-112" charset="0"/>
              </a:rPr>
              <a:t>. Advances in Physiology Education, 2</a:t>
            </a:r>
            <a:r>
              <a:rPr lang="en-US" sz="1100" dirty="0">
                <a:latin typeface="Gill Sans" pitchFamily="-112" charset="0"/>
              </a:rPr>
              <a:t>6(1), 37-41. </a:t>
            </a:r>
            <a:endParaRPr lang="en-US" sz="1100" dirty="0" smtClean="0">
              <a:latin typeface="Gill Sans" pitchFamily="-112" charset="0"/>
            </a:endParaRPr>
          </a:p>
          <a:p>
            <a:pPr>
              <a:buFontTx/>
              <a:buNone/>
            </a:pPr>
            <a:r>
              <a:rPr lang="en-US" sz="1100" dirty="0" err="1" smtClean="0">
                <a:latin typeface="Gill Sans" pitchFamily="-112" charset="0"/>
              </a:rPr>
              <a:t>Sandahl</a:t>
            </a:r>
            <a:r>
              <a:rPr lang="en-US" sz="1100" dirty="0">
                <a:latin typeface="Gill Sans" pitchFamily="-112" charset="0"/>
              </a:rPr>
              <a:t>, S. S. (2009). Collaborative testing as a learning strategy in nursing education: A review of the literature</a:t>
            </a:r>
            <a:r>
              <a:rPr lang="en-US" sz="1100" i="1" dirty="0">
                <a:latin typeface="Gill Sans" pitchFamily="-112" charset="0"/>
              </a:rPr>
              <a:t>. Nursing Education Perspectives, 3</a:t>
            </a:r>
            <a:r>
              <a:rPr lang="en-US" sz="1100" dirty="0">
                <a:latin typeface="Gill Sans" pitchFamily="-112" charset="0"/>
              </a:rPr>
              <a:t>0(3), 171-175. </a:t>
            </a:r>
            <a:endParaRPr lang="en-US" sz="1100" dirty="0" smtClean="0">
              <a:latin typeface="Gill Sans" pitchFamily="-112" charset="0"/>
            </a:endParaRPr>
          </a:p>
          <a:p>
            <a:pPr>
              <a:buFontTx/>
              <a:buNone/>
            </a:pPr>
            <a:r>
              <a:rPr lang="en-US" sz="1100" dirty="0" err="1" smtClean="0">
                <a:latin typeface="Gill Sans" pitchFamily="-112" charset="0"/>
              </a:rPr>
              <a:t>Zimbardo</a:t>
            </a:r>
            <a:r>
              <a:rPr lang="en-US" sz="1100" dirty="0">
                <a:latin typeface="Gill Sans" pitchFamily="-112" charset="0"/>
              </a:rPr>
              <a:t>, P. G., Butler, L. D., &amp; Wolfe, V. A. (2003). Cooperative college examinations: More gain, less pain when students share information and grades</a:t>
            </a:r>
            <a:r>
              <a:rPr lang="en-US" sz="1100" i="1" dirty="0">
                <a:latin typeface="Gill Sans" pitchFamily="-112" charset="0"/>
              </a:rPr>
              <a:t>. The Journal of Experimental Education, 7</a:t>
            </a:r>
            <a:r>
              <a:rPr lang="en-US" sz="1100" dirty="0">
                <a:latin typeface="Gill Sans" pitchFamily="-112" charset="0"/>
              </a:rPr>
              <a:t>1(2), pp. 101-125.  Retrieved from </a:t>
            </a:r>
            <a:r>
              <a:rPr lang="en-US" sz="1100" u="sng" dirty="0">
                <a:latin typeface="Gill Sans" pitchFamily="-112" charset="0"/>
                <a:hlinkClick r:id="rId4"/>
              </a:rPr>
              <a:t>http://www.jstor.org/stable/20152702</a:t>
            </a:r>
            <a:endParaRPr lang="en-US" sz="1100" dirty="0">
              <a:latin typeface="Gill Sans" pitchFamily="-112" charset="0"/>
            </a:endParaRPr>
          </a:p>
          <a:p>
            <a:pPr>
              <a:buFontTx/>
              <a:buNone/>
            </a:pPr>
            <a:endParaRPr lang="en-US" sz="1100" dirty="0">
              <a:latin typeface="Gill Sans" pitchFamily="-11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/>
              <a:t>Collaborative learning in statistics courses</a:t>
            </a:r>
          </a:p>
          <a:p>
            <a:r>
              <a:rPr lang="en-US" sz="2700" dirty="0" smtClean="0"/>
              <a:t>Collaborative testing</a:t>
            </a:r>
          </a:p>
          <a:p>
            <a:r>
              <a:rPr lang="en-US" sz="2700" dirty="0" smtClean="0"/>
              <a:t>Example of collaborative testing in introductory statistics courses </a:t>
            </a:r>
          </a:p>
          <a:p>
            <a:pPr lvl="2"/>
            <a:r>
              <a:rPr lang="en-US" sz="2500" dirty="0" smtClean="0"/>
              <a:t>Online setting </a:t>
            </a:r>
          </a:p>
          <a:p>
            <a:pPr lvl="2"/>
            <a:r>
              <a:rPr lang="en-US" sz="2500" dirty="0" smtClean="0"/>
              <a:t>F2F setting </a:t>
            </a:r>
          </a:p>
          <a:p>
            <a:r>
              <a:rPr lang="en-US" sz="2700" dirty="0" smtClean="0"/>
              <a:t>Students’ feedback on group tests</a:t>
            </a:r>
          </a:p>
          <a:p>
            <a:r>
              <a:rPr lang="en-US" sz="2700" dirty="0" smtClean="0"/>
              <a:t>Pros and cons</a:t>
            </a:r>
          </a:p>
          <a:p>
            <a:r>
              <a:rPr lang="en-US" sz="2700" dirty="0" smtClean="0"/>
              <a:t>Things to keep in mind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r>
              <a:rPr lang="en-US" sz="3800" dirty="0" smtClean="0">
                <a:latin typeface="Gill Sans" pitchFamily="-110" charset="0"/>
              </a:rPr>
              <a:t>Collaborative learning in introductory college statistics courses</a:t>
            </a:r>
            <a:endParaRPr lang="en-US" sz="3800" i="1" dirty="0" smtClean="0">
              <a:latin typeface="Gill Sans" pitchFamily="-110" charset="0"/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sz="2400" dirty="0" smtClean="0">
                <a:latin typeface="Gill Sans" charset="0"/>
              </a:rPr>
              <a:t>Guidelines for Assessment and Instruction in Statistics Education (GAISE) </a:t>
            </a:r>
          </a:p>
          <a:p>
            <a:pPr lvl="1"/>
            <a:r>
              <a:rPr lang="en-US" sz="2000" dirty="0" smtClean="0">
                <a:latin typeface="Gill Sans" charset="0"/>
              </a:rPr>
              <a:t>Foster active learning in the classroom</a:t>
            </a:r>
          </a:p>
          <a:p>
            <a:pPr lvl="1"/>
            <a:r>
              <a:rPr lang="en-US" sz="2000" dirty="0" smtClean="0">
                <a:latin typeface="Gill Sans" charset="0"/>
              </a:rPr>
              <a:t>Have students learn together in small groups</a:t>
            </a:r>
            <a:endParaRPr lang="en-US" sz="2400" dirty="0" smtClean="0">
              <a:latin typeface="Gill Sans" pitchFamily="-110" charset="0"/>
            </a:endParaRP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Gill Sans" pitchFamily="-110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Gill Sans" pitchFamily="-110" charset="0"/>
              </a:rPr>
              <a:t>Collaborative learning used in the teaching of statistics with positive outcomes such as: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Gill Sans" pitchFamily="-110" charset="0"/>
              </a:rPr>
              <a:t>enhancing students’ learning of statistics concepts, increasing students’ understanding, increasing attendance and class participation, improving students’ attitudes (Garfield, 1993), and higher students’ achievements (e.g., Giraud, 1997; </a:t>
            </a:r>
            <a:r>
              <a:rPr lang="en-US" sz="2000" dirty="0" err="1" smtClean="0">
                <a:latin typeface="Gill Sans" pitchFamily="-110" charset="0"/>
              </a:rPr>
              <a:t>Magel</a:t>
            </a:r>
            <a:r>
              <a:rPr lang="en-US" sz="2000" dirty="0" smtClean="0">
                <a:latin typeface="Gill Sans" pitchFamily="-110" charset="0"/>
              </a:rPr>
              <a:t>, 1998)</a:t>
            </a:r>
          </a:p>
          <a:p>
            <a:pPr lvl="1">
              <a:lnSpc>
                <a:spcPct val="90000"/>
              </a:lnSpc>
              <a:buNone/>
            </a:pPr>
            <a:endParaRPr lang="en-US" sz="1400" dirty="0" smtClean="0">
              <a:latin typeface="Gill Sans" pitchFamily="-110" charset="0"/>
            </a:endParaRPr>
          </a:p>
          <a:p>
            <a:r>
              <a:rPr lang="en-US" sz="2400" dirty="0" smtClean="0">
                <a:latin typeface="Gill Sans" charset="0"/>
              </a:rPr>
              <a:t>Effective use of collaborative learning</a:t>
            </a:r>
          </a:p>
          <a:p>
            <a:pPr lvl="1"/>
            <a:r>
              <a:rPr lang="en-US" sz="2000" dirty="0" smtClean="0">
                <a:latin typeface="Gill Sans" charset="0"/>
              </a:rPr>
              <a:t>Collaborative tests can enhance construction of learning </a:t>
            </a: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Gill Sans" pitchFamily="-11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914400"/>
          </a:xfrm>
        </p:spPr>
        <p:txBody>
          <a:bodyPr/>
          <a:lstStyle/>
          <a:p>
            <a:pPr eaLnBrk="1" hangingPunct="1"/>
            <a:r>
              <a:rPr lang="en-US">
                <a:latin typeface="Gill Sans" charset="0"/>
              </a:rPr>
              <a:t>Collaborative testing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4876800"/>
          </a:xfrm>
        </p:spPr>
        <p:txBody>
          <a:bodyPr/>
          <a:lstStyle/>
          <a:p>
            <a:pPr>
              <a:buFontTx/>
              <a:buNone/>
            </a:pPr>
            <a:endParaRPr lang="en-US" sz="800" dirty="0">
              <a:latin typeface="Gill Sans" charset="0"/>
            </a:endParaRPr>
          </a:p>
          <a:p>
            <a:r>
              <a:rPr lang="en-US" sz="2400" dirty="0">
                <a:latin typeface="Gill Sans" charset="0"/>
              </a:rPr>
              <a:t>Collaborative testing occurs when students work together on an exam or assessment (Lusk &amp; Conklin, 2003)</a:t>
            </a:r>
          </a:p>
          <a:p>
            <a:pPr>
              <a:buFontTx/>
              <a:buNone/>
            </a:pPr>
            <a:endParaRPr lang="en-US" sz="1600" dirty="0">
              <a:latin typeface="Gill Sans" charset="0"/>
            </a:endParaRPr>
          </a:p>
          <a:p>
            <a:r>
              <a:rPr lang="en-US" sz="2400" dirty="0">
                <a:latin typeface="Gill Sans" charset="0"/>
              </a:rPr>
              <a:t>Different formats of collaborative tests</a:t>
            </a:r>
          </a:p>
          <a:p>
            <a:pPr lvl="1">
              <a:spcAft>
                <a:spcPts val="600"/>
              </a:spcAft>
            </a:pPr>
            <a:r>
              <a:rPr lang="en-US" sz="2200" u="sng" dirty="0">
                <a:latin typeface="Gill Sans" charset="0"/>
              </a:rPr>
              <a:t>Consensus</a:t>
            </a:r>
            <a:r>
              <a:rPr lang="en-US" sz="2000" dirty="0">
                <a:latin typeface="Gill Sans" charset="0"/>
              </a:rPr>
              <a:t> --- students turn in group answers (e.g., </a:t>
            </a:r>
            <a:r>
              <a:rPr lang="en-US" sz="2000" dirty="0" err="1">
                <a:latin typeface="Gill Sans" charset="0"/>
              </a:rPr>
              <a:t>Haberyan</a:t>
            </a:r>
            <a:r>
              <a:rPr lang="en-US" sz="2000" dirty="0">
                <a:latin typeface="Gill Sans" charset="0"/>
              </a:rPr>
              <a:t>  &amp; Barnett, 2010; </a:t>
            </a:r>
            <a:r>
              <a:rPr lang="en-US" sz="2000" dirty="0" err="1">
                <a:latin typeface="Gill Sans" charset="0"/>
              </a:rPr>
              <a:t>Helmericks</a:t>
            </a:r>
            <a:r>
              <a:rPr lang="en-US" sz="2000" dirty="0">
                <a:latin typeface="Gill Sans" charset="0"/>
              </a:rPr>
              <a:t>, 1993; Hick, 2007)</a:t>
            </a:r>
          </a:p>
          <a:p>
            <a:pPr lvl="1">
              <a:spcAft>
                <a:spcPts val="600"/>
              </a:spcAft>
            </a:pPr>
            <a:r>
              <a:rPr lang="en-US" sz="2200" u="sng" dirty="0">
                <a:latin typeface="Gill Sans" charset="0"/>
              </a:rPr>
              <a:t>Non-consensus </a:t>
            </a:r>
            <a:r>
              <a:rPr lang="en-US" sz="2000" dirty="0">
                <a:latin typeface="Gill Sans" charset="0"/>
              </a:rPr>
              <a:t>--- students turn in individual answers (e.g., Lusk &amp; Conklin, 2003; Breedlove, Burkett &amp; Winfield, 2004; </a:t>
            </a:r>
            <a:r>
              <a:rPr lang="en-US" sz="2000" dirty="0" err="1">
                <a:latin typeface="Gill Sans" charset="0"/>
              </a:rPr>
              <a:t>Kapitanoff</a:t>
            </a:r>
            <a:r>
              <a:rPr lang="en-US" sz="2000" dirty="0">
                <a:latin typeface="Gill Sans" charset="0"/>
              </a:rPr>
              <a:t>, 2009) </a:t>
            </a:r>
          </a:p>
          <a:p>
            <a:pPr lvl="1">
              <a:spcAft>
                <a:spcPts val="600"/>
              </a:spcAft>
            </a:pPr>
            <a:r>
              <a:rPr lang="en-US" sz="2200" u="sng" dirty="0">
                <a:latin typeface="Gill Sans" charset="0"/>
              </a:rPr>
              <a:t>Both consensus and non-consensus </a:t>
            </a:r>
            <a:r>
              <a:rPr lang="en-US" sz="2000" dirty="0">
                <a:latin typeface="Gill Sans" charset="0"/>
              </a:rPr>
              <a:t>--- students turn </a:t>
            </a:r>
            <a:r>
              <a:rPr lang="en-US" sz="2000" dirty="0" smtClean="0">
                <a:latin typeface="Gill Sans" charset="0"/>
              </a:rPr>
              <a:t>in answers </a:t>
            </a:r>
            <a:r>
              <a:rPr lang="en-US" sz="2000" dirty="0">
                <a:latin typeface="Gill Sans" charset="0"/>
              </a:rPr>
              <a:t>both individually and</a:t>
            </a:r>
            <a:r>
              <a:rPr lang="en-US" sz="2000" dirty="0" smtClean="0">
                <a:latin typeface="Gill Sans" charset="0"/>
              </a:rPr>
              <a:t> as a group (</a:t>
            </a:r>
            <a:r>
              <a:rPr lang="en-US" sz="2000" dirty="0">
                <a:latin typeface="Gill Sans" charset="0"/>
              </a:rPr>
              <a:t>e.g., </a:t>
            </a:r>
            <a:r>
              <a:rPr lang="en-US" sz="2000" dirty="0" err="1">
                <a:latin typeface="Gill Sans" charset="0"/>
              </a:rPr>
              <a:t>Giuliodori</a:t>
            </a:r>
            <a:r>
              <a:rPr lang="en-US" sz="2000" dirty="0">
                <a:latin typeface="Gill Sans" charset="0"/>
              </a:rPr>
              <a:t>, et al.</a:t>
            </a:r>
            <a:r>
              <a:rPr lang="en-US" sz="2000" i="1" dirty="0">
                <a:latin typeface="Gill Sans" charset="0"/>
              </a:rPr>
              <a:t> </a:t>
            </a:r>
            <a:r>
              <a:rPr lang="en-US" sz="2000" dirty="0">
                <a:latin typeface="Gill Sans" charset="0"/>
              </a:rPr>
              <a:t>2008; </a:t>
            </a:r>
            <a:r>
              <a:rPr lang="en-US" sz="2000" dirty="0" err="1">
                <a:latin typeface="Gill Sans" charset="0"/>
              </a:rPr>
              <a:t>Ioannou</a:t>
            </a:r>
            <a:r>
              <a:rPr lang="en-US" sz="2000" dirty="0">
                <a:latin typeface="Gill Sans" charset="0"/>
              </a:rPr>
              <a:t> &amp; </a:t>
            </a:r>
            <a:r>
              <a:rPr lang="en-US" sz="2000" dirty="0" err="1">
                <a:latin typeface="Gill Sans" charset="0"/>
              </a:rPr>
              <a:t>Artino</a:t>
            </a:r>
            <a:r>
              <a:rPr lang="en-US" sz="2000" dirty="0">
                <a:latin typeface="Gill Sans" charset="0"/>
              </a:rPr>
              <a:t>, 2010; </a:t>
            </a:r>
            <a:r>
              <a:rPr lang="en-US" sz="2000" dirty="0" err="1">
                <a:latin typeface="Gill Sans" charset="0"/>
              </a:rPr>
              <a:t>Rao</a:t>
            </a:r>
            <a:r>
              <a:rPr lang="en-US" sz="2000" dirty="0">
                <a:latin typeface="Gill Sans" charset="0"/>
              </a:rPr>
              <a:t>, Collins &amp; </a:t>
            </a:r>
            <a:r>
              <a:rPr lang="en-US" sz="2000" dirty="0" err="1">
                <a:latin typeface="Gill Sans" charset="0"/>
              </a:rPr>
              <a:t>DiCarlo</a:t>
            </a:r>
            <a:r>
              <a:rPr lang="en-US" sz="2000" dirty="0">
                <a:latin typeface="Gill Sans" charset="0"/>
              </a:rPr>
              <a:t>, 2002) </a:t>
            </a:r>
          </a:p>
          <a:p>
            <a:pPr>
              <a:buFontTx/>
              <a:buNone/>
            </a:pPr>
            <a:endParaRPr lang="en-US" sz="2400" dirty="0">
              <a:latin typeface="Gill 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Collaborative testing in statistics courses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sz="2800" dirty="0" smtClean="0">
                <a:latin typeface="Gill Sans" pitchFamily="-110" charset="0"/>
              </a:rPr>
              <a:t>Two studies used collaborative tests in statistics courses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Gill Sans" pitchFamily="-110" charset="0"/>
              </a:rPr>
              <a:t>Found no significant difference between using collaborative tests and individual tests (Giraud, 1997; </a:t>
            </a:r>
            <a:r>
              <a:rPr lang="en-US" dirty="0" err="1" smtClean="0">
                <a:latin typeface="Gill Sans" pitchFamily="-110" charset="0"/>
              </a:rPr>
              <a:t>Helmericks</a:t>
            </a:r>
            <a:r>
              <a:rPr lang="en-US" dirty="0" smtClean="0">
                <a:latin typeface="Gill Sans" pitchFamily="-110" charset="0"/>
              </a:rPr>
              <a:t>, 1993) 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Gill Sans" pitchFamily="-110" charset="0"/>
              </a:rPr>
              <a:t>Significant difference in students’ positive attitudes towards collaborative testing (Giraud, 1997)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Gill Sans" pitchFamily="-110" charset="0"/>
              </a:rPr>
              <a:t>Students’ strongly favored the collaborative tests (</a:t>
            </a:r>
            <a:r>
              <a:rPr lang="en-US" dirty="0" err="1" smtClean="0">
                <a:latin typeface="Gill Sans" pitchFamily="-110" charset="0"/>
              </a:rPr>
              <a:t>Helmericks</a:t>
            </a:r>
            <a:r>
              <a:rPr lang="en-US" dirty="0" smtClean="0">
                <a:latin typeface="Gill Sans" pitchFamily="-110" charset="0"/>
              </a:rPr>
              <a:t>, 1993)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838200"/>
          </a:xfrm>
        </p:spPr>
        <p:txBody>
          <a:bodyPr/>
          <a:lstStyle/>
          <a:p>
            <a:r>
              <a:rPr lang="en-US">
                <a:latin typeface="Gill Sans" charset="0"/>
              </a:rPr>
              <a:t>Benefits of collaborative testing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dirty="0">
                <a:latin typeface="Gill Sans" charset="0"/>
              </a:rPr>
              <a:t>Use of collaborative tests may lead to:</a:t>
            </a:r>
          </a:p>
          <a:p>
            <a:pPr eaLnBrk="1" hangingPunct="1">
              <a:buFontTx/>
              <a:buNone/>
            </a:pPr>
            <a:endParaRPr lang="en-US" sz="800" dirty="0">
              <a:latin typeface="Gill Sans" charset="0"/>
            </a:endParaRPr>
          </a:p>
          <a:p>
            <a:pPr eaLnBrk="1" hangingPunct="1"/>
            <a:r>
              <a:rPr lang="en-US" sz="2400" dirty="0">
                <a:latin typeface="Gill Sans" charset="0"/>
              </a:rPr>
              <a:t>Increased test scores (e.g., Breedlove et al, 2004; </a:t>
            </a:r>
            <a:r>
              <a:rPr lang="en-US" sz="2400" dirty="0" err="1">
                <a:latin typeface="Gill Sans" charset="0"/>
              </a:rPr>
              <a:t>Helmericks</a:t>
            </a:r>
            <a:r>
              <a:rPr lang="en-US" sz="2400" dirty="0">
                <a:latin typeface="Gill Sans" charset="0"/>
              </a:rPr>
              <a:t>, 1993; </a:t>
            </a:r>
            <a:r>
              <a:rPr lang="en-US" sz="2400" dirty="0" err="1">
                <a:latin typeface="Gill Sans" charset="0"/>
              </a:rPr>
              <a:t>Sandahl</a:t>
            </a:r>
            <a:r>
              <a:rPr lang="en-US" sz="2400" dirty="0">
                <a:latin typeface="Gill Sans" charset="0"/>
              </a:rPr>
              <a:t>, 2009; </a:t>
            </a:r>
            <a:r>
              <a:rPr lang="en-US" sz="2400" dirty="0" err="1">
                <a:latin typeface="Gill Sans" charset="0"/>
              </a:rPr>
              <a:t>Zimbardo</a:t>
            </a:r>
            <a:r>
              <a:rPr lang="en-US" sz="2400" dirty="0">
                <a:latin typeface="Gill Sans" charset="0"/>
              </a:rPr>
              <a:t>, et al, 2003)</a:t>
            </a:r>
          </a:p>
          <a:p>
            <a:pPr eaLnBrk="1" hangingPunct="1">
              <a:buFontTx/>
              <a:buNone/>
            </a:pPr>
            <a:endParaRPr lang="en-US" sz="800" dirty="0">
              <a:latin typeface="Gill Sans" charset="0"/>
            </a:endParaRPr>
          </a:p>
          <a:p>
            <a:pPr eaLnBrk="1" hangingPunct="1"/>
            <a:r>
              <a:rPr lang="en-US" sz="2400" dirty="0">
                <a:latin typeface="Gill Sans" charset="0"/>
              </a:rPr>
              <a:t>Decrease in test anxiety (e.g., </a:t>
            </a:r>
            <a:r>
              <a:rPr lang="en-US" sz="2400" dirty="0" err="1">
                <a:latin typeface="Gill Sans" charset="0"/>
              </a:rPr>
              <a:t>Ioannou</a:t>
            </a:r>
            <a:r>
              <a:rPr lang="en-US" sz="2400" dirty="0">
                <a:latin typeface="Gill Sans" charset="0"/>
              </a:rPr>
              <a:t> &amp; </a:t>
            </a:r>
            <a:r>
              <a:rPr lang="en-US" sz="2400" dirty="0" err="1">
                <a:latin typeface="Gill Sans" charset="0"/>
              </a:rPr>
              <a:t>Artino</a:t>
            </a:r>
            <a:r>
              <a:rPr lang="en-US" sz="2400" dirty="0">
                <a:latin typeface="Gill Sans" charset="0"/>
              </a:rPr>
              <a:t>, 2010; </a:t>
            </a:r>
            <a:r>
              <a:rPr lang="en-US" sz="2400" dirty="0" err="1">
                <a:latin typeface="Gill Sans" charset="0"/>
              </a:rPr>
              <a:t>Zimbardo</a:t>
            </a:r>
            <a:r>
              <a:rPr lang="en-US" sz="2400" dirty="0">
                <a:latin typeface="Gill Sans" charset="0"/>
              </a:rPr>
              <a:t> et al, 2003) </a:t>
            </a:r>
          </a:p>
          <a:p>
            <a:pPr eaLnBrk="1" hangingPunct="1">
              <a:buFontTx/>
              <a:buNone/>
            </a:pPr>
            <a:endParaRPr lang="en-US" sz="800" dirty="0">
              <a:latin typeface="Gill Sans" charset="0"/>
            </a:endParaRPr>
          </a:p>
          <a:p>
            <a:pPr eaLnBrk="1" hangingPunct="1"/>
            <a:r>
              <a:rPr lang="en-US" sz="2400" dirty="0">
                <a:latin typeface="Gill Sans" charset="0"/>
              </a:rPr>
              <a:t>Increase in student attitudes (e.g., Giraud &amp; Enders, 2000; </a:t>
            </a:r>
            <a:r>
              <a:rPr lang="en-US" sz="2400" dirty="0" err="1">
                <a:latin typeface="Gill Sans" charset="0"/>
              </a:rPr>
              <a:t>Ioannou</a:t>
            </a:r>
            <a:r>
              <a:rPr lang="en-US" sz="2400" dirty="0">
                <a:latin typeface="Gill Sans" charset="0"/>
              </a:rPr>
              <a:t> &amp; </a:t>
            </a:r>
            <a:r>
              <a:rPr lang="en-US" sz="2400" dirty="0" err="1">
                <a:latin typeface="Gill Sans" charset="0"/>
              </a:rPr>
              <a:t>Artino</a:t>
            </a:r>
            <a:r>
              <a:rPr lang="en-US" sz="2400" dirty="0">
                <a:latin typeface="Gill Sans" charset="0"/>
              </a:rPr>
              <a:t>, 2010)</a:t>
            </a:r>
          </a:p>
          <a:p>
            <a:pPr eaLnBrk="1" hangingPunct="1">
              <a:buFontTx/>
              <a:buNone/>
            </a:pPr>
            <a:endParaRPr lang="en-US" sz="800" dirty="0">
              <a:latin typeface="Gill Sans" charset="0"/>
            </a:endParaRPr>
          </a:p>
          <a:p>
            <a:pPr eaLnBrk="1" hangingPunct="1"/>
            <a:r>
              <a:rPr lang="en-US" sz="2400" dirty="0">
                <a:latin typeface="Gill Sans" charset="0"/>
              </a:rPr>
              <a:t>An increase in student interaction (e.g., </a:t>
            </a:r>
            <a:r>
              <a:rPr lang="en-US" sz="2400" dirty="0" err="1">
                <a:latin typeface="Gill Sans" charset="0"/>
              </a:rPr>
              <a:t>Ioannou</a:t>
            </a:r>
            <a:r>
              <a:rPr lang="en-US" sz="2400" dirty="0">
                <a:latin typeface="Gill Sans" charset="0"/>
              </a:rPr>
              <a:t> &amp; </a:t>
            </a:r>
            <a:r>
              <a:rPr lang="en-US" sz="2400" dirty="0" err="1">
                <a:latin typeface="Gill Sans" charset="0"/>
              </a:rPr>
              <a:t>Artino</a:t>
            </a:r>
            <a:r>
              <a:rPr lang="en-US" sz="2400" dirty="0">
                <a:latin typeface="Gill Sans" charset="0"/>
              </a:rPr>
              <a:t>, 2010) </a:t>
            </a:r>
          </a:p>
          <a:p>
            <a:endParaRPr lang="en-US" sz="2400" dirty="0">
              <a:latin typeface="Gill 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in statistics course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purpose and use of assessment utilized in statistics course should be (Garfield and Franklin, 2011): </a:t>
            </a:r>
          </a:p>
          <a:p>
            <a:pPr lvl="1"/>
            <a:r>
              <a:rPr lang="en-US" sz="2400" dirty="0" smtClean="0"/>
              <a:t>assessment </a:t>
            </a:r>
            <a:r>
              <a:rPr lang="en-US" sz="2400" b="1" i="1" dirty="0" smtClean="0"/>
              <a:t>of</a:t>
            </a:r>
            <a:r>
              <a:rPr lang="en-US" sz="2400" dirty="0" smtClean="0"/>
              <a:t> learning, </a:t>
            </a:r>
          </a:p>
          <a:p>
            <a:pPr lvl="1"/>
            <a:r>
              <a:rPr lang="en-US" sz="2400" dirty="0" smtClean="0"/>
              <a:t>assessment </a:t>
            </a:r>
            <a:r>
              <a:rPr lang="en-US" sz="2400" b="1" i="1" dirty="0" smtClean="0"/>
              <a:t>for</a:t>
            </a:r>
            <a:r>
              <a:rPr lang="en-US" sz="2400" dirty="0" smtClean="0"/>
              <a:t> learning </a:t>
            </a:r>
          </a:p>
          <a:p>
            <a:pPr lvl="1"/>
            <a:r>
              <a:rPr lang="en-US" sz="2400" dirty="0" smtClean="0"/>
              <a:t>assessment </a:t>
            </a:r>
            <a:r>
              <a:rPr lang="en-US" sz="2400" b="1" i="1" dirty="0" smtClean="0"/>
              <a:t>as</a:t>
            </a:r>
            <a:r>
              <a:rPr lang="en-US" sz="2400" dirty="0" smtClean="0"/>
              <a:t> learning.</a:t>
            </a:r>
          </a:p>
          <a:p>
            <a:r>
              <a:rPr lang="en-US" sz="2400" b="1" i="1" dirty="0" smtClean="0"/>
              <a:t>of</a:t>
            </a:r>
            <a:r>
              <a:rPr lang="en-US" sz="2400" dirty="0" smtClean="0"/>
              <a:t> learning by providing information about student achievement,</a:t>
            </a:r>
            <a:r>
              <a:rPr lang="en-US" sz="2400" i="1" dirty="0" smtClean="0"/>
              <a:t> </a:t>
            </a:r>
            <a:r>
              <a:rPr lang="en-US" sz="2400" b="1" i="1" dirty="0" smtClean="0"/>
              <a:t>for</a:t>
            </a:r>
            <a:r>
              <a:rPr lang="en-US" sz="2400" i="1" dirty="0" smtClean="0"/>
              <a:t> </a:t>
            </a:r>
            <a:r>
              <a:rPr lang="en-US" sz="2400" dirty="0" smtClean="0"/>
              <a:t>learning by providing students with feedback on their learning, and </a:t>
            </a:r>
            <a:r>
              <a:rPr lang="en-US" sz="2400" b="1" i="1" dirty="0" smtClean="0"/>
              <a:t>as</a:t>
            </a:r>
            <a:r>
              <a:rPr lang="en-US" sz="2400" dirty="0" smtClean="0"/>
              <a:t> learning by helping students reflect on their own statistical knowledge and discuss it with other students while working on the collaborative test.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762000"/>
          </a:xfrm>
        </p:spPr>
        <p:txBody>
          <a:bodyPr/>
          <a:lstStyle/>
          <a:p>
            <a:r>
              <a:rPr lang="en-US" sz="4000" dirty="0" smtClean="0">
                <a:latin typeface="Gill Sans" pitchFamily="-84" charset="0"/>
              </a:rPr>
              <a:t> Example of a collaborative tests online </a:t>
            </a:r>
            <a:endParaRPr lang="en-US" sz="4000" dirty="0">
              <a:latin typeface="Gill Sans" pitchFamily="-84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800600"/>
          </a:xfrm>
        </p:spPr>
        <p:txBody>
          <a:bodyPr/>
          <a:lstStyle/>
          <a:p>
            <a:pPr eaLnBrk="1" hangingPunct="1"/>
            <a:r>
              <a:rPr lang="en-US" dirty="0">
                <a:latin typeface="Gill Sans" pitchFamily="-84" charset="0"/>
              </a:rPr>
              <a:t>Each group</a:t>
            </a:r>
            <a:r>
              <a:rPr lang="en-US" dirty="0" smtClean="0">
                <a:latin typeface="Gill Sans" pitchFamily="-84" charset="0"/>
              </a:rPr>
              <a:t> test lasted </a:t>
            </a:r>
            <a:r>
              <a:rPr lang="en-US" dirty="0">
                <a:latin typeface="Gill Sans" pitchFamily="-84" charset="0"/>
              </a:rPr>
              <a:t>for</a:t>
            </a:r>
            <a:r>
              <a:rPr lang="en-US" dirty="0" smtClean="0">
                <a:latin typeface="Gill Sans" pitchFamily="-84" charset="0"/>
              </a:rPr>
              <a:t> six </a:t>
            </a:r>
            <a:r>
              <a:rPr lang="en-US" dirty="0">
                <a:latin typeface="Gill Sans" pitchFamily="-84" charset="0"/>
              </a:rPr>
              <a:t>days (Monday until</a:t>
            </a:r>
            <a:r>
              <a:rPr lang="en-US" dirty="0" smtClean="0">
                <a:latin typeface="Gill Sans" pitchFamily="-84" charset="0"/>
              </a:rPr>
              <a:t> Saturday)</a:t>
            </a:r>
          </a:p>
          <a:p>
            <a:pPr eaLnBrk="1" hangingPunct="1"/>
            <a:r>
              <a:rPr lang="en-US" dirty="0" smtClean="0">
                <a:latin typeface="Gill Sans" pitchFamily="-84" charset="0"/>
              </a:rPr>
              <a:t>Tests </a:t>
            </a:r>
            <a:r>
              <a:rPr lang="en-US" dirty="0">
                <a:latin typeface="Gill Sans" pitchFamily="-84" charset="0"/>
              </a:rPr>
              <a:t>include</a:t>
            </a:r>
            <a:r>
              <a:rPr lang="en-US" dirty="0" smtClean="0">
                <a:latin typeface="Gill Sans" pitchFamily="-84" charset="0"/>
              </a:rPr>
              <a:t> 15 questions</a:t>
            </a:r>
            <a:endParaRPr lang="en-US" dirty="0">
              <a:latin typeface="Gill Sans" pitchFamily="-84" charset="0"/>
            </a:endParaRPr>
          </a:p>
          <a:p>
            <a:pPr eaLnBrk="1" hangingPunct="1"/>
            <a:r>
              <a:rPr lang="en-US" dirty="0">
                <a:latin typeface="Gill Sans" pitchFamily="-84" charset="0"/>
              </a:rPr>
              <a:t>Multiple-choice and open-ended </a:t>
            </a:r>
            <a:r>
              <a:rPr lang="en-US" dirty="0" smtClean="0">
                <a:latin typeface="Gill Sans" pitchFamily="-84" charset="0"/>
              </a:rPr>
              <a:t>questions</a:t>
            </a:r>
          </a:p>
          <a:p>
            <a:pPr eaLnBrk="1" hangingPunct="1"/>
            <a:r>
              <a:rPr lang="en-US" dirty="0" smtClean="0">
                <a:latin typeface="Gill Sans" pitchFamily="-84" charset="0"/>
              </a:rPr>
              <a:t>Grading based on correctness and participation</a:t>
            </a:r>
          </a:p>
          <a:p>
            <a:pPr eaLnBrk="1" hangingPunct="1"/>
            <a:r>
              <a:rPr lang="en-US" dirty="0" smtClean="0">
                <a:latin typeface="Gill Sans" pitchFamily="-84" charset="0"/>
              </a:rPr>
              <a:t>Three group tests (20% of final grade)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" pitchFamily="-112" charset="0"/>
              </a:rPr>
              <a:t>Group</a:t>
            </a:r>
            <a:r>
              <a:rPr lang="en-US" dirty="0" smtClean="0">
                <a:latin typeface="Gill Sans" pitchFamily="-112" charset="0"/>
              </a:rPr>
              <a:t> test </a:t>
            </a:r>
            <a:r>
              <a:rPr lang="en-US" dirty="0">
                <a:latin typeface="Gill Sans" pitchFamily="-112" charset="0"/>
              </a:rPr>
              <a:t>grading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Gill Sans" pitchFamily="-112" charset="0"/>
              </a:rPr>
              <a:t>Grading based on participation and correctness of the</a:t>
            </a:r>
            <a:r>
              <a:rPr lang="en-US" dirty="0" smtClean="0">
                <a:latin typeface="Gill Sans" pitchFamily="-112" charset="0"/>
              </a:rPr>
              <a:t> test</a:t>
            </a:r>
          </a:p>
          <a:p>
            <a:pPr eaLnBrk="1" hangingPunct="1"/>
            <a:r>
              <a:rPr lang="en-US" dirty="0">
                <a:latin typeface="Gill Sans" pitchFamily="-112" charset="0"/>
              </a:rPr>
              <a:t>At least three posts per member</a:t>
            </a:r>
          </a:p>
          <a:p>
            <a:pPr lvl="1">
              <a:buFont typeface="Wingdings" pitchFamily="-112" charset="2"/>
              <a:buChar char="²"/>
            </a:pPr>
            <a:r>
              <a:rPr lang="en-US" sz="2000" dirty="0">
                <a:latin typeface="Gill Sans" pitchFamily="-112" charset="0"/>
              </a:rPr>
              <a:t>The initial post, individual answers to the whole</a:t>
            </a:r>
            <a:r>
              <a:rPr lang="en-US" sz="2000" dirty="0" smtClean="0">
                <a:latin typeface="Gill Sans" pitchFamily="-112" charset="0"/>
              </a:rPr>
              <a:t> test</a:t>
            </a:r>
          </a:p>
          <a:p>
            <a:pPr lvl="1">
              <a:buFont typeface="Wingdings" pitchFamily="-112" charset="2"/>
              <a:buChar char="²"/>
            </a:pPr>
            <a:r>
              <a:rPr lang="en-US" sz="2000" dirty="0">
                <a:latin typeface="Gill Sans" pitchFamily="-112" charset="0"/>
              </a:rPr>
              <a:t>Other posts comments on group members answers</a:t>
            </a:r>
          </a:p>
          <a:p>
            <a:r>
              <a:rPr lang="en-US" dirty="0">
                <a:latin typeface="Gill Sans" pitchFamily="-112" charset="0"/>
              </a:rPr>
              <a:t>Each post worth 33.33% of the grade on the</a:t>
            </a:r>
            <a:r>
              <a:rPr lang="en-US" dirty="0" smtClean="0">
                <a:latin typeface="Gill Sans" pitchFamily="-112" charset="0"/>
              </a:rPr>
              <a:t> test, </a:t>
            </a:r>
            <a:r>
              <a:rPr lang="en-US" dirty="0">
                <a:latin typeface="Gill Sans" pitchFamily="-112" charset="0"/>
              </a:rPr>
              <a:t>initial post required to receive a full grade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ofM-4">
  <a:themeElements>
    <a:clrScheme name="UofM-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ofM-4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UofM-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fM-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fM-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fM-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fM-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fM-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fM-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fM-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fM-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fM-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fM-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fM-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2004:Templates:Presentations:Designs:UofM-4.pot</Template>
  <TotalTime>40411</TotalTime>
  <Words>1022</Words>
  <Application>Microsoft Office PowerPoint</Application>
  <PresentationFormat>On-screen Show (4:3)</PresentationFormat>
  <Paragraphs>131</Paragraphs>
  <Slides>18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UofM-4</vt:lpstr>
      <vt:lpstr>    Strategies for successful implementation of collaborative student assessment in face-to-face and online statistics classes   </vt:lpstr>
      <vt:lpstr>Overview</vt:lpstr>
      <vt:lpstr>Collaborative learning in introductory college statistics courses</vt:lpstr>
      <vt:lpstr>Collaborative testing</vt:lpstr>
      <vt:lpstr>Collaborative testing in statistics courses</vt:lpstr>
      <vt:lpstr>Benefits of collaborative testing</vt:lpstr>
      <vt:lpstr>Assessment in statistics course </vt:lpstr>
      <vt:lpstr> Example of a collaborative tests online </vt:lpstr>
      <vt:lpstr>Group test grading</vt:lpstr>
      <vt:lpstr>What it looks like</vt:lpstr>
      <vt:lpstr>Example of questions</vt:lpstr>
      <vt:lpstr>Collaborative test F2F</vt:lpstr>
      <vt:lpstr>Example of questions</vt:lpstr>
      <vt:lpstr>Students’ evaluation of group tests</vt:lpstr>
      <vt:lpstr>Pros and cons</vt:lpstr>
      <vt:lpstr>Things to keep in mind</vt:lpstr>
      <vt:lpstr>Thank You</vt:lpstr>
      <vt:lpstr>References </vt:lpstr>
    </vt:vector>
  </TitlesOfParts>
  <Company>CEHD 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MEA: Research Basis</dc:title>
  <dc:creator>CEHD IT</dc:creator>
  <cp:lastModifiedBy>pre</cp:lastModifiedBy>
  <cp:revision>912</cp:revision>
  <cp:lastPrinted>2014-02-10T08:43:15Z</cp:lastPrinted>
  <dcterms:created xsi:type="dcterms:W3CDTF">2013-12-05T06:48:31Z</dcterms:created>
  <dcterms:modified xsi:type="dcterms:W3CDTF">2014-02-10T16:47:31Z</dcterms:modified>
</cp:coreProperties>
</file>