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58" r:id="rId4"/>
    <p:sldId id="259" r:id="rId5"/>
    <p:sldId id="262" r:id="rId6"/>
    <p:sldId id="263" r:id="rId7"/>
    <p:sldId id="264" r:id="rId8"/>
    <p:sldId id="265" r:id="rId9"/>
    <p:sldId id="266" r:id="rId10"/>
    <p:sldId id="267" r:id="rId11"/>
    <p:sldId id="269" r:id="rId12"/>
    <p:sldId id="271" r:id="rId13"/>
    <p:sldId id="270" r:id="rId14"/>
    <p:sldId id="272" r:id="rId15"/>
    <p:sldId id="268" r:id="rId16"/>
    <p:sldId id="279" r:id="rId17"/>
    <p:sldId id="287" r:id="rId18"/>
    <p:sldId id="274" r:id="rId19"/>
    <p:sldId id="280" r:id="rId20"/>
    <p:sldId id="275" r:id="rId21"/>
    <p:sldId id="281" r:id="rId22"/>
    <p:sldId id="288" r:id="rId23"/>
    <p:sldId id="276" r:id="rId24"/>
    <p:sldId id="282" r:id="rId25"/>
    <p:sldId id="289" r:id="rId26"/>
    <p:sldId id="277" r:id="rId27"/>
    <p:sldId id="285" r:id="rId28"/>
    <p:sldId id="283" r:id="rId29"/>
    <p:sldId id="290" r:id="rId30"/>
    <p:sldId id="278" r:id="rId31"/>
    <p:sldId id="284" r:id="rId32"/>
    <p:sldId id="273" r:id="rId33"/>
    <p:sldId id="286"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424"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271603-0BD3-4C4B-A6C5-3C38735D5DA9}" type="datetimeFigureOut">
              <a:rPr lang="en-US" smtClean="0"/>
              <a:t>1/9/14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B1E422-F8E6-4C6F-9D18-9717D290125A}" type="slidenum">
              <a:rPr lang="en-US" smtClean="0"/>
              <a:t>‹#›</a:t>
            </a:fld>
            <a:endParaRPr lang="en-US"/>
          </a:p>
        </p:txBody>
      </p:sp>
    </p:spTree>
    <p:extLst>
      <p:ext uri="{BB962C8B-B14F-4D97-AF65-F5344CB8AC3E}">
        <p14:creationId xmlns:p14="http://schemas.microsoft.com/office/powerpoint/2010/main" val="1496483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acknowledge the need to consider what K-12 teachers, guidance counselors, and students need as information about and early preparation for mathematical sciences career options.  Such issues are outside the scope of the </a:t>
            </a:r>
            <a:r>
              <a:rPr lang="en-US" sz="1200" kern="1200" dirty="0" err="1" smtClean="0">
                <a:solidFill>
                  <a:schemeClr val="tx1"/>
                </a:solidFill>
                <a:effectLst/>
                <a:latin typeface="+mn-lt"/>
                <a:ea typeface="+mn-ea"/>
                <a:cs typeface="+mn-cs"/>
              </a:rPr>
              <a:t>INGenIOuS</a:t>
            </a:r>
            <a:r>
              <a:rPr lang="en-US" sz="1200" kern="1200" dirty="0" smtClean="0">
                <a:solidFill>
                  <a:schemeClr val="tx1"/>
                </a:solidFill>
                <a:effectLst/>
                <a:latin typeface="+mn-lt"/>
                <a:ea typeface="+mn-ea"/>
                <a:cs typeface="+mn-cs"/>
              </a:rPr>
              <a:t> project, but must be addressed if the larger workforce goals outlined in such reports as </a:t>
            </a:r>
            <a:r>
              <a:rPr lang="en-US" sz="1200" i="1" kern="1200" dirty="0" smtClean="0">
                <a:solidFill>
                  <a:schemeClr val="tx1"/>
                </a:solidFill>
                <a:effectLst/>
                <a:latin typeface="+mn-lt"/>
                <a:ea typeface="+mn-ea"/>
                <a:cs typeface="+mn-cs"/>
              </a:rPr>
              <a:t>Engage to Excel</a:t>
            </a:r>
            <a:r>
              <a:rPr lang="en-US" sz="1200" kern="1200" dirty="0" smtClean="0">
                <a:solidFill>
                  <a:schemeClr val="tx1"/>
                </a:solidFill>
                <a:effectLst/>
                <a:latin typeface="+mn-lt"/>
                <a:ea typeface="+mn-ea"/>
                <a:cs typeface="+mn-cs"/>
              </a:rPr>
              <a:t> [12] are to be met. Potential next steps include developing targeted resources for the K-12 sector and building local and regional networks for outreach to schools.</a:t>
            </a:r>
          </a:p>
        </p:txBody>
      </p:sp>
      <p:sp>
        <p:nvSpPr>
          <p:cNvPr id="4" name="Slide Number Placeholder 3"/>
          <p:cNvSpPr>
            <a:spLocks noGrp="1"/>
          </p:cNvSpPr>
          <p:nvPr>
            <p:ph type="sldNum" sz="quarter" idx="10"/>
          </p:nvPr>
        </p:nvSpPr>
        <p:spPr/>
        <p:txBody>
          <a:bodyPr/>
          <a:lstStyle/>
          <a:p>
            <a:fld id="{5FB1E422-F8E6-4C6F-9D18-9717D290125A}" type="slidenum">
              <a:rPr lang="en-US" smtClean="0"/>
              <a:t>19</a:t>
            </a:fld>
            <a:endParaRPr lang="en-US"/>
          </a:p>
        </p:txBody>
      </p:sp>
    </p:spTree>
    <p:extLst>
      <p:ext uri="{BB962C8B-B14F-4D97-AF65-F5344CB8AC3E}">
        <p14:creationId xmlns:p14="http://schemas.microsoft.com/office/powerpoint/2010/main" val="734017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we use “public” in the broadest possible sense, comprising not only the “general public” but also employers, students, tertiary faculty and administrators, and K-12 teachers and administrators)</a:t>
            </a:r>
            <a:endParaRPr lang="en-US" dirty="0"/>
          </a:p>
        </p:txBody>
      </p:sp>
      <p:sp>
        <p:nvSpPr>
          <p:cNvPr id="4" name="Slide Number Placeholder 3"/>
          <p:cNvSpPr>
            <a:spLocks noGrp="1"/>
          </p:cNvSpPr>
          <p:nvPr>
            <p:ph type="sldNum" sz="quarter" idx="10"/>
          </p:nvPr>
        </p:nvSpPr>
        <p:spPr/>
        <p:txBody>
          <a:bodyPr/>
          <a:lstStyle/>
          <a:p>
            <a:fld id="{5FB1E422-F8E6-4C6F-9D18-9717D290125A}" type="slidenum">
              <a:rPr lang="en-US" smtClean="0"/>
              <a:t>20</a:t>
            </a:fld>
            <a:endParaRPr lang="en-US"/>
          </a:p>
        </p:txBody>
      </p:sp>
    </p:spTree>
    <p:extLst>
      <p:ext uri="{BB962C8B-B14F-4D97-AF65-F5344CB8AC3E}">
        <p14:creationId xmlns:p14="http://schemas.microsoft.com/office/powerpoint/2010/main" val="1627948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while maintaining high academic performance standards for faculty and students.  </a:t>
            </a:r>
          </a:p>
          <a:p>
            <a:endParaRPr lang="en-US" dirty="0"/>
          </a:p>
        </p:txBody>
      </p:sp>
      <p:sp>
        <p:nvSpPr>
          <p:cNvPr id="4" name="Slide Number Placeholder 3"/>
          <p:cNvSpPr>
            <a:spLocks noGrp="1"/>
          </p:cNvSpPr>
          <p:nvPr>
            <p:ph type="sldNum" sz="quarter" idx="10"/>
          </p:nvPr>
        </p:nvSpPr>
        <p:spPr/>
        <p:txBody>
          <a:bodyPr/>
          <a:lstStyle/>
          <a:p>
            <a:fld id="{5FB1E422-F8E6-4C6F-9D18-9717D290125A}" type="slidenum">
              <a:rPr lang="en-US" smtClean="0"/>
              <a:t>23</a:t>
            </a:fld>
            <a:endParaRPr lang="en-US"/>
          </a:p>
        </p:txBody>
      </p:sp>
    </p:spTree>
    <p:extLst>
      <p:ext uri="{BB962C8B-B14F-4D97-AF65-F5344CB8AC3E}">
        <p14:creationId xmlns:p14="http://schemas.microsoft.com/office/powerpoint/2010/main" val="1676177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MAA - , and we anticipate the new edition will feature many recommendations consistent with this report</a:t>
            </a:r>
            <a:endParaRPr lang="en-US" dirty="0"/>
          </a:p>
        </p:txBody>
      </p:sp>
      <p:sp>
        <p:nvSpPr>
          <p:cNvPr id="4" name="Slide Number Placeholder 3"/>
          <p:cNvSpPr>
            <a:spLocks noGrp="1"/>
          </p:cNvSpPr>
          <p:nvPr>
            <p:ph type="sldNum" sz="quarter" idx="10"/>
          </p:nvPr>
        </p:nvSpPr>
        <p:spPr/>
        <p:txBody>
          <a:bodyPr/>
          <a:lstStyle/>
          <a:p>
            <a:fld id="{5FB1E422-F8E6-4C6F-9D18-9717D290125A}" type="slidenum">
              <a:rPr lang="en-US" smtClean="0"/>
              <a:t>28</a:t>
            </a:fld>
            <a:endParaRPr lang="en-US"/>
          </a:p>
        </p:txBody>
      </p:sp>
    </p:spTree>
    <p:extLst>
      <p:ext uri="{BB962C8B-B14F-4D97-AF65-F5344CB8AC3E}">
        <p14:creationId xmlns:p14="http://schemas.microsoft.com/office/powerpoint/2010/main" val="2687082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INGenIOuS</a:t>
            </a:r>
            <a:r>
              <a:rPr lang="en-US" dirty="0" smtClean="0"/>
              <a:t> workshop participants repeatedly expressed the </a:t>
            </a:r>
            <a:endParaRPr lang="en-US" dirty="0"/>
          </a:p>
        </p:txBody>
      </p:sp>
      <p:sp>
        <p:nvSpPr>
          <p:cNvPr id="4" name="Slide Number Placeholder 3"/>
          <p:cNvSpPr>
            <a:spLocks noGrp="1"/>
          </p:cNvSpPr>
          <p:nvPr>
            <p:ph type="sldNum" sz="quarter" idx="10"/>
          </p:nvPr>
        </p:nvSpPr>
        <p:spPr/>
        <p:txBody>
          <a:bodyPr/>
          <a:lstStyle/>
          <a:p>
            <a:fld id="{5FB1E422-F8E6-4C6F-9D18-9717D290125A}" type="slidenum">
              <a:rPr lang="en-US" smtClean="0"/>
              <a:t>30</a:t>
            </a:fld>
            <a:endParaRPr lang="en-US"/>
          </a:p>
        </p:txBody>
      </p:sp>
    </p:spTree>
    <p:extLst>
      <p:ext uri="{BB962C8B-B14F-4D97-AF65-F5344CB8AC3E}">
        <p14:creationId xmlns:p14="http://schemas.microsoft.com/office/powerpoint/2010/main" val="2408360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including the stand-alone and virtual varieties as well as those held in conjunction with professional society conferences.</a:t>
            </a:r>
            <a:endParaRPr lang="en-US" dirty="0"/>
          </a:p>
        </p:txBody>
      </p:sp>
      <p:sp>
        <p:nvSpPr>
          <p:cNvPr id="4" name="Slide Number Placeholder 3"/>
          <p:cNvSpPr>
            <a:spLocks noGrp="1"/>
          </p:cNvSpPr>
          <p:nvPr>
            <p:ph type="sldNum" sz="quarter" idx="10"/>
          </p:nvPr>
        </p:nvSpPr>
        <p:spPr/>
        <p:txBody>
          <a:bodyPr/>
          <a:lstStyle/>
          <a:p>
            <a:fld id="{5FB1E422-F8E6-4C6F-9D18-9717D290125A}" type="slidenum">
              <a:rPr lang="en-US" smtClean="0"/>
              <a:t>31</a:t>
            </a:fld>
            <a:endParaRPr lang="en-US"/>
          </a:p>
        </p:txBody>
      </p:sp>
    </p:spTree>
    <p:extLst>
      <p:ext uri="{BB962C8B-B14F-4D97-AF65-F5344CB8AC3E}">
        <p14:creationId xmlns:p14="http://schemas.microsoft.com/office/powerpoint/2010/main" val="2429770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Research suggests (see, e.g., [4]) that, in achieving significant and lasting change in any area, …</a:t>
            </a:r>
          </a:p>
          <a:p>
            <a:r>
              <a:rPr lang="en-US" dirty="0" smtClean="0"/>
              <a:t>In mathematical sciences research, by contrast, we are always willing, even eager, to replace mediocre or “somewhat successful” strategies with better ones.   In that optimistic spirit we </a:t>
            </a:r>
            <a:endParaRPr lang="en-US" dirty="0"/>
          </a:p>
        </p:txBody>
      </p:sp>
      <p:sp>
        <p:nvSpPr>
          <p:cNvPr id="4" name="Slide Number Placeholder 3"/>
          <p:cNvSpPr>
            <a:spLocks noGrp="1"/>
          </p:cNvSpPr>
          <p:nvPr>
            <p:ph type="sldNum" sz="quarter" idx="10"/>
          </p:nvPr>
        </p:nvSpPr>
        <p:spPr/>
        <p:txBody>
          <a:bodyPr/>
          <a:lstStyle/>
          <a:p>
            <a:fld id="{5FB1E422-F8E6-4C6F-9D18-9717D290125A}" type="slidenum">
              <a:rPr lang="en-US" smtClean="0"/>
              <a:t>32</a:t>
            </a:fld>
            <a:endParaRPr lang="en-US"/>
          </a:p>
        </p:txBody>
      </p:sp>
    </p:spTree>
    <p:extLst>
      <p:ext uri="{BB962C8B-B14F-4D97-AF65-F5344CB8AC3E}">
        <p14:creationId xmlns:p14="http://schemas.microsoft.com/office/powerpoint/2010/main" val="1669409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CFCDB7-FB8C-43E4-B296-A9CF66E310E4}" type="datetimeFigureOut">
              <a:rPr lang="en-US" smtClean="0"/>
              <a:t>1/9/14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61391-98CB-4957-898B-F7108DE3C02E}" type="slidenum">
              <a:rPr lang="en-US" smtClean="0"/>
              <a:t>‹#›</a:t>
            </a:fld>
            <a:endParaRPr lang="en-US"/>
          </a:p>
        </p:txBody>
      </p:sp>
    </p:spTree>
    <p:extLst>
      <p:ext uri="{BB962C8B-B14F-4D97-AF65-F5344CB8AC3E}">
        <p14:creationId xmlns:p14="http://schemas.microsoft.com/office/powerpoint/2010/main" val="2388591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CFCDB7-FB8C-43E4-B296-A9CF66E310E4}" type="datetimeFigureOut">
              <a:rPr lang="en-US" smtClean="0"/>
              <a:t>1/9/14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61391-98CB-4957-898B-F7108DE3C02E}" type="slidenum">
              <a:rPr lang="en-US" smtClean="0"/>
              <a:t>‹#›</a:t>
            </a:fld>
            <a:endParaRPr lang="en-US"/>
          </a:p>
        </p:txBody>
      </p:sp>
    </p:spTree>
    <p:extLst>
      <p:ext uri="{BB962C8B-B14F-4D97-AF65-F5344CB8AC3E}">
        <p14:creationId xmlns:p14="http://schemas.microsoft.com/office/powerpoint/2010/main" val="441153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CFCDB7-FB8C-43E4-B296-A9CF66E310E4}" type="datetimeFigureOut">
              <a:rPr lang="en-US" smtClean="0"/>
              <a:t>1/9/14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61391-98CB-4957-898B-F7108DE3C02E}" type="slidenum">
              <a:rPr lang="en-US" smtClean="0"/>
              <a:t>‹#›</a:t>
            </a:fld>
            <a:endParaRPr lang="en-US"/>
          </a:p>
        </p:txBody>
      </p:sp>
    </p:spTree>
    <p:extLst>
      <p:ext uri="{BB962C8B-B14F-4D97-AF65-F5344CB8AC3E}">
        <p14:creationId xmlns:p14="http://schemas.microsoft.com/office/powerpoint/2010/main" val="88175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CFCDB7-FB8C-43E4-B296-A9CF66E310E4}" type="datetimeFigureOut">
              <a:rPr lang="en-US" smtClean="0"/>
              <a:t>1/9/14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61391-98CB-4957-898B-F7108DE3C02E}" type="slidenum">
              <a:rPr lang="en-US" smtClean="0"/>
              <a:t>‹#›</a:t>
            </a:fld>
            <a:endParaRPr lang="en-US"/>
          </a:p>
        </p:txBody>
      </p:sp>
    </p:spTree>
    <p:extLst>
      <p:ext uri="{BB962C8B-B14F-4D97-AF65-F5344CB8AC3E}">
        <p14:creationId xmlns:p14="http://schemas.microsoft.com/office/powerpoint/2010/main" val="2890753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CFCDB7-FB8C-43E4-B296-A9CF66E310E4}" type="datetimeFigureOut">
              <a:rPr lang="en-US" smtClean="0"/>
              <a:t>1/9/14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961391-98CB-4957-898B-F7108DE3C02E}" type="slidenum">
              <a:rPr lang="en-US" smtClean="0"/>
              <a:t>‹#›</a:t>
            </a:fld>
            <a:endParaRPr lang="en-US"/>
          </a:p>
        </p:txBody>
      </p:sp>
    </p:spTree>
    <p:extLst>
      <p:ext uri="{BB962C8B-B14F-4D97-AF65-F5344CB8AC3E}">
        <p14:creationId xmlns:p14="http://schemas.microsoft.com/office/powerpoint/2010/main" val="462854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CFCDB7-FB8C-43E4-B296-A9CF66E310E4}" type="datetimeFigureOut">
              <a:rPr lang="en-US" smtClean="0"/>
              <a:t>1/9/14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61391-98CB-4957-898B-F7108DE3C02E}" type="slidenum">
              <a:rPr lang="en-US" smtClean="0"/>
              <a:t>‹#›</a:t>
            </a:fld>
            <a:endParaRPr lang="en-US"/>
          </a:p>
        </p:txBody>
      </p:sp>
    </p:spTree>
    <p:extLst>
      <p:ext uri="{BB962C8B-B14F-4D97-AF65-F5344CB8AC3E}">
        <p14:creationId xmlns:p14="http://schemas.microsoft.com/office/powerpoint/2010/main" val="3130308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CFCDB7-FB8C-43E4-B296-A9CF66E310E4}" type="datetimeFigureOut">
              <a:rPr lang="en-US" smtClean="0"/>
              <a:t>1/9/14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961391-98CB-4957-898B-F7108DE3C02E}" type="slidenum">
              <a:rPr lang="en-US" smtClean="0"/>
              <a:t>‹#›</a:t>
            </a:fld>
            <a:endParaRPr lang="en-US"/>
          </a:p>
        </p:txBody>
      </p:sp>
    </p:spTree>
    <p:extLst>
      <p:ext uri="{BB962C8B-B14F-4D97-AF65-F5344CB8AC3E}">
        <p14:creationId xmlns:p14="http://schemas.microsoft.com/office/powerpoint/2010/main" val="714624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CFCDB7-FB8C-43E4-B296-A9CF66E310E4}" type="datetimeFigureOut">
              <a:rPr lang="en-US" smtClean="0"/>
              <a:t>1/9/14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961391-98CB-4957-898B-F7108DE3C02E}" type="slidenum">
              <a:rPr lang="en-US" smtClean="0"/>
              <a:t>‹#›</a:t>
            </a:fld>
            <a:endParaRPr lang="en-US"/>
          </a:p>
        </p:txBody>
      </p:sp>
    </p:spTree>
    <p:extLst>
      <p:ext uri="{BB962C8B-B14F-4D97-AF65-F5344CB8AC3E}">
        <p14:creationId xmlns:p14="http://schemas.microsoft.com/office/powerpoint/2010/main" val="3542314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CFCDB7-FB8C-43E4-B296-A9CF66E310E4}" type="datetimeFigureOut">
              <a:rPr lang="en-US" smtClean="0"/>
              <a:t>1/9/14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961391-98CB-4957-898B-F7108DE3C02E}" type="slidenum">
              <a:rPr lang="en-US" smtClean="0"/>
              <a:t>‹#›</a:t>
            </a:fld>
            <a:endParaRPr lang="en-US"/>
          </a:p>
        </p:txBody>
      </p:sp>
    </p:spTree>
    <p:extLst>
      <p:ext uri="{BB962C8B-B14F-4D97-AF65-F5344CB8AC3E}">
        <p14:creationId xmlns:p14="http://schemas.microsoft.com/office/powerpoint/2010/main" val="3261438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CFCDB7-FB8C-43E4-B296-A9CF66E310E4}" type="datetimeFigureOut">
              <a:rPr lang="en-US" smtClean="0"/>
              <a:t>1/9/14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61391-98CB-4957-898B-F7108DE3C02E}" type="slidenum">
              <a:rPr lang="en-US" smtClean="0"/>
              <a:t>‹#›</a:t>
            </a:fld>
            <a:endParaRPr lang="en-US"/>
          </a:p>
        </p:txBody>
      </p:sp>
    </p:spTree>
    <p:extLst>
      <p:ext uri="{BB962C8B-B14F-4D97-AF65-F5344CB8AC3E}">
        <p14:creationId xmlns:p14="http://schemas.microsoft.com/office/powerpoint/2010/main" val="148276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CFCDB7-FB8C-43E4-B296-A9CF66E310E4}" type="datetimeFigureOut">
              <a:rPr lang="en-US" smtClean="0"/>
              <a:t>1/9/14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961391-98CB-4957-898B-F7108DE3C02E}" type="slidenum">
              <a:rPr lang="en-US" smtClean="0"/>
              <a:t>‹#›</a:t>
            </a:fld>
            <a:endParaRPr lang="en-US"/>
          </a:p>
        </p:txBody>
      </p:sp>
    </p:spTree>
    <p:extLst>
      <p:ext uri="{BB962C8B-B14F-4D97-AF65-F5344CB8AC3E}">
        <p14:creationId xmlns:p14="http://schemas.microsoft.com/office/powerpoint/2010/main" val="31807037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CFCDB7-FB8C-43E4-B296-A9CF66E310E4}" type="datetimeFigureOut">
              <a:rPr lang="en-US" smtClean="0"/>
              <a:t>1/9/14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61391-98CB-4957-898B-F7108DE3C02E}" type="slidenum">
              <a:rPr lang="en-US" smtClean="0"/>
              <a:t>‹#›</a:t>
            </a:fld>
            <a:endParaRPr lang="en-US"/>
          </a:p>
        </p:txBody>
      </p:sp>
    </p:spTree>
    <p:extLst>
      <p:ext uri="{BB962C8B-B14F-4D97-AF65-F5344CB8AC3E}">
        <p14:creationId xmlns:p14="http://schemas.microsoft.com/office/powerpoint/2010/main" val="41006937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ngeniousmathstat.org/" TargetMode="External"/><Relationship Id="rId3" Type="http://schemas.openxmlformats.org/officeDocument/2006/relationships/hyperlink" Target="http://www.ingeniousmathstat.org/theme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543800" cy="1752600"/>
          </a:xfrm>
        </p:spPr>
        <p:txBody>
          <a:bodyPr>
            <a:noAutofit/>
          </a:bodyPr>
          <a:lstStyle/>
          <a:p>
            <a:r>
              <a:rPr lang="en-US" sz="3200" b="1" dirty="0"/>
              <a:t>Investing in the Next Generation through Innovative and Outstanding Strategies (</a:t>
            </a:r>
            <a:r>
              <a:rPr lang="en-US" sz="3200" b="1" dirty="0" err="1"/>
              <a:t>INGenIOuS</a:t>
            </a:r>
            <a:r>
              <a:rPr lang="en-US" sz="3200" b="1" dirty="0"/>
              <a:t>): Report of outcomes from a recent </a:t>
            </a:r>
            <a:r>
              <a:rPr lang="en-US" sz="3200" b="1" dirty="0" smtClean="0"/>
              <a:t>workshop</a:t>
            </a:r>
            <a:endParaRPr lang="en-US" sz="3200" b="1" dirty="0"/>
          </a:p>
        </p:txBody>
      </p:sp>
      <p:sp>
        <p:nvSpPr>
          <p:cNvPr id="3" name="Subtitle 2"/>
          <p:cNvSpPr>
            <a:spLocks noGrp="1"/>
          </p:cNvSpPr>
          <p:nvPr>
            <p:ph type="subTitle" idx="1"/>
          </p:nvPr>
        </p:nvSpPr>
        <p:spPr/>
        <p:txBody>
          <a:bodyPr>
            <a:normAutofit fontScale="70000" lnSpcReduction="20000"/>
          </a:bodyPr>
          <a:lstStyle/>
          <a:p>
            <a:r>
              <a:rPr lang="en-US" dirty="0" smtClean="0"/>
              <a:t>Writing Team:  </a:t>
            </a:r>
          </a:p>
          <a:p>
            <a:r>
              <a:rPr lang="en-US" dirty="0" smtClean="0"/>
              <a:t>Paul Zorn, John Bailer*, Linda Braddy, Jenna Carpenter, William </a:t>
            </a:r>
            <a:r>
              <a:rPr lang="en-US" dirty="0" err="1" smtClean="0"/>
              <a:t>Jaco</a:t>
            </a:r>
            <a:r>
              <a:rPr lang="en-US" dirty="0" smtClean="0"/>
              <a:t>, Peter Turner</a:t>
            </a:r>
          </a:p>
          <a:p>
            <a:r>
              <a:rPr lang="en-US" dirty="0" smtClean="0"/>
              <a:t>* Presenting CAUSE webinar</a:t>
            </a:r>
            <a:endParaRPr lang="en-US" dirty="0"/>
          </a:p>
        </p:txBody>
      </p:sp>
    </p:spTree>
    <p:extLst>
      <p:ext uri="{BB962C8B-B14F-4D97-AF65-F5344CB8AC3E}">
        <p14:creationId xmlns:p14="http://schemas.microsoft.com/office/powerpoint/2010/main" val="272611115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3. Target Audiences for report</a:t>
            </a:r>
            <a:endParaRPr lang="en-US" dirty="0"/>
          </a:p>
        </p:txBody>
      </p:sp>
      <p:sp>
        <p:nvSpPr>
          <p:cNvPr id="3" name="Content Placeholder 2"/>
          <p:cNvSpPr>
            <a:spLocks noGrp="1"/>
          </p:cNvSpPr>
          <p:nvPr>
            <p:ph idx="1"/>
          </p:nvPr>
        </p:nvSpPr>
        <p:spPr>
          <a:xfrm>
            <a:off x="457200" y="990600"/>
            <a:ext cx="8229600" cy="5334000"/>
          </a:xfrm>
        </p:spPr>
        <p:txBody>
          <a:bodyPr>
            <a:normAutofit fontScale="55000" lnSpcReduction="20000"/>
          </a:bodyPr>
          <a:lstStyle/>
          <a:p>
            <a:pPr marL="0" indent="0">
              <a:buNone/>
            </a:pPr>
            <a:r>
              <a:rPr lang="en-US" sz="4400" dirty="0" smtClean="0"/>
              <a:t>Stakeholders in workforce issue discussions</a:t>
            </a:r>
          </a:p>
          <a:p>
            <a:r>
              <a:rPr lang="en-US" sz="3600" dirty="0" smtClean="0">
                <a:solidFill>
                  <a:srgbClr val="FF0000"/>
                </a:solidFill>
              </a:rPr>
              <a:t>Funding agencies:  </a:t>
            </a:r>
            <a:endParaRPr lang="en-US" sz="3600" dirty="0" smtClean="0">
              <a:solidFill>
                <a:srgbClr val="FF0000"/>
              </a:solidFill>
            </a:endParaRPr>
          </a:p>
          <a:p>
            <a:pPr lvl="1"/>
            <a:r>
              <a:rPr lang="en-US" dirty="0" smtClean="0"/>
              <a:t>NSF</a:t>
            </a:r>
            <a:r>
              <a:rPr lang="en-US" dirty="0" smtClean="0"/>
              <a:t>, NSA, NIH</a:t>
            </a:r>
          </a:p>
          <a:p>
            <a:r>
              <a:rPr lang="en-US" sz="3600" dirty="0" smtClean="0">
                <a:solidFill>
                  <a:srgbClr val="FF0000"/>
                </a:solidFill>
              </a:rPr>
              <a:t>Professional societies:  </a:t>
            </a:r>
            <a:endParaRPr lang="en-US" sz="3600" dirty="0" smtClean="0">
              <a:solidFill>
                <a:srgbClr val="FF0000"/>
              </a:solidFill>
            </a:endParaRPr>
          </a:p>
          <a:p>
            <a:pPr lvl="1"/>
            <a:r>
              <a:rPr lang="en-US" dirty="0" smtClean="0"/>
              <a:t>AMS</a:t>
            </a:r>
            <a:r>
              <a:rPr lang="en-US" dirty="0" smtClean="0"/>
              <a:t>, ASA, MAA, SIAM</a:t>
            </a:r>
          </a:p>
          <a:p>
            <a:r>
              <a:rPr lang="en-US" sz="3600" dirty="0" smtClean="0">
                <a:solidFill>
                  <a:srgbClr val="FF0000"/>
                </a:solidFill>
              </a:rPr>
              <a:t>NSF </a:t>
            </a:r>
            <a:endParaRPr lang="en-US" sz="3600" dirty="0" smtClean="0">
              <a:solidFill>
                <a:srgbClr val="FF0000"/>
              </a:solidFill>
            </a:endParaRPr>
          </a:p>
          <a:p>
            <a:r>
              <a:rPr lang="en-US" sz="3600" dirty="0" smtClean="0">
                <a:solidFill>
                  <a:srgbClr val="FF0000"/>
                </a:solidFill>
              </a:rPr>
              <a:t>Mathematical </a:t>
            </a:r>
            <a:r>
              <a:rPr lang="en-US" sz="3600" dirty="0" smtClean="0">
                <a:solidFill>
                  <a:srgbClr val="FF0000"/>
                </a:solidFill>
              </a:rPr>
              <a:t>Sciences Research Institutes:  </a:t>
            </a:r>
            <a:endParaRPr lang="en-US" sz="3600" dirty="0" smtClean="0">
              <a:solidFill>
                <a:srgbClr val="FF0000"/>
              </a:solidFill>
            </a:endParaRPr>
          </a:p>
          <a:p>
            <a:pPr lvl="1"/>
            <a:r>
              <a:rPr lang="en-US" dirty="0" smtClean="0"/>
              <a:t>Institute </a:t>
            </a:r>
            <a:r>
              <a:rPr lang="en-US" dirty="0" smtClean="0"/>
              <a:t>for Mathematics and its Applications, Minneapolis</a:t>
            </a:r>
          </a:p>
          <a:p>
            <a:r>
              <a:rPr lang="en-US" sz="3600" dirty="0" smtClean="0">
                <a:solidFill>
                  <a:srgbClr val="FF0000"/>
                </a:solidFill>
              </a:rPr>
              <a:t>Business, industry, and government (BIG):  </a:t>
            </a:r>
            <a:endParaRPr lang="en-US" sz="3600" dirty="0" smtClean="0">
              <a:solidFill>
                <a:srgbClr val="FF0000"/>
              </a:solidFill>
            </a:endParaRPr>
          </a:p>
          <a:p>
            <a:pPr lvl="1"/>
            <a:r>
              <a:rPr lang="en-US" dirty="0" smtClean="0"/>
              <a:t>major </a:t>
            </a:r>
            <a:r>
              <a:rPr lang="en-US" dirty="0" smtClean="0"/>
              <a:t>industries (e.g., Boeing, IBM, Procter &amp; Gamble); </a:t>
            </a:r>
            <a:endParaRPr lang="en-US" dirty="0" smtClean="0"/>
          </a:p>
          <a:p>
            <a:pPr lvl="1"/>
            <a:r>
              <a:rPr lang="en-US" dirty="0" smtClean="0"/>
              <a:t>federal </a:t>
            </a:r>
            <a:r>
              <a:rPr lang="en-US" dirty="0" smtClean="0"/>
              <a:t>and state agencies (e.g., U.S. Census Bureau, Maryland Department of Natural Resources); </a:t>
            </a:r>
            <a:endParaRPr lang="en-US" dirty="0" smtClean="0"/>
          </a:p>
          <a:p>
            <a:pPr lvl="1"/>
            <a:r>
              <a:rPr lang="en-US" dirty="0" smtClean="0"/>
              <a:t>healthcare </a:t>
            </a:r>
            <a:r>
              <a:rPr lang="en-US" dirty="0" smtClean="0"/>
              <a:t>organizations (e.g., Cincinnati Children’s Hospital and Medical Center) </a:t>
            </a:r>
          </a:p>
          <a:p>
            <a:r>
              <a:rPr lang="en-US" sz="3600" dirty="0" smtClean="0">
                <a:solidFill>
                  <a:srgbClr val="FF0000"/>
                </a:solidFill>
              </a:rPr>
              <a:t>Academia:  </a:t>
            </a:r>
            <a:endParaRPr lang="en-US" sz="3600" dirty="0" smtClean="0">
              <a:solidFill>
                <a:srgbClr val="FF0000"/>
              </a:solidFill>
            </a:endParaRPr>
          </a:p>
          <a:p>
            <a:pPr lvl="1"/>
            <a:r>
              <a:rPr lang="en-US" dirty="0" smtClean="0"/>
              <a:t>Universities </a:t>
            </a:r>
            <a:r>
              <a:rPr lang="en-US" dirty="0" smtClean="0"/>
              <a:t>and colleges (public and private, small and large, teaching- and research-focused, community colleges), </a:t>
            </a:r>
            <a:endParaRPr lang="en-US" dirty="0" smtClean="0"/>
          </a:p>
          <a:p>
            <a:pPr lvl="1"/>
            <a:r>
              <a:rPr lang="en-US" dirty="0" smtClean="0"/>
              <a:t>graduate </a:t>
            </a:r>
            <a:r>
              <a:rPr lang="en-US" dirty="0" smtClean="0"/>
              <a:t>students, </a:t>
            </a:r>
            <a:endParaRPr lang="en-US" dirty="0" smtClean="0"/>
          </a:p>
          <a:p>
            <a:pPr lvl="1"/>
            <a:r>
              <a:rPr lang="en-US" dirty="0" smtClean="0"/>
              <a:t>faculty</a:t>
            </a:r>
          </a:p>
          <a:p>
            <a:pPr lvl="1"/>
            <a:r>
              <a:rPr lang="en-US" dirty="0" smtClean="0"/>
              <a:t>administrators</a:t>
            </a:r>
            <a:r>
              <a:rPr lang="en-US" dirty="0" smtClean="0"/>
              <a:t>.</a:t>
            </a:r>
          </a:p>
          <a:p>
            <a:pPr marL="0" indent="0">
              <a:buNone/>
            </a:pPr>
            <a:r>
              <a:rPr lang="en-US" dirty="0" smtClean="0"/>
              <a:t>{ workshop included many reps from various groups }</a:t>
            </a:r>
            <a:endParaRPr lang="en-US" dirty="0"/>
          </a:p>
        </p:txBody>
      </p:sp>
    </p:spTree>
    <p:extLst>
      <p:ext uri="{BB962C8B-B14F-4D97-AF65-F5344CB8AC3E}">
        <p14:creationId xmlns:p14="http://schemas.microsoft.com/office/powerpoint/2010/main" val="81841101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2800" dirty="0" smtClean="0"/>
              <a:t>3.  Key constituencies &amp; relevant workforce-related issues</a:t>
            </a:r>
            <a:endParaRPr lang="en-US" sz="2800" dirty="0"/>
          </a:p>
        </p:txBody>
      </p:sp>
      <p:sp>
        <p:nvSpPr>
          <p:cNvPr id="3" name="Content Placeholder 2"/>
          <p:cNvSpPr>
            <a:spLocks noGrp="1"/>
          </p:cNvSpPr>
          <p:nvPr>
            <p:ph idx="1"/>
          </p:nvPr>
        </p:nvSpPr>
        <p:spPr>
          <a:xfrm>
            <a:off x="457200" y="990600"/>
            <a:ext cx="8229600" cy="4953000"/>
          </a:xfrm>
        </p:spPr>
        <p:txBody>
          <a:bodyPr>
            <a:noAutofit/>
          </a:bodyPr>
          <a:lstStyle/>
          <a:p>
            <a:r>
              <a:rPr lang="en-US" sz="1800" b="1" dirty="0" smtClean="0"/>
              <a:t>K-12 educators</a:t>
            </a:r>
            <a:r>
              <a:rPr lang="en-US" sz="1800" dirty="0" smtClean="0"/>
              <a:t>. </a:t>
            </a:r>
            <a:endParaRPr lang="en-US" sz="1800" dirty="0" smtClean="0"/>
          </a:p>
          <a:p>
            <a:pPr lvl="1"/>
            <a:r>
              <a:rPr lang="en-US" sz="1800" dirty="0" smtClean="0"/>
              <a:t>Students </a:t>
            </a:r>
            <a:r>
              <a:rPr lang="en-US" sz="1800" dirty="0" smtClean="0"/>
              <a:t>should appreciate that </a:t>
            </a:r>
            <a:r>
              <a:rPr lang="en-US" sz="1800" dirty="0" smtClean="0">
                <a:solidFill>
                  <a:srgbClr val="FF0000"/>
                </a:solidFill>
              </a:rPr>
              <a:t>mathematics and statistics skills </a:t>
            </a:r>
            <a:r>
              <a:rPr lang="en-US" sz="1800" dirty="0" smtClean="0"/>
              <a:t>and competencies are </a:t>
            </a:r>
            <a:r>
              <a:rPr lang="en-US" sz="1800" dirty="0" smtClean="0">
                <a:solidFill>
                  <a:srgbClr val="FF0000"/>
                </a:solidFill>
              </a:rPr>
              <a:t>linked to future career opportunities </a:t>
            </a:r>
            <a:r>
              <a:rPr lang="en-US" sz="1800" dirty="0" smtClean="0"/>
              <a:t>(beyond teaching</a:t>
            </a:r>
            <a:r>
              <a:rPr lang="en-US" sz="1800" dirty="0" smtClean="0"/>
              <a:t>, accounting, and </a:t>
            </a:r>
            <a:r>
              <a:rPr lang="en-US" sz="1800" dirty="0" smtClean="0"/>
              <a:t>engineering)</a:t>
            </a:r>
            <a:endParaRPr lang="en-US" sz="1800" dirty="0" smtClean="0"/>
          </a:p>
          <a:p>
            <a:r>
              <a:rPr lang="en-US" sz="1800" b="1" dirty="0" smtClean="0"/>
              <a:t>The teacher preparation community</a:t>
            </a:r>
            <a:r>
              <a:rPr lang="en-US" sz="1800" dirty="0" smtClean="0"/>
              <a:t>. </a:t>
            </a:r>
            <a:endParaRPr lang="en-US" sz="1800" dirty="0" smtClean="0"/>
          </a:p>
          <a:p>
            <a:pPr lvl="1"/>
            <a:r>
              <a:rPr lang="en-US" sz="1800" dirty="0" smtClean="0"/>
              <a:t>can </a:t>
            </a:r>
            <a:r>
              <a:rPr lang="en-US" sz="1800" dirty="0" smtClean="0"/>
              <a:t>lead sustainable changes in </a:t>
            </a:r>
            <a:r>
              <a:rPr lang="en-US" sz="1800" dirty="0" smtClean="0">
                <a:solidFill>
                  <a:srgbClr val="FF0000"/>
                </a:solidFill>
              </a:rPr>
              <a:t>attitudes about and awareness of careers</a:t>
            </a:r>
            <a:r>
              <a:rPr lang="en-US" sz="1800" dirty="0" smtClean="0"/>
              <a:t> in the mathematical sciences</a:t>
            </a:r>
            <a:r>
              <a:rPr lang="en-US" sz="1800" dirty="0" smtClean="0"/>
              <a:t>. </a:t>
            </a:r>
            <a:endParaRPr lang="en-US" sz="1800" dirty="0" smtClean="0"/>
          </a:p>
          <a:p>
            <a:r>
              <a:rPr lang="en-US" sz="1800" b="1" dirty="0" smtClean="0"/>
              <a:t>Community college faculty and administrators</a:t>
            </a:r>
            <a:r>
              <a:rPr lang="en-US" sz="1800" dirty="0" smtClean="0"/>
              <a:t>. </a:t>
            </a:r>
            <a:endParaRPr lang="en-US" sz="1800" dirty="0" smtClean="0"/>
          </a:p>
          <a:p>
            <a:pPr lvl="1"/>
            <a:r>
              <a:rPr lang="en-US" sz="1800" dirty="0" smtClean="0"/>
              <a:t>Mathematical </a:t>
            </a:r>
            <a:r>
              <a:rPr lang="en-US" sz="1800" dirty="0" smtClean="0"/>
              <a:t>and statistical </a:t>
            </a:r>
            <a:r>
              <a:rPr lang="en-US" sz="1800" dirty="0" smtClean="0">
                <a:solidFill>
                  <a:srgbClr val="FF0000"/>
                </a:solidFill>
              </a:rPr>
              <a:t>competencies taught in the first two years </a:t>
            </a:r>
            <a:r>
              <a:rPr lang="en-US" sz="1800" dirty="0" smtClean="0"/>
              <a:t>are required for both </a:t>
            </a:r>
            <a:r>
              <a:rPr lang="en-US" sz="1800" dirty="0" smtClean="0"/>
              <a:t>purposes (AMATYC)</a:t>
            </a:r>
            <a:endParaRPr lang="en-US" sz="1800" dirty="0" smtClean="0"/>
          </a:p>
          <a:p>
            <a:r>
              <a:rPr lang="en-US" sz="1800" b="1" dirty="0" smtClean="0"/>
              <a:t>Undergraduate students.</a:t>
            </a:r>
            <a:r>
              <a:rPr lang="en-US" sz="1800" dirty="0" smtClean="0"/>
              <a:t>  </a:t>
            </a:r>
            <a:endParaRPr lang="en-US" sz="1800" dirty="0" smtClean="0"/>
          </a:p>
          <a:p>
            <a:pPr lvl="1"/>
            <a:r>
              <a:rPr lang="en-US" sz="1800" dirty="0" smtClean="0"/>
              <a:t>A </a:t>
            </a:r>
            <a:r>
              <a:rPr lang="en-US" sz="1800" dirty="0" smtClean="0"/>
              <a:t>student leaving high school with strong skills and ongoing interest in mathematics or statistics should </a:t>
            </a:r>
            <a:r>
              <a:rPr lang="en-US" sz="1800" dirty="0" smtClean="0">
                <a:solidFill>
                  <a:srgbClr val="FF0000"/>
                </a:solidFill>
              </a:rPr>
              <a:t>expect to continue studying </a:t>
            </a:r>
            <a:r>
              <a:rPr lang="en-US" sz="1800" dirty="0" smtClean="0"/>
              <a:t>those areas </a:t>
            </a:r>
            <a:endParaRPr lang="en-US" sz="1800" dirty="0" smtClean="0"/>
          </a:p>
          <a:p>
            <a:pPr lvl="1"/>
            <a:r>
              <a:rPr lang="en-US" sz="1800" dirty="0" smtClean="0"/>
              <a:t>colleges </a:t>
            </a:r>
            <a:r>
              <a:rPr lang="en-US" sz="1800" dirty="0" smtClean="0"/>
              <a:t>and universities will provide </a:t>
            </a:r>
            <a:r>
              <a:rPr lang="en-US" sz="1800" dirty="0" smtClean="0">
                <a:solidFill>
                  <a:srgbClr val="FF0000"/>
                </a:solidFill>
              </a:rPr>
              <a:t>information about career opportunities demanding these skills</a:t>
            </a:r>
            <a:r>
              <a:rPr lang="en-US" sz="1800" dirty="0" smtClean="0"/>
              <a:t>.</a:t>
            </a:r>
            <a:endParaRPr lang="en-US" sz="1800" dirty="0" smtClean="0"/>
          </a:p>
        </p:txBody>
      </p:sp>
    </p:spTree>
    <p:extLst>
      <p:ext uri="{BB962C8B-B14F-4D97-AF65-F5344CB8AC3E}">
        <p14:creationId xmlns:p14="http://schemas.microsoft.com/office/powerpoint/2010/main" val="339057925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Constituencies (</a:t>
            </a:r>
            <a:r>
              <a:rPr lang="en-US" sz="3200" dirty="0" err="1" smtClean="0"/>
              <a:t>ctd</a:t>
            </a:r>
            <a:r>
              <a:rPr lang="en-US" sz="3200" dirty="0" smtClean="0"/>
              <a:t>)</a:t>
            </a:r>
            <a:endParaRPr lang="en-US" sz="3200" dirty="0"/>
          </a:p>
        </p:txBody>
      </p:sp>
      <p:sp>
        <p:nvSpPr>
          <p:cNvPr id="3" name="Content Placeholder 2"/>
          <p:cNvSpPr>
            <a:spLocks noGrp="1"/>
          </p:cNvSpPr>
          <p:nvPr>
            <p:ph idx="1"/>
          </p:nvPr>
        </p:nvSpPr>
        <p:spPr/>
        <p:txBody>
          <a:bodyPr>
            <a:normAutofit fontScale="77500" lnSpcReduction="20000"/>
          </a:bodyPr>
          <a:lstStyle/>
          <a:p>
            <a:r>
              <a:rPr lang="en-US" sz="2600" b="1" dirty="0" smtClean="0"/>
              <a:t>Graduate students. </a:t>
            </a:r>
            <a:endParaRPr lang="en-US" sz="2600" b="1" dirty="0" smtClean="0"/>
          </a:p>
          <a:p>
            <a:pPr lvl="1"/>
            <a:r>
              <a:rPr lang="en-US" sz="2300" dirty="0" smtClean="0"/>
              <a:t>All </a:t>
            </a:r>
            <a:r>
              <a:rPr lang="en-US" sz="2300" dirty="0" smtClean="0"/>
              <a:t>students should expect their programs to </a:t>
            </a:r>
            <a:r>
              <a:rPr lang="en-US" sz="2300" dirty="0" smtClean="0">
                <a:solidFill>
                  <a:srgbClr val="FF0000"/>
                </a:solidFill>
              </a:rPr>
              <a:t>prepare them for the full gamut of job options</a:t>
            </a:r>
            <a:r>
              <a:rPr lang="en-US" sz="2300" dirty="0" smtClean="0"/>
              <a:t> inside and outside academia.  </a:t>
            </a:r>
          </a:p>
          <a:p>
            <a:pPr marL="0" indent="0">
              <a:buNone/>
            </a:pPr>
            <a:endParaRPr lang="en-US" sz="2300" dirty="0" smtClean="0"/>
          </a:p>
          <a:p>
            <a:r>
              <a:rPr lang="en-US" sz="2600" b="1" dirty="0" smtClean="0"/>
              <a:t>College and university faculty.  </a:t>
            </a:r>
            <a:endParaRPr lang="en-US" sz="2600" b="1" dirty="0" smtClean="0"/>
          </a:p>
          <a:p>
            <a:pPr lvl="1"/>
            <a:r>
              <a:rPr lang="en-US" sz="2300" dirty="0" smtClean="0"/>
              <a:t>appreciate </a:t>
            </a:r>
            <a:r>
              <a:rPr lang="en-US" sz="2300" dirty="0" smtClean="0"/>
              <a:t>and </a:t>
            </a:r>
            <a:r>
              <a:rPr lang="en-US" sz="2300" dirty="0" smtClean="0">
                <a:solidFill>
                  <a:srgbClr val="FF0000"/>
                </a:solidFill>
              </a:rPr>
              <a:t>encourage BIG careers as viable alternatives </a:t>
            </a:r>
            <a:r>
              <a:rPr lang="en-US" sz="2300" dirty="0" smtClean="0"/>
              <a:t>to the academic teaching and research tracks. </a:t>
            </a:r>
            <a:endParaRPr lang="en-US" sz="2300" dirty="0" smtClean="0"/>
          </a:p>
          <a:p>
            <a:pPr lvl="1"/>
            <a:r>
              <a:rPr lang="en-US" sz="2300" dirty="0" smtClean="0"/>
              <a:t>Not </a:t>
            </a:r>
            <a:r>
              <a:rPr lang="en-US" sz="2300" dirty="0" smtClean="0"/>
              <a:t>every faculty member should participate in such initiatives, but all should value these efforts by encouraging student participation and by appreciating such work done by colleagues. </a:t>
            </a:r>
          </a:p>
          <a:p>
            <a:pPr marL="0" indent="0">
              <a:buNone/>
            </a:pPr>
            <a:endParaRPr lang="en-US" sz="2300" dirty="0" smtClean="0"/>
          </a:p>
          <a:p>
            <a:r>
              <a:rPr lang="en-US" sz="2600" b="1" dirty="0" smtClean="0"/>
              <a:t>Department chairs</a:t>
            </a:r>
            <a:r>
              <a:rPr lang="en-US" sz="2600" dirty="0" smtClean="0"/>
              <a:t>.   </a:t>
            </a:r>
            <a:endParaRPr lang="en-US" sz="2600" dirty="0" smtClean="0"/>
          </a:p>
          <a:p>
            <a:pPr lvl="1"/>
            <a:r>
              <a:rPr lang="en-US" sz="2300" dirty="0" smtClean="0"/>
              <a:t>can </a:t>
            </a:r>
            <a:r>
              <a:rPr lang="en-US" sz="2300" dirty="0" smtClean="0">
                <a:solidFill>
                  <a:srgbClr val="FF0000"/>
                </a:solidFill>
              </a:rPr>
              <a:t>encourage, promote and support curricular and co-curricular activities that improve workforce preparation</a:t>
            </a:r>
            <a:r>
              <a:rPr lang="en-US" sz="2300" dirty="0" smtClean="0"/>
              <a:t>.  </a:t>
            </a:r>
            <a:r>
              <a:rPr lang="en-US" sz="2300" dirty="0" smtClean="0"/>
              <a:t>Support </a:t>
            </a:r>
            <a:r>
              <a:rPr lang="en-US" sz="2300" dirty="0" smtClean="0"/>
              <a:t>is crucial to faculty members who promote non-academic workforce options and programs; their efforts should be recognized in hiring, compensation, and tenure and promotion policies. </a:t>
            </a:r>
          </a:p>
          <a:p>
            <a:endParaRPr lang="en-US" sz="2600" dirty="0" smtClean="0"/>
          </a:p>
          <a:p>
            <a:endParaRPr lang="en-US" dirty="0"/>
          </a:p>
        </p:txBody>
      </p:sp>
    </p:spTree>
    <p:extLst>
      <p:ext uri="{BB962C8B-B14F-4D97-AF65-F5344CB8AC3E}">
        <p14:creationId xmlns:p14="http://schemas.microsoft.com/office/powerpoint/2010/main" val="57035998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Constituencies (</a:t>
            </a:r>
            <a:r>
              <a:rPr lang="en-US" sz="3200" dirty="0" err="1" smtClean="0"/>
              <a:t>ctd</a:t>
            </a:r>
            <a:r>
              <a:rPr lang="en-US" sz="3200" dirty="0" smtClean="0"/>
              <a:t>)</a:t>
            </a:r>
            <a:endParaRPr lang="en-US" sz="3200" dirty="0"/>
          </a:p>
        </p:txBody>
      </p:sp>
      <p:sp>
        <p:nvSpPr>
          <p:cNvPr id="3" name="Content Placeholder 2"/>
          <p:cNvSpPr>
            <a:spLocks noGrp="1"/>
          </p:cNvSpPr>
          <p:nvPr>
            <p:ph idx="1"/>
          </p:nvPr>
        </p:nvSpPr>
        <p:spPr>
          <a:xfrm>
            <a:off x="457200" y="1066800"/>
            <a:ext cx="8229600" cy="5181600"/>
          </a:xfrm>
        </p:spPr>
        <p:txBody>
          <a:bodyPr>
            <a:noAutofit/>
          </a:bodyPr>
          <a:lstStyle/>
          <a:p>
            <a:r>
              <a:rPr lang="en-US" sz="1800" b="1" dirty="0" smtClean="0"/>
              <a:t>Academic administrators</a:t>
            </a:r>
            <a:r>
              <a:rPr lang="en-US" sz="1800" dirty="0" smtClean="0"/>
              <a:t>. </a:t>
            </a:r>
            <a:endParaRPr lang="en-US" sz="1800" dirty="0" smtClean="0"/>
          </a:p>
          <a:p>
            <a:pPr lvl="1"/>
            <a:r>
              <a:rPr lang="en-US" sz="1800" dirty="0" smtClean="0">
                <a:solidFill>
                  <a:srgbClr val="FF0000"/>
                </a:solidFill>
              </a:rPr>
              <a:t>implement </a:t>
            </a:r>
            <a:r>
              <a:rPr lang="en-US" sz="1800" dirty="0" smtClean="0">
                <a:solidFill>
                  <a:srgbClr val="FF0000"/>
                </a:solidFill>
              </a:rPr>
              <a:t>policies </a:t>
            </a:r>
            <a:r>
              <a:rPr lang="en-US" sz="1800" dirty="0" smtClean="0"/>
              <a:t>that support efforts to increase the nation’s supply of mathematical sciences professionals.  </a:t>
            </a:r>
          </a:p>
          <a:p>
            <a:endParaRPr lang="en-US" sz="1800" dirty="0" smtClean="0"/>
          </a:p>
          <a:p>
            <a:r>
              <a:rPr lang="en-US" sz="1800" b="1" dirty="0" smtClean="0"/>
              <a:t>BIG partners</a:t>
            </a:r>
            <a:r>
              <a:rPr lang="en-US" sz="1800" dirty="0" smtClean="0"/>
              <a:t>.   </a:t>
            </a:r>
            <a:endParaRPr lang="en-US" sz="1800" dirty="0" smtClean="0"/>
          </a:p>
          <a:p>
            <a:pPr lvl="1"/>
            <a:r>
              <a:rPr lang="en-US" sz="1800" dirty="0" smtClean="0"/>
              <a:t>Organizational </a:t>
            </a:r>
            <a:r>
              <a:rPr lang="en-US" sz="1800" dirty="0" smtClean="0"/>
              <a:t>needs of business, industry, and government must be understood and appreciated within academia if workforce development components of mathematical sciences programs are to be improved. </a:t>
            </a:r>
            <a:endParaRPr lang="en-US" sz="1800" dirty="0" smtClean="0"/>
          </a:p>
          <a:p>
            <a:pPr lvl="1"/>
            <a:r>
              <a:rPr lang="en-US" sz="1800" dirty="0" smtClean="0"/>
              <a:t>BIG </a:t>
            </a:r>
            <a:r>
              <a:rPr lang="en-US" sz="1800" dirty="0" smtClean="0"/>
              <a:t>partners should begin </a:t>
            </a:r>
            <a:r>
              <a:rPr lang="en-US" sz="1800" dirty="0" smtClean="0">
                <a:solidFill>
                  <a:srgbClr val="FF0000"/>
                </a:solidFill>
              </a:rPr>
              <a:t>talking with faculty and chairs </a:t>
            </a:r>
            <a:r>
              <a:rPr lang="en-US" sz="1800" dirty="0" smtClean="0"/>
              <a:t>in local departments about partnerships and collaborations.</a:t>
            </a:r>
          </a:p>
          <a:p>
            <a:endParaRPr lang="en-US" sz="1800" dirty="0" smtClean="0"/>
          </a:p>
          <a:p>
            <a:r>
              <a:rPr lang="en-US" sz="1800" b="1" dirty="0" smtClean="0"/>
              <a:t>Professional societies</a:t>
            </a:r>
            <a:r>
              <a:rPr lang="en-US" sz="1800" dirty="0" smtClean="0"/>
              <a:t>.   </a:t>
            </a:r>
            <a:endParaRPr lang="en-US" sz="1800" dirty="0" smtClean="0"/>
          </a:p>
          <a:p>
            <a:pPr lvl="1"/>
            <a:r>
              <a:rPr lang="en-US" sz="1800" dirty="0" smtClean="0">
                <a:solidFill>
                  <a:srgbClr val="FF0000"/>
                </a:solidFill>
              </a:rPr>
              <a:t>foster </a:t>
            </a:r>
            <a:r>
              <a:rPr lang="en-US" sz="1800" dirty="0" smtClean="0">
                <a:solidFill>
                  <a:srgbClr val="FF0000"/>
                </a:solidFill>
              </a:rPr>
              <a:t>communication and cooperation among academic and BIG </a:t>
            </a:r>
            <a:r>
              <a:rPr lang="en-US" sz="1800" dirty="0" smtClean="0"/>
              <a:t>mathematics and statistics </a:t>
            </a:r>
            <a:r>
              <a:rPr lang="en-US" sz="1800" dirty="0" smtClean="0"/>
              <a:t>professionals</a:t>
            </a:r>
            <a:endParaRPr lang="en-US" sz="1800" dirty="0" smtClean="0"/>
          </a:p>
          <a:p>
            <a:endParaRPr lang="en-US" sz="1800" dirty="0"/>
          </a:p>
        </p:txBody>
      </p:sp>
    </p:spTree>
    <p:extLst>
      <p:ext uri="{BB962C8B-B14F-4D97-AF65-F5344CB8AC3E}">
        <p14:creationId xmlns:p14="http://schemas.microsoft.com/office/powerpoint/2010/main" val="373672392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Constituencies (</a:t>
            </a:r>
            <a:r>
              <a:rPr lang="en-US" sz="3200" dirty="0" err="1" smtClean="0"/>
              <a:t>ctd</a:t>
            </a:r>
            <a:r>
              <a:rPr lang="en-US" sz="3200" dirty="0" smtClean="0"/>
              <a:t>)</a:t>
            </a:r>
            <a:endParaRPr lang="en-US" sz="3200" dirty="0"/>
          </a:p>
        </p:txBody>
      </p:sp>
      <p:sp>
        <p:nvSpPr>
          <p:cNvPr id="3" name="Content Placeholder 2"/>
          <p:cNvSpPr>
            <a:spLocks noGrp="1"/>
          </p:cNvSpPr>
          <p:nvPr>
            <p:ph idx="1"/>
          </p:nvPr>
        </p:nvSpPr>
        <p:spPr/>
        <p:txBody>
          <a:bodyPr>
            <a:normAutofit/>
          </a:bodyPr>
          <a:lstStyle/>
          <a:p>
            <a:r>
              <a:rPr lang="en-US" sz="2000" b="1" dirty="0" smtClean="0"/>
              <a:t>Funding agencies and foundations</a:t>
            </a:r>
            <a:r>
              <a:rPr lang="en-US" sz="2000" dirty="0" smtClean="0"/>
              <a:t>.  </a:t>
            </a:r>
            <a:endParaRPr lang="en-US" sz="2000" dirty="0" smtClean="0"/>
          </a:p>
          <a:p>
            <a:pPr lvl="1"/>
            <a:r>
              <a:rPr lang="en-US" sz="1800" dirty="0" smtClean="0"/>
              <a:t>Funding </a:t>
            </a:r>
            <a:r>
              <a:rPr lang="en-US" sz="1800" dirty="0" smtClean="0"/>
              <a:t>to </a:t>
            </a:r>
            <a:r>
              <a:rPr lang="en-US" sz="1800" dirty="0" smtClean="0">
                <a:solidFill>
                  <a:srgbClr val="FF0000"/>
                </a:solidFill>
              </a:rPr>
              <a:t>develop the talent pool in the mathematical sciences </a:t>
            </a:r>
            <a:r>
              <a:rPr lang="en-US" sz="1800" dirty="0" smtClean="0"/>
              <a:t>will support the next generation of mathematicians and statisticians. </a:t>
            </a:r>
          </a:p>
          <a:p>
            <a:pPr lvl="1"/>
            <a:r>
              <a:rPr lang="en-US" sz="2000" dirty="0" smtClean="0"/>
              <a:t>strong </a:t>
            </a:r>
            <a:r>
              <a:rPr lang="en-US" sz="2000" dirty="0" smtClean="0">
                <a:solidFill>
                  <a:srgbClr val="FF0000"/>
                </a:solidFill>
              </a:rPr>
              <a:t>history</a:t>
            </a:r>
            <a:r>
              <a:rPr lang="en-US" sz="2000" dirty="0" smtClean="0"/>
              <a:t> of supporting the development of programs that provide </a:t>
            </a:r>
            <a:r>
              <a:rPr lang="en-US" sz="2000" dirty="0" smtClean="0">
                <a:solidFill>
                  <a:srgbClr val="FF0000"/>
                </a:solidFill>
              </a:rPr>
              <a:t>student research </a:t>
            </a:r>
            <a:r>
              <a:rPr lang="en-US" sz="2000" dirty="0" smtClean="0"/>
              <a:t>experiences</a:t>
            </a:r>
          </a:p>
          <a:p>
            <a:pPr lvl="1"/>
            <a:r>
              <a:rPr lang="en-US" sz="2000" dirty="0" smtClean="0">
                <a:solidFill>
                  <a:srgbClr val="FF0000"/>
                </a:solidFill>
              </a:rPr>
              <a:t>less developed models </a:t>
            </a:r>
            <a:r>
              <a:rPr lang="en-US" sz="2000" dirty="0" smtClean="0"/>
              <a:t>exist to provide </a:t>
            </a:r>
            <a:r>
              <a:rPr lang="en-US" sz="2000" dirty="0" smtClean="0">
                <a:solidFill>
                  <a:srgbClr val="FF0000"/>
                </a:solidFill>
              </a:rPr>
              <a:t>workforce development </a:t>
            </a:r>
            <a:r>
              <a:rPr lang="en-US" sz="2000" dirty="0" smtClean="0"/>
              <a:t>experiences; additional support is needed for these.  </a:t>
            </a:r>
          </a:p>
          <a:p>
            <a:pPr lvl="1"/>
            <a:r>
              <a:rPr lang="en-US" sz="2000" dirty="0" smtClean="0">
                <a:solidFill>
                  <a:srgbClr val="FF0000"/>
                </a:solidFill>
              </a:rPr>
              <a:t>health of the mathematical sciences workforce </a:t>
            </a:r>
            <a:r>
              <a:rPr lang="en-US" sz="2000" dirty="0" smtClean="0"/>
              <a:t>depends on:</a:t>
            </a:r>
          </a:p>
          <a:p>
            <a:pPr lvl="2"/>
            <a:r>
              <a:rPr lang="en-US" sz="2000" dirty="0" smtClean="0"/>
              <a:t> increasing the </a:t>
            </a:r>
            <a:r>
              <a:rPr lang="en-US" sz="2000" dirty="0" smtClean="0">
                <a:solidFill>
                  <a:srgbClr val="FF0000"/>
                </a:solidFill>
              </a:rPr>
              <a:t>recruitment</a:t>
            </a:r>
            <a:r>
              <a:rPr lang="en-US" sz="2000" dirty="0" smtClean="0"/>
              <a:t> of high school students with mathematical skills and interest </a:t>
            </a:r>
          </a:p>
          <a:p>
            <a:pPr lvl="2"/>
            <a:r>
              <a:rPr lang="en-US" sz="2000" dirty="0" smtClean="0">
                <a:solidFill>
                  <a:srgbClr val="FF0000"/>
                </a:solidFill>
              </a:rPr>
              <a:t>retaining</a:t>
            </a:r>
            <a:r>
              <a:rPr lang="en-US" sz="2000" dirty="0" smtClean="0"/>
              <a:t> these students once they enter post-secondary programs in the mathematical sciences.</a:t>
            </a:r>
            <a:endParaRPr lang="en-US" sz="2000" dirty="0"/>
          </a:p>
        </p:txBody>
      </p:sp>
    </p:spTree>
    <p:extLst>
      <p:ext uri="{BB962C8B-B14F-4D97-AF65-F5344CB8AC3E}">
        <p14:creationId xmlns:p14="http://schemas.microsoft.com/office/powerpoint/2010/main" val="61625520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4. Workshop Outcomes – Thread 1:  Bridge Gaps </a:t>
            </a:r>
            <a:r>
              <a:rPr lang="en-US" sz="3200" dirty="0" err="1" smtClean="0"/>
              <a:t>btwn</a:t>
            </a:r>
            <a:r>
              <a:rPr lang="en-US" sz="3200" dirty="0" smtClean="0"/>
              <a:t>. BIG and academia</a:t>
            </a:r>
            <a:endParaRPr lang="en-US" sz="3200"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Elaboration:</a:t>
            </a:r>
          </a:p>
          <a:p>
            <a:r>
              <a:rPr lang="en-US" dirty="0" smtClean="0"/>
              <a:t>forge new and strengthen existing relationships among academic and BIG professionals </a:t>
            </a:r>
          </a:p>
          <a:p>
            <a:r>
              <a:rPr lang="en-US" dirty="0" smtClean="0"/>
              <a:t>promote collaborations among academic and BIG partners</a:t>
            </a:r>
          </a:p>
          <a:p>
            <a:r>
              <a:rPr lang="en-US" dirty="0" smtClean="0"/>
              <a:t>increase the pool of students with the interest, skills, and experiences necessary to embark on a career in BIG</a:t>
            </a:r>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20133045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Thread 1 (</a:t>
            </a:r>
            <a:r>
              <a:rPr lang="en-US" dirty="0" err="1" smtClean="0"/>
              <a:t>ctd</a:t>
            </a:r>
            <a:r>
              <a:rPr lang="en-US" dirty="0" smtClean="0"/>
              <a:t>)</a:t>
            </a:r>
            <a:endParaRPr lang="en-US" dirty="0"/>
          </a:p>
        </p:txBody>
      </p:sp>
      <p:sp>
        <p:nvSpPr>
          <p:cNvPr id="3" name="Content Placeholder 2"/>
          <p:cNvSpPr>
            <a:spLocks noGrp="1"/>
          </p:cNvSpPr>
          <p:nvPr>
            <p:ph idx="1"/>
          </p:nvPr>
        </p:nvSpPr>
        <p:spPr>
          <a:xfrm>
            <a:off x="457200" y="838200"/>
            <a:ext cx="8229600" cy="5287963"/>
          </a:xfrm>
        </p:spPr>
        <p:txBody>
          <a:bodyPr>
            <a:noAutofit/>
          </a:bodyPr>
          <a:lstStyle/>
          <a:p>
            <a:pPr marL="0" indent="0">
              <a:buNone/>
            </a:pPr>
            <a:r>
              <a:rPr lang="en-US" sz="1800" b="1" dirty="0" smtClean="0"/>
              <a:t>Action examples and recommendations:</a:t>
            </a:r>
          </a:p>
          <a:p>
            <a:pPr lvl="0"/>
            <a:r>
              <a:rPr lang="en-US" sz="1800" dirty="0"/>
              <a:t>An exchange program in which academic faculty members work four days each week on campus and one day onsite in a BIG setting.  BIG professionals in turn would serve as visiting lecturers at higher education institutions</a:t>
            </a:r>
            <a:r>
              <a:rPr lang="en-US" sz="1800" dirty="0" smtClean="0"/>
              <a:t>.</a:t>
            </a:r>
          </a:p>
          <a:p>
            <a:pPr marL="0" lvl="0" indent="0">
              <a:buNone/>
            </a:pPr>
            <a:endParaRPr lang="en-US" sz="1800" dirty="0"/>
          </a:p>
          <a:p>
            <a:pPr lvl="0"/>
            <a:r>
              <a:rPr lang="en-US" sz="1800" dirty="0"/>
              <a:t>An advisory board that includes data and computational scientists for programs in biology and medicine, materials science, climate and oceanography, finance, social sciences, etc.   </a:t>
            </a:r>
            <a:endParaRPr lang="en-US" sz="1800" dirty="0" smtClean="0"/>
          </a:p>
          <a:p>
            <a:pPr lvl="0"/>
            <a:endParaRPr lang="en-US" sz="1800" dirty="0" smtClean="0"/>
          </a:p>
          <a:p>
            <a:pPr lvl="0"/>
            <a:r>
              <a:rPr lang="en-US" sz="1800" dirty="0" smtClean="0"/>
              <a:t>Academic </a:t>
            </a:r>
            <a:r>
              <a:rPr lang="en-US" sz="1800" dirty="0"/>
              <a:t>programs and BIG employers </a:t>
            </a:r>
            <a:r>
              <a:rPr lang="en-US" sz="1800" dirty="0" smtClean="0"/>
              <a:t>:</a:t>
            </a:r>
          </a:p>
          <a:p>
            <a:pPr lvl="0"/>
            <a:endParaRPr lang="en-US" sz="1800" dirty="0" smtClean="0"/>
          </a:p>
          <a:p>
            <a:pPr lvl="1"/>
            <a:r>
              <a:rPr lang="en-US" sz="1800" dirty="0" smtClean="0"/>
              <a:t>cooperate </a:t>
            </a:r>
            <a:r>
              <a:rPr lang="en-US" sz="1800" dirty="0"/>
              <a:t>to create databases of internship opportunities for students of mathematics and statistics.</a:t>
            </a:r>
          </a:p>
          <a:p>
            <a:endParaRPr lang="en-US" sz="1400" dirty="0"/>
          </a:p>
        </p:txBody>
      </p:sp>
    </p:spTree>
    <p:extLst>
      <p:ext uri="{BB962C8B-B14F-4D97-AF65-F5344CB8AC3E}">
        <p14:creationId xmlns:p14="http://schemas.microsoft.com/office/powerpoint/2010/main" val="54409244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1800" dirty="0" smtClean="0"/>
              <a:t>Theme 1 (</a:t>
            </a:r>
            <a:r>
              <a:rPr lang="en-US" sz="1800" dirty="0" err="1" smtClean="0"/>
              <a:t>ctd</a:t>
            </a:r>
            <a:r>
              <a:rPr lang="en-US" sz="1800" dirty="0" smtClean="0"/>
              <a:t>)</a:t>
            </a:r>
            <a:endParaRPr lang="en-US" sz="1800" dirty="0"/>
          </a:p>
        </p:txBody>
      </p:sp>
      <p:sp>
        <p:nvSpPr>
          <p:cNvPr id="3" name="Content Placeholder 2"/>
          <p:cNvSpPr>
            <a:spLocks noGrp="1"/>
          </p:cNvSpPr>
          <p:nvPr>
            <p:ph idx="1"/>
          </p:nvPr>
        </p:nvSpPr>
        <p:spPr>
          <a:xfrm>
            <a:off x="457200" y="838200"/>
            <a:ext cx="8229600" cy="5287963"/>
          </a:xfrm>
        </p:spPr>
        <p:txBody>
          <a:bodyPr>
            <a:normAutofit fontScale="92500" lnSpcReduction="20000"/>
          </a:bodyPr>
          <a:lstStyle/>
          <a:p>
            <a:pPr lvl="0"/>
            <a:r>
              <a:rPr lang="en-US" sz="1800" b="1" dirty="0"/>
              <a:t>Academic programs:</a:t>
            </a:r>
          </a:p>
          <a:p>
            <a:pPr lvl="1"/>
            <a:r>
              <a:rPr lang="en-US" sz="1800" dirty="0">
                <a:solidFill>
                  <a:srgbClr val="FF0000"/>
                </a:solidFill>
              </a:rPr>
              <a:t>partner with BIG professionals </a:t>
            </a:r>
            <a:r>
              <a:rPr lang="en-US" sz="1800" dirty="0"/>
              <a:t>willing to come to campus and interact with students. </a:t>
            </a:r>
          </a:p>
          <a:p>
            <a:pPr lvl="1"/>
            <a:r>
              <a:rPr lang="en-US" sz="1800" dirty="0"/>
              <a:t>create and maintain detailed </a:t>
            </a:r>
            <a:r>
              <a:rPr lang="en-US" sz="1800" dirty="0">
                <a:solidFill>
                  <a:srgbClr val="FF0000"/>
                </a:solidFill>
              </a:rPr>
              <a:t>databases on career trajectories of alumni</a:t>
            </a:r>
            <a:r>
              <a:rPr lang="en-US" sz="1800" dirty="0"/>
              <a:t>.  Social media (LinkedIn is one current example) might be useful. </a:t>
            </a:r>
          </a:p>
          <a:p>
            <a:pPr lvl="1"/>
            <a:r>
              <a:rPr lang="en-US" sz="1800" dirty="0">
                <a:solidFill>
                  <a:srgbClr val="FF0000"/>
                </a:solidFill>
              </a:rPr>
              <a:t>Alumni</a:t>
            </a:r>
            <a:r>
              <a:rPr lang="en-US" sz="1800" dirty="0"/>
              <a:t> should be invited back to campus to interact with students.</a:t>
            </a:r>
          </a:p>
          <a:p>
            <a:pPr lvl="1"/>
            <a:r>
              <a:rPr lang="en-US" sz="1800" dirty="0"/>
              <a:t>establish </a:t>
            </a:r>
            <a:r>
              <a:rPr lang="en-US" sz="1800" dirty="0">
                <a:solidFill>
                  <a:srgbClr val="FF0000"/>
                </a:solidFill>
              </a:rPr>
              <a:t>BIG advisory boards </a:t>
            </a:r>
            <a:r>
              <a:rPr lang="en-US" sz="1800" dirty="0"/>
              <a:t>composed of alumni and local BIG employers in order to inform curricular enhancements and also connect students to internships and job </a:t>
            </a:r>
            <a:r>
              <a:rPr lang="en-US" sz="1800" dirty="0" smtClean="0"/>
              <a:t>opportunities</a:t>
            </a:r>
          </a:p>
          <a:p>
            <a:pPr lvl="1"/>
            <a:endParaRPr lang="en-US" sz="1800" dirty="0"/>
          </a:p>
          <a:p>
            <a:pPr lvl="0"/>
            <a:r>
              <a:rPr lang="en-US" sz="1800" b="1" dirty="0"/>
              <a:t>Mathematical sciences community:</a:t>
            </a:r>
          </a:p>
          <a:p>
            <a:pPr lvl="1"/>
            <a:r>
              <a:rPr lang="en-US" sz="1800" dirty="0"/>
              <a:t>work to increase the </a:t>
            </a:r>
            <a:r>
              <a:rPr lang="en-US" sz="1800" dirty="0">
                <a:solidFill>
                  <a:srgbClr val="FF0000"/>
                </a:solidFill>
              </a:rPr>
              <a:t>spectrum of BIG employers who recruit on campuses </a:t>
            </a:r>
            <a:r>
              <a:rPr lang="en-US" sz="1800" dirty="0"/>
              <a:t>and at mathematical sciences conferences.  </a:t>
            </a:r>
            <a:endParaRPr lang="en-US" sz="1800" dirty="0" smtClean="0"/>
          </a:p>
          <a:p>
            <a:pPr lvl="1"/>
            <a:endParaRPr lang="en-US" sz="1800" dirty="0"/>
          </a:p>
          <a:p>
            <a:pPr lvl="0"/>
            <a:r>
              <a:rPr lang="en-US" sz="1800" dirty="0"/>
              <a:t>C</a:t>
            </a:r>
            <a:r>
              <a:rPr lang="en-US" sz="1800" dirty="0" smtClean="0"/>
              <a:t>ommunication </a:t>
            </a:r>
            <a:r>
              <a:rPr lang="en-US" sz="1800" dirty="0" err="1"/>
              <a:t>btwn</a:t>
            </a:r>
            <a:r>
              <a:rPr lang="en-US" sz="1800" dirty="0"/>
              <a:t> BIG professionals and academics at </a:t>
            </a:r>
            <a:r>
              <a:rPr lang="en-US" sz="1800" dirty="0">
                <a:solidFill>
                  <a:srgbClr val="FF0000"/>
                </a:solidFill>
              </a:rPr>
              <a:t>professional conferences</a:t>
            </a:r>
            <a:r>
              <a:rPr lang="en-US" sz="1800" dirty="0"/>
              <a:t> to promote mutual understanding of the requisite skills for success in BIG careers (e.g., MAA </a:t>
            </a:r>
            <a:r>
              <a:rPr lang="en-US" sz="1800" dirty="0" err="1"/>
              <a:t>MathFest</a:t>
            </a:r>
            <a:r>
              <a:rPr lang="en-US" sz="1800" dirty="0"/>
              <a:t>, JMM, JSM) </a:t>
            </a:r>
            <a:endParaRPr lang="en-US" sz="1800" dirty="0" smtClean="0"/>
          </a:p>
          <a:p>
            <a:pPr lvl="0"/>
            <a:endParaRPr lang="en-US" sz="1800" dirty="0"/>
          </a:p>
          <a:p>
            <a:pPr lvl="0"/>
            <a:r>
              <a:rPr lang="en-US" sz="1800" dirty="0"/>
              <a:t>Programs and activities organized by </a:t>
            </a:r>
            <a:r>
              <a:rPr lang="en-US" sz="1800" dirty="0">
                <a:solidFill>
                  <a:srgbClr val="FF0000"/>
                </a:solidFill>
              </a:rPr>
              <a:t>NSF-supported </a:t>
            </a:r>
            <a:r>
              <a:rPr lang="en-US" sz="1800" dirty="0"/>
              <a:t>mathematical institutes promote BIG-academia collaborations, sharing of </a:t>
            </a:r>
            <a:r>
              <a:rPr lang="en-US" sz="1800" dirty="0">
                <a:solidFill>
                  <a:srgbClr val="FF0000"/>
                </a:solidFill>
              </a:rPr>
              <a:t>best practices</a:t>
            </a:r>
            <a:r>
              <a:rPr lang="en-US" sz="1800" dirty="0"/>
              <a:t>, and connecting students with BIG employers</a:t>
            </a:r>
            <a:r>
              <a:rPr lang="en-US" sz="1800" dirty="0" smtClean="0"/>
              <a:t>.</a:t>
            </a:r>
            <a:endParaRPr lang="en-US" sz="1800" dirty="0"/>
          </a:p>
          <a:p>
            <a:endParaRPr lang="en-US" dirty="0"/>
          </a:p>
        </p:txBody>
      </p:sp>
    </p:spTree>
    <p:extLst>
      <p:ext uri="{BB962C8B-B14F-4D97-AF65-F5344CB8AC3E}">
        <p14:creationId xmlns:p14="http://schemas.microsoft.com/office/powerpoint/2010/main" val="464243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US" sz="3600" dirty="0" smtClean="0"/>
              <a:t>Thread 2:  Improve students’ preparation for non-academic careers</a:t>
            </a:r>
            <a:endParaRPr lang="en-US" sz="3600" dirty="0"/>
          </a:p>
        </p:txBody>
      </p:sp>
      <p:sp>
        <p:nvSpPr>
          <p:cNvPr id="3" name="Content Placeholder 2"/>
          <p:cNvSpPr>
            <a:spLocks noGrp="1"/>
          </p:cNvSpPr>
          <p:nvPr>
            <p:ph idx="1"/>
          </p:nvPr>
        </p:nvSpPr>
        <p:spPr>
          <a:xfrm>
            <a:off x="457200" y="1295400"/>
            <a:ext cx="8229600" cy="4830763"/>
          </a:xfrm>
        </p:spPr>
        <p:txBody>
          <a:bodyPr>
            <a:normAutofit fontScale="70000" lnSpcReduction="20000"/>
          </a:bodyPr>
          <a:lstStyle/>
          <a:p>
            <a:pPr marL="0" indent="0">
              <a:buNone/>
            </a:pPr>
            <a:r>
              <a:rPr lang="en-US" b="1" dirty="0" smtClean="0"/>
              <a:t>Elaboration: </a:t>
            </a:r>
          </a:p>
          <a:p>
            <a:r>
              <a:rPr lang="en-US" dirty="0" smtClean="0"/>
              <a:t>Better </a:t>
            </a:r>
            <a:r>
              <a:rPr lang="en-US" dirty="0">
                <a:solidFill>
                  <a:srgbClr val="FF0000"/>
                </a:solidFill>
              </a:rPr>
              <a:t>career </a:t>
            </a:r>
            <a:r>
              <a:rPr lang="en-US" dirty="0" smtClean="0">
                <a:solidFill>
                  <a:srgbClr val="FF0000"/>
                </a:solidFill>
              </a:rPr>
              <a:t>prep</a:t>
            </a:r>
            <a:r>
              <a:rPr lang="en-US" dirty="0" smtClean="0"/>
              <a:t>. &amp; prospects </a:t>
            </a:r>
            <a:r>
              <a:rPr lang="en-US" dirty="0"/>
              <a:t>in mathematics and statistics can boost recruitment and retention </a:t>
            </a:r>
            <a:r>
              <a:rPr lang="en-US" dirty="0" smtClean="0"/>
              <a:t>efforts</a:t>
            </a:r>
          </a:p>
          <a:p>
            <a:r>
              <a:rPr lang="en-US" dirty="0">
                <a:solidFill>
                  <a:srgbClr val="FF0000"/>
                </a:solidFill>
              </a:rPr>
              <a:t>Curricular change </a:t>
            </a:r>
            <a:r>
              <a:rPr lang="en-US" dirty="0"/>
              <a:t>is needed, and that will require changes in some faculty members’ perceptions of BIG careers for students in the mathematical </a:t>
            </a:r>
            <a:r>
              <a:rPr lang="en-US" dirty="0" smtClean="0"/>
              <a:t>sciences</a:t>
            </a:r>
          </a:p>
          <a:p>
            <a:r>
              <a:rPr lang="en-US" dirty="0" smtClean="0"/>
              <a:t>ASA workgroup report of MS degrees interviewed grad and employers:  </a:t>
            </a:r>
            <a:r>
              <a:rPr lang="en-US" dirty="0"/>
              <a:t>most successful graduates </a:t>
            </a:r>
            <a:r>
              <a:rPr lang="en-US" dirty="0" smtClean="0"/>
              <a:t>possessed:</a:t>
            </a:r>
          </a:p>
          <a:p>
            <a:pPr lvl="1"/>
            <a:r>
              <a:rPr lang="en-US" dirty="0" smtClean="0"/>
              <a:t> </a:t>
            </a:r>
            <a:r>
              <a:rPr lang="en-US" dirty="0">
                <a:solidFill>
                  <a:srgbClr val="FF0000"/>
                </a:solidFill>
              </a:rPr>
              <a:t>content knowledge and skills </a:t>
            </a:r>
            <a:r>
              <a:rPr lang="en-US" dirty="0"/>
              <a:t>in statistics and mathematics, as </a:t>
            </a:r>
            <a:r>
              <a:rPr lang="en-US" dirty="0" smtClean="0"/>
              <a:t>expected</a:t>
            </a:r>
          </a:p>
          <a:p>
            <a:pPr lvl="1"/>
            <a:r>
              <a:rPr lang="en-US" dirty="0" smtClean="0"/>
              <a:t>were good </a:t>
            </a:r>
            <a:r>
              <a:rPr lang="en-US" dirty="0" smtClean="0">
                <a:solidFill>
                  <a:srgbClr val="FF0000"/>
                </a:solidFill>
              </a:rPr>
              <a:t>communicators</a:t>
            </a:r>
          </a:p>
          <a:p>
            <a:pPr lvl="1"/>
            <a:r>
              <a:rPr lang="en-US" dirty="0" smtClean="0"/>
              <a:t>could </a:t>
            </a:r>
            <a:r>
              <a:rPr lang="en-US" dirty="0"/>
              <a:t>function effectively on </a:t>
            </a:r>
            <a:r>
              <a:rPr lang="en-US" dirty="0">
                <a:solidFill>
                  <a:srgbClr val="FF0000"/>
                </a:solidFill>
              </a:rPr>
              <a:t>interdisciplinary </a:t>
            </a:r>
            <a:r>
              <a:rPr lang="en-US" dirty="0" smtClean="0">
                <a:solidFill>
                  <a:srgbClr val="FF0000"/>
                </a:solidFill>
              </a:rPr>
              <a:t>teams</a:t>
            </a:r>
          </a:p>
          <a:p>
            <a:pPr lvl="1"/>
            <a:r>
              <a:rPr lang="en-US" dirty="0" smtClean="0"/>
              <a:t>were </a:t>
            </a:r>
            <a:r>
              <a:rPr lang="en-US" dirty="0"/>
              <a:t>adept at </a:t>
            </a:r>
            <a:r>
              <a:rPr lang="en-US" dirty="0">
                <a:solidFill>
                  <a:srgbClr val="FF0000"/>
                </a:solidFill>
              </a:rPr>
              <a:t>producing computational answers </a:t>
            </a:r>
            <a:r>
              <a:rPr lang="en-US" dirty="0"/>
              <a:t>to research questions</a:t>
            </a: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72184119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Thread 2 (</a:t>
            </a:r>
            <a:r>
              <a:rPr lang="en-US" dirty="0" err="1" smtClean="0"/>
              <a:t>ctd</a:t>
            </a:r>
            <a:r>
              <a:rPr lang="en-US" dirty="0" smtClean="0"/>
              <a:t>)</a:t>
            </a:r>
            <a:endParaRPr lang="en-US" dirty="0"/>
          </a:p>
        </p:txBody>
      </p:sp>
      <p:sp>
        <p:nvSpPr>
          <p:cNvPr id="3" name="Content Placeholder 2"/>
          <p:cNvSpPr>
            <a:spLocks noGrp="1"/>
          </p:cNvSpPr>
          <p:nvPr>
            <p:ph idx="1"/>
          </p:nvPr>
        </p:nvSpPr>
        <p:spPr>
          <a:xfrm>
            <a:off x="457200" y="1143000"/>
            <a:ext cx="8229600" cy="4983163"/>
          </a:xfrm>
        </p:spPr>
        <p:txBody>
          <a:bodyPr>
            <a:normAutofit fontScale="47500" lnSpcReduction="20000"/>
          </a:bodyPr>
          <a:lstStyle/>
          <a:p>
            <a:pPr marL="0" indent="0">
              <a:buNone/>
            </a:pPr>
            <a:r>
              <a:rPr lang="en-US" sz="3800" b="1" dirty="0"/>
              <a:t>Action examples and recommendations</a:t>
            </a:r>
            <a:r>
              <a:rPr lang="en-US" sz="3800" b="1" dirty="0" smtClean="0"/>
              <a:t>:</a:t>
            </a:r>
          </a:p>
          <a:p>
            <a:pPr lvl="0"/>
            <a:r>
              <a:rPr lang="en-US" sz="3800" dirty="0"/>
              <a:t>Work Experiences for Undergraduates (</a:t>
            </a:r>
            <a:r>
              <a:rPr lang="en-US" sz="3800" dirty="0">
                <a:solidFill>
                  <a:srgbClr val="FF0000"/>
                </a:solidFill>
              </a:rPr>
              <a:t>WEU</a:t>
            </a:r>
            <a:r>
              <a:rPr lang="en-US" sz="3800" dirty="0"/>
              <a:t>) programs and Work Experiences for Graduate Students (</a:t>
            </a:r>
            <a:r>
              <a:rPr lang="en-US" sz="3800" dirty="0">
                <a:solidFill>
                  <a:srgbClr val="FF0000"/>
                </a:solidFill>
              </a:rPr>
              <a:t>WEG</a:t>
            </a:r>
            <a:r>
              <a:rPr lang="en-US" sz="3800" dirty="0"/>
              <a:t>) </a:t>
            </a:r>
            <a:r>
              <a:rPr lang="en-US" sz="3800" dirty="0" smtClean="0"/>
              <a:t>programs</a:t>
            </a:r>
          </a:p>
          <a:p>
            <a:pPr lvl="1"/>
            <a:r>
              <a:rPr lang="en-US" sz="3800" dirty="0" smtClean="0"/>
              <a:t>modeled </a:t>
            </a:r>
            <a:r>
              <a:rPr lang="en-US" sz="3800" dirty="0"/>
              <a:t>after successful Research Experiences for Undergraduates (REU) </a:t>
            </a:r>
            <a:r>
              <a:rPr lang="en-US" sz="3800" dirty="0" smtClean="0"/>
              <a:t>programs</a:t>
            </a:r>
          </a:p>
          <a:p>
            <a:pPr lvl="1"/>
            <a:r>
              <a:rPr lang="en-US" sz="3800" dirty="0" smtClean="0"/>
              <a:t>differing </a:t>
            </a:r>
            <a:r>
              <a:rPr lang="en-US" sz="3800" dirty="0"/>
              <a:t>in that WEU and WEG students would work onsite for the BIG employer, not on a college or university </a:t>
            </a:r>
            <a:r>
              <a:rPr lang="en-US" sz="3800" dirty="0" smtClean="0"/>
              <a:t>campus</a:t>
            </a:r>
          </a:p>
          <a:p>
            <a:pPr lvl="1"/>
            <a:r>
              <a:rPr lang="en-US" sz="3800" dirty="0"/>
              <a:t>e</a:t>
            </a:r>
            <a:r>
              <a:rPr lang="en-US" sz="3800" dirty="0" smtClean="0"/>
              <a:t>mbedded </a:t>
            </a:r>
            <a:r>
              <a:rPr lang="en-US" sz="3800" dirty="0"/>
              <a:t>in BIG environments, students could participate in BIG-style research.    </a:t>
            </a:r>
          </a:p>
          <a:p>
            <a:pPr lvl="0"/>
            <a:r>
              <a:rPr lang="en-US" sz="3800" dirty="0" smtClean="0"/>
              <a:t>online </a:t>
            </a:r>
            <a:r>
              <a:rPr lang="en-US" sz="3800" dirty="0"/>
              <a:t>source of </a:t>
            </a:r>
            <a:r>
              <a:rPr lang="en-US" sz="3800" dirty="0">
                <a:solidFill>
                  <a:srgbClr val="FF0000"/>
                </a:solidFill>
              </a:rPr>
              <a:t>career information</a:t>
            </a:r>
            <a:r>
              <a:rPr lang="en-US" sz="3800" dirty="0"/>
              <a:t>, including references to existing online materials.  Excellent material exists to begin the </a:t>
            </a:r>
            <a:r>
              <a:rPr lang="en-US" sz="3800" dirty="0" smtClean="0"/>
              <a:t>project - AMS </a:t>
            </a:r>
            <a:r>
              <a:rPr lang="en-US" sz="3800" dirty="0"/>
              <a:t>careers </a:t>
            </a:r>
            <a:r>
              <a:rPr lang="en-US" sz="3800" dirty="0" smtClean="0"/>
              <a:t>pages, ASA careers pages, MAA careers pages and profiles, SIAM careers and Math Matters pages</a:t>
            </a:r>
          </a:p>
          <a:p>
            <a:pPr lvl="0"/>
            <a:r>
              <a:rPr lang="en-US" sz="3800" dirty="0">
                <a:solidFill>
                  <a:srgbClr val="FF0000"/>
                </a:solidFill>
              </a:rPr>
              <a:t>Training</a:t>
            </a:r>
            <a:r>
              <a:rPr lang="en-US" sz="3800" dirty="0"/>
              <a:t> for faculty on evolving </a:t>
            </a:r>
            <a:r>
              <a:rPr lang="en-US" sz="3800" dirty="0">
                <a:solidFill>
                  <a:srgbClr val="FF0000"/>
                </a:solidFill>
              </a:rPr>
              <a:t>workforce requirements </a:t>
            </a:r>
            <a:r>
              <a:rPr lang="en-US" sz="3800" dirty="0"/>
              <a:t>and the range of career opportunities outside academia.</a:t>
            </a:r>
          </a:p>
          <a:p>
            <a:r>
              <a:rPr lang="en-US" sz="3800" dirty="0">
                <a:solidFill>
                  <a:srgbClr val="FF0000"/>
                </a:solidFill>
              </a:rPr>
              <a:t>Collaborations</a:t>
            </a:r>
            <a:r>
              <a:rPr lang="en-US" sz="3800" dirty="0"/>
              <a:t> </a:t>
            </a:r>
            <a:r>
              <a:rPr lang="en-US" sz="3800" dirty="0" smtClean="0"/>
              <a:t>- mathematical </a:t>
            </a:r>
            <a:r>
              <a:rPr lang="en-US" sz="3800" dirty="0"/>
              <a:t>sciences </a:t>
            </a:r>
            <a:r>
              <a:rPr lang="en-US" sz="3800" dirty="0" smtClean="0"/>
              <a:t>depts., </a:t>
            </a:r>
            <a:r>
              <a:rPr lang="en-US" sz="3800" dirty="0"/>
              <a:t>campus career centers, and  alumni relations offices to inform students who have not chosen further study in the mathematical sciences about career options in BIG.</a:t>
            </a:r>
          </a:p>
          <a:p>
            <a:endParaRPr lang="en-US" sz="3800" dirty="0"/>
          </a:p>
          <a:p>
            <a:endParaRPr lang="en-US" dirty="0"/>
          </a:p>
        </p:txBody>
      </p:sp>
    </p:spTree>
    <p:extLst>
      <p:ext uri="{BB962C8B-B14F-4D97-AF65-F5344CB8AC3E}">
        <p14:creationId xmlns:p14="http://schemas.microsoft.com/office/powerpoint/2010/main" val="20435259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it and giving credit …</a:t>
            </a:r>
            <a:endParaRPr lang="en-US" dirty="0"/>
          </a:p>
        </p:txBody>
      </p:sp>
      <p:sp>
        <p:nvSpPr>
          <p:cNvPr id="3" name="Content Placeholder 2"/>
          <p:cNvSpPr>
            <a:spLocks noGrp="1"/>
          </p:cNvSpPr>
          <p:nvPr>
            <p:ph idx="1"/>
          </p:nvPr>
        </p:nvSpPr>
        <p:spPr/>
        <p:txBody>
          <a:bodyPr>
            <a:normAutofit/>
          </a:bodyPr>
          <a:lstStyle/>
          <a:p>
            <a:r>
              <a:rPr lang="en-US" dirty="0" err="1" smtClean="0"/>
              <a:t>INGenIOuS</a:t>
            </a:r>
            <a:r>
              <a:rPr lang="en-US" dirty="0" smtClean="0"/>
              <a:t> </a:t>
            </a:r>
            <a:r>
              <a:rPr lang="en-US" dirty="0"/>
              <a:t>Project is a joint effort, focused on workforce development, of the </a:t>
            </a:r>
            <a:r>
              <a:rPr lang="en-US" dirty="0" smtClean="0"/>
              <a:t>MAA, ASA, AMS, SIAM with funding from NSF (DMS-1338413).</a:t>
            </a:r>
          </a:p>
          <a:p>
            <a:r>
              <a:rPr lang="en-US" dirty="0" smtClean="0"/>
              <a:t>Process and workshop facilitated by </a:t>
            </a:r>
            <a:r>
              <a:rPr lang="en-US" dirty="0" err="1" smtClean="0"/>
              <a:t>KnowInnovation</a:t>
            </a:r>
            <a:endParaRPr lang="en-US" dirty="0"/>
          </a:p>
        </p:txBody>
      </p:sp>
    </p:spTree>
    <p:extLst>
      <p:ext uri="{BB962C8B-B14F-4D97-AF65-F5344CB8AC3E}">
        <p14:creationId xmlns:p14="http://schemas.microsoft.com/office/powerpoint/2010/main" val="163862573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2400" dirty="0" smtClean="0"/>
              <a:t>Thread 3:  Increase public awareness of the role of mathematics and statistics in STEM and non-STEM careers</a:t>
            </a:r>
            <a:endParaRPr lang="en-US" sz="2400" dirty="0"/>
          </a:p>
        </p:txBody>
      </p:sp>
      <p:sp>
        <p:nvSpPr>
          <p:cNvPr id="3" name="Content Placeholder 2"/>
          <p:cNvSpPr>
            <a:spLocks noGrp="1"/>
          </p:cNvSpPr>
          <p:nvPr>
            <p:ph idx="1"/>
          </p:nvPr>
        </p:nvSpPr>
        <p:spPr>
          <a:xfrm>
            <a:off x="457200" y="1219200"/>
            <a:ext cx="8229600" cy="4906963"/>
          </a:xfrm>
        </p:spPr>
        <p:txBody>
          <a:bodyPr>
            <a:normAutofit/>
          </a:bodyPr>
          <a:lstStyle/>
          <a:p>
            <a:pPr marL="0" indent="0">
              <a:buNone/>
            </a:pPr>
            <a:r>
              <a:rPr lang="en-US" sz="2400" b="1" dirty="0" smtClean="0"/>
              <a:t>Elaboration</a:t>
            </a:r>
            <a:r>
              <a:rPr lang="en-US" sz="2400" dirty="0" smtClean="0"/>
              <a:t>:</a:t>
            </a:r>
          </a:p>
          <a:p>
            <a:r>
              <a:rPr lang="en-US" sz="2400" dirty="0">
                <a:solidFill>
                  <a:srgbClr val="FF0000"/>
                </a:solidFill>
              </a:rPr>
              <a:t>deficits</a:t>
            </a:r>
            <a:r>
              <a:rPr lang="en-US" sz="2400" dirty="0"/>
              <a:t> exist in </a:t>
            </a:r>
            <a:r>
              <a:rPr lang="en-US" sz="2400" dirty="0">
                <a:solidFill>
                  <a:srgbClr val="FF0000"/>
                </a:solidFill>
              </a:rPr>
              <a:t>public awareness </a:t>
            </a:r>
            <a:r>
              <a:rPr lang="en-US" sz="2400" dirty="0" smtClean="0">
                <a:solidFill>
                  <a:srgbClr val="FF0000"/>
                </a:solidFill>
              </a:rPr>
              <a:t>of </a:t>
            </a:r>
            <a:r>
              <a:rPr lang="en-US" sz="2400" dirty="0">
                <a:solidFill>
                  <a:srgbClr val="FF0000"/>
                </a:solidFill>
              </a:rPr>
              <a:t>careers </a:t>
            </a:r>
            <a:r>
              <a:rPr lang="en-US" sz="2400" dirty="0"/>
              <a:t>with links to STEM disciplines as a whole, and </a:t>
            </a:r>
            <a:r>
              <a:rPr lang="en-US" sz="2400" dirty="0" smtClean="0"/>
              <a:t>of </a:t>
            </a:r>
            <a:r>
              <a:rPr lang="en-US" sz="2400" dirty="0"/>
              <a:t>the importance of mathematics and statistics for both STEM and non-STEM careers.   </a:t>
            </a:r>
            <a:endParaRPr lang="en-US" sz="2400" dirty="0" smtClean="0"/>
          </a:p>
          <a:p>
            <a:r>
              <a:rPr lang="en-US" sz="2400" dirty="0" smtClean="0"/>
              <a:t>beyond </a:t>
            </a:r>
            <a:r>
              <a:rPr lang="en-US" sz="2400" dirty="0"/>
              <a:t>the sexy “CSI-type” </a:t>
            </a:r>
            <a:r>
              <a:rPr lang="en-US" sz="2400" dirty="0" smtClean="0"/>
              <a:t>jobs to </a:t>
            </a:r>
            <a:r>
              <a:rPr lang="en-US" sz="2400" dirty="0"/>
              <a:t>include other options that require a strong foundation in mathematics and statistics, like finance, economics, and medicine. </a:t>
            </a:r>
            <a:endParaRPr lang="en-US" sz="2400" dirty="0" smtClean="0"/>
          </a:p>
          <a:p>
            <a:endParaRPr lang="en-US" sz="2400" dirty="0" smtClean="0"/>
          </a:p>
          <a:p>
            <a:endParaRPr lang="en-US" dirty="0"/>
          </a:p>
        </p:txBody>
      </p:sp>
    </p:spTree>
    <p:extLst>
      <p:ext uri="{BB962C8B-B14F-4D97-AF65-F5344CB8AC3E}">
        <p14:creationId xmlns:p14="http://schemas.microsoft.com/office/powerpoint/2010/main" val="53667771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Thread 3 (</a:t>
            </a:r>
            <a:r>
              <a:rPr lang="en-US" dirty="0" err="1" smtClean="0"/>
              <a:t>ctd</a:t>
            </a:r>
            <a:r>
              <a:rPr lang="en-US" dirty="0" smtClean="0"/>
              <a:t>)</a:t>
            </a:r>
            <a:endParaRPr lang="en-US" dirty="0"/>
          </a:p>
        </p:txBody>
      </p:sp>
      <p:sp>
        <p:nvSpPr>
          <p:cNvPr id="3" name="Content Placeholder 2"/>
          <p:cNvSpPr>
            <a:spLocks noGrp="1"/>
          </p:cNvSpPr>
          <p:nvPr>
            <p:ph idx="1"/>
          </p:nvPr>
        </p:nvSpPr>
        <p:spPr>
          <a:xfrm>
            <a:off x="457200" y="838200"/>
            <a:ext cx="8229600" cy="5287963"/>
          </a:xfrm>
        </p:spPr>
        <p:txBody>
          <a:bodyPr>
            <a:normAutofit fontScale="55000" lnSpcReduction="20000"/>
          </a:bodyPr>
          <a:lstStyle/>
          <a:p>
            <a:pPr marL="0" indent="0">
              <a:buNone/>
            </a:pPr>
            <a:r>
              <a:rPr lang="en-US" sz="4000" b="1" dirty="0"/>
              <a:t>Action examples and recommendations:</a:t>
            </a:r>
          </a:p>
          <a:p>
            <a:pPr lvl="0"/>
            <a:r>
              <a:rPr lang="en-US" sz="4000" dirty="0" smtClean="0"/>
              <a:t>April:  Mathematics </a:t>
            </a:r>
            <a:r>
              <a:rPr lang="en-US" sz="4000" dirty="0"/>
              <a:t>Awareness </a:t>
            </a:r>
            <a:r>
              <a:rPr lang="en-US" sz="4000" dirty="0" smtClean="0"/>
              <a:t>Month (JPBM) - attention </a:t>
            </a:r>
            <a:r>
              <a:rPr lang="en-US" sz="4000" dirty="0"/>
              <a:t>is focused on the role of the mathematical sciences in a broad swath of scientific, societal, and other public issues, including those related to workforce development. </a:t>
            </a:r>
            <a:endParaRPr lang="en-US" sz="4000" dirty="0" smtClean="0"/>
          </a:p>
          <a:p>
            <a:pPr marL="0" lvl="0" indent="0">
              <a:buNone/>
            </a:pPr>
            <a:endParaRPr lang="en-US" sz="4000" dirty="0"/>
          </a:p>
          <a:p>
            <a:pPr lvl="0"/>
            <a:r>
              <a:rPr lang="en-US" sz="4000" dirty="0" smtClean="0"/>
              <a:t>2013:  designated </a:t>
            </a:r>
            <a:r>
              <a:rPr lang="en-US" sz="4000" i="1" dirty="0" smtClean="0"/>
              <a:t>The </a:t>
            </a:r>
            <a:r>
              <a:rPr lang="en-US" sz="4000" i="1" dirty="0"/>
              <a:t>International Year of Statistics </a:t>
            </a:r>
            <a:r>
              <a:rPr lang="en-US" sz="4000" dirty="0"/>
              <a:t>and are leading a worldwide celebration to recognize the contributions of the statistical sciences</a:t>
            </a:r>
            <a:r>
              <a:rPr lang="en-US" sz="4000" dirty="0" smtClean="0"/>
              <a:t>.</a:t>
            </a:r>
          </a:p>
          <a:p>
            <a:pPr marL="0" lvl="0" indent="0">
              <a:buNone/>
            </a:pPr>
            <a:endParaRPr lang="en-US" sz="4000" dirty="0"/>
          </a:p>
          <a:p>
            <a:pPr lvl="0"/>
            <a:r>
              <a:rPr lang="en-US" sz="4000" dirty="0" smtClean="0"/>
              <a:t>2013: (Over </a:t>
            </a:r>
            <a:r>
              <a:rPr lang="en-US" sz="4000" dirty="0"/>
              <a:t>100 professional societies, universities, research institutes, and other organizations dedicated 2013 as a special year for the Mathematics of Planet Earth (MPE 2013).  One goal of MPE 2013 is to increase public awareness of the essential role of the mathematical sciences in meeting environmental and other challenges facing our planet.  </a:t>
            </a:r>
          </a:p>
          <a:p>
            <a:endParaRPr lang="en-US" dirty="0"/>
          </a:p>
        </p:txBody>
      </p:sp>
    </p:spTree>
    <p:extLst>
      <p:ext uri="{BB962C8B-B14F-4D97-AF65-F5344CB8AC3E}">
        <p14:creationId xmlns:p14="http://schemas.microsoft.com/office/powerpoint/2010/main" val="106973273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457200" y="990600"/>
            <a:ext cx="8229600" cy="5135563"/>
          </a:xfrm>
        </p:spPr>
        <p:txBody>
          <a:bodyPr>
            <a:normAutofit fontScale="47500" lnSpcReduction="20000"/>
          </a:bodyPr>
          <a:lstStyle/>
          <a:p>
            <a:pPr lvl="0"/>
            <a:r>
              <a:rPr lang="en-US" sz="4000" dirty="0" smtClean="0"/>
              <a:t>Upcoming </a:t>
            </a:r>
            <a:r>
              <a:rPr lang="en-US" sz="4000" dirty="0">
                <a:solidFill>
                  <a:srgbClr val="FF0000"/>
                </a:solidFill>
              </a:rPr>
              <a:t>public relations campaign </a:t>
            </a:r>
            <a:r>
              <a:rPr lang="en-US" sz="4000" dirty="0"/>
              <a:t>in the Washington, D.C., public transit </a:t>
            </a:r>
            <a:r>
              <a:rPr lang="en-US" sz="4000" dirty="0" smtClean="0"/>
              <a:t>system</a:t>
            </a:r>
          </a:p>
          <a:p>
            <a:pPr lvl="1"/>
            <a:r>
              <a:rPr lang="en-US" sz="3600" dirty="0" smtClean="0"/>
              <a:t>messaging </a:t>
            </a:r>
            <a:r>
              <a:rPr lang="en-US" sz="3600" dirty="0"/>
              <a:t>such as “Math Without Words” and also include a web site with solutions posted. </a:t>
            </a:r>
            <a:endParaRPr lang="en-US" sz="3600" dirty="0" smtClean="0"/>
          </a:p>
          <a:p>
            <a:pPr marL="0" lvl="0" indent="0">
              <a:buNone/>
            </a:pPr>
            <a:endParaRPr lang="en-US" sz="4000" dirty="0"/>
          </a:p>
          <a:p>
            <a:pPr lvl="0"/>
            <a:r>
              <a:rPr lang="en-US" sz="4000" dirty="0">
                <a:solidFill>
                  <a:srgbClr val="FF0000"/>
                </a:solidFill>
              </a:rPr>
              <a:t>Statisticians and </a:t>
            </a:r>
            <a:r>
              <a:rPr lang="en-US" sz="4000" dirty="0" smtClean="0">
                <a:solidFill>
                  <a:srgbClr val="FF0000"/>
                </a:solidFill>
              </a:rPr>
              <a:t>journalists:  audio </a:t>
            </a:r>
            <a:r>
              <a:rPr lang="en-US" sz="4000" dirty="0" smtClean="0"/>
              <a:t>program</a:t>
            </a:r>
          </a:p>
          <a:p>
            <a:pPr lvl="1"/>
            <a:r>
              <a:rPr lang="en-US" sz="3600" dirty="0" smtClean="0"/>
              <a:t>“</a:t>
            </a:r>
            <a:r>
              <a:rPr lang="en-US" sz="3600" dirty="0"/>
              <a:t>the statistics behind the stories and the stories behind the statistics” in an attempt to increase public awareness of everyday experiences with </a:t>
            </a:r>
            <a:r>
              <a:rPr lang="en-US" sz="3600" dirty="0" smtClean="0"/>
              <a:t>data</a:t>
            </a:r>
          </a:p>
          <a:p>
            <a:pPr marL="0" lvl="0" indent="0">
              <a:buNone/>
            </a:pPr>
            <a:endParaRPr lang="en-US" sz="4000" dirty="0"/>
          </a:p>
          <a:p>
            <a:pPr lvl="0"/>
            <a:r>
              <a:rPr lang="en-US" sz="4000" dirty="0"/>
              <a:t>Academic institutions:</a:t>
            </a:r>
          </a:p>
          <a:p>
            <a:pPr lvl="1"/>
            <a:r>
              <a:rPr lang="en-US" sz="4000" dirty="0">
                <a:solidFill>
                  <a:srgbClr val="FF0000"/>
                </a:solidFill>
              </a:rPr>
              <a:t>reward and support </a:t>
            </a:r>
            <a:r>
              <a:rPr lang="en-US" sz="4000" dirty="0"/>
              <a:t>mathematics and statistics </a:t>
            </a:r>
            <a:r>
              <a:rPr lang="en-US" sz="4000" dirty="0">
                <a:solidFill>
                  <a:srgbClr val="FF0000"/>
                </a:solidFill>
              </a:rPr>
              <a:t>faculty</a:t>
            </a:r>
            <a:r>
              <a:rPr lang="en-US" sz="4000" dirty="0"/>
              <a:t> who </a:t>
            </a:r>
            <a:r>
              <a:rPr lang="en-US" sz="4000" dirty="0">
                <a:solidFill>
                  <a:srgbClr val="FF0000"/>
                </a:solidFill>
              </a:rPr>
              <a:t>communicate</a:t>
            </a:r>
            <a:r>
              <a:rPr lang="en-US" sz="4000" dirty="0"/>
              <a:t> to broad audiences the special importance and application of their work</a:t>
            </a:r>
            <a:r>
              <a:rPr lang="en-US" sz="4000" dirty="0" smtClean="0"/>
              <a:t>.</a:t>
            </a:r>
          </a:p>
          <a:p>
            <a:pPr marL="457200" lvl="1" indent="0">
              <a:buNone/>
            </a:pPr>
            <a:endParaRPr lang="en-US" sz="4000" dirty="0"/>
          </a:p>
          <a:p>
            <a:pPr lvl="0"/>
            <a:r>
              <a:rPr lang="en-US" sz="4000" dirty="0"/>
              <a:t>BIG employers:</a:t>
            </a:r>
          </a:p>
          <a:p>
            <a:pPr lvl="1"/>
            <a:r>
              <a:rPr lang="en-US" sz="4000" dirty="0"/>
              <a:t>encourage their own mathematicians and statisticians to help increase public awareness of the importance of the mathematical sciences to society as a whole.</a:t>
            </a:r>
          </a:p>
          <a:p>
            <a:pPr lvl="0"/>
            <a:endParaRPr lang="en-US" dirty="0"/>
          </a:p>
          <a:p>
            <a:endParaRPr lang="en-US" dirty="0"/>
          </a:p>
          <a:p>
            <a:endParaRPr lang="en-US" dirty="0"/>
          </a:p>
        </p:txBody>
      </p:sp>
    </p:spTree>
    <p:extLst>
      <p:ext uri="{BB962C8B-B14F-4D97-AF65-F5344CB8AC3E}">
        <p14:creationId xmlns:p14="http://schemas.microsoft.com/office/powerpoint/2010/main" val="1947466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200" dirty="0" smtClean="0"/>
              <a:t>Thread 4:  Diversify incentives, rewards, and methods of recognition in academia</a:t>
            </a:r>
            <a:endParaRPr lang="en-US" sz="3200" dirty="0"/>
          </a:p>
        </p:txBody>
      </p:sp>
      <p:sp>
        <p:nvSpPr>
          <p:cNvPr id="3" name="Content Placeholder 2"/>
          <p:cNvSpPr>
            <a:spLocks noGrp="1"/>
          </p:cNvSpPr>
          <p:nvPr>
            <p:ph idx="1"/>
          </p:nvPr>
        </p:nvSpPr>
        <p:spPr>
          <a:xfrm>
            <a:off x="457200" y="1143000"/>
            <a:ext cx="8229600" cy="4983163"/>
          </a:xfrm>
        </p:spPr>
        <p:txBody>
          <a:bodyPr>
            <a:normAutofit fontScale="70000" lnSpcReduction="20000"/>
          </a:bodyPr>
          <a:lstStyle/>
          <a:p>
            <a:pPr marL="0" indent="0">
              <a:buNone/>
            </a:pPr>
            <a:r>
              <a:rPr lang="en-US" b="1" dirty="0" smtClean="0"/>
              <a:t>Elaboration:</a:t>
            </a:r>
          </a:p>
          <a:p>
            <a:r>
              <a:rPr lang="en-US" dirty="0" smtClean="0"/>
              <a:t>nudge </a:t>
            </a:r>
            <a:r>
              <a:rPr lang="en-US" dirty="0"/>
              <a:t>their ever-evolving systems of reward and recognition to include </a:t>
            </a:r>
            <a:r>
              <a:rPr lang="en-US" dirty="0">
                <a:solidFill>
                  <a:srgbClr val="FF0000"/>
                </a:solidFill>
              </a:rPr>
              <a:t>support for the preparation </a:t>
            </a:r>
            <a:r>
              <a:rPr lang="en-US" dirty="0"/>
              <a:t>of more students to meet 21</a:t>
            </a:r>
            <a:r>
              <a:rPr lang="en-US" baseline="30000" dirty="0"/>
              <a:t>st</a:t>
            </a:r>
            <a:r>
              <a:rPr lang="en-US" dirty="0"/>
              <a:t> century </a:t>
            </a:r>
            <a:r>
              <a:rPr lang="en-US" dirty="0">
                <a:solidFill>
                  <a:srgbClr val="FF0000"/>
                </a:solidFill>
              </a:rPr>
              <a:t>workforce</a:t>
            </a:r>
            <a:r>
              <a:rPr lang="en-US" dirty="0"/>
              <a:t> </a:t>
            </a:r>
            <a:r>
              <a:rPr lang="en-US" dirty="0" smtClean="0"/>
              <a:t>demands</a:t>
            </a:r>
            <a:endParaRPr lang="en-US" dirty="0" smtClean="0"/>
          </a:p>
          <a:p>
            <a:r>
              <a:rPr lang="en-US" dirty="0" smtClean="0"/>
              <a:t>Not </a:t>
            </a:r>
            <a:r>
              <a:rPr lang="en-US" dirty="0"/>
              <a:t>all faculty members should be expected to participate in the same professional activities.  </a:t>
            </a:r>
            <a:endParaRPr lang="en-US" dirty="0" smtClean="0"/>
          </a:p>
          <a:p>
            <a:r>
              <a:rPr lang="en-US" dirty="0" smtClean="0"/>
              <a:t>a </a:t>
            </a:r>
            <a:r>
              <a:rPr lang="en-US" dirty="0">
                <a:solidFill>
                  <a:srgbClr val="FF0000"/>
                </a:solidFill>
              </a:rPr>
              <a:t>well-balanced </a:t>
            </a:r>
            <a:r>
              <a:rPr lang="en-US" dirty="0"/>
              <a:t>mathematical sciences </a:t>
            </a:r>
            <a:r>
              <a:rPr lang="en-US" dirty="0">
                <a:solidFill>
                  <a:srgbClr val="FF0000"/>
                </a:solidFill>
              </a:rPr>
              <a:t>program</a:t>
            </a:r>
            <a:r>
              <a:rPr lang="en-US" dirty="0"/>
              <a:t> offering a bachelor’s degree or above should include faculty with a variety of </a:t>
            </a:r>
            <a:r>
              <a:rPr lang="en-US" dirty="0" smtClean="0"/>
              <a:t>interests:</a:t>
            </a:r>
          </a:p>
          <a:p>
            <a:pPr lvl="1"/>
            <a:r>
              <a:rPr lang="en-US" dirty="0" smtClean="0"/>
              <a:t>some </a:t>
            </a:r>
            <a:r>
              <a:rPr lang="en-US" dirty="0"/>
              <a:t>focused primarily on </a:t>
            </a:r>
            <a:r>
              <a:rPr lang="en-US" dirty="0">
                <a:solidFill>
                  <a:srgbClr val="FF0000"/>
                </a:solidFill>
              </a:rPr>
              <a:t>discovery research </a:t>
            </a:r>
            <a:r>
              <a:rPr lang="en-US" dirty="0"/>
              <a:t>(in, e.g., classical mathematics, both pure and applied; theoretical statistics; mathematics or statistics education</a:t>
            </a:r>
            <a:r>
              <a:rPr lang="en-US" dirty="0" smtClean="0"/>
              <a:t>)</a:t>
            </a:r>
          </a:p>
          <a:p>
            <a:pPr lvl="1"/>
            <a:r>
              <a:rPr lang="en-US" dirty="0" smtClean="0"/>
              <a:t>some </a:t>
            </a:r>
            <a:r>
              <a:rPr lang="en-US" dirty="0"/>
              <a:t>focused on </a:t>
            </a:r>
            <a:r>
              <a:rPr lang="en-US" dirty="0">
                <a:solidFill>
                  <a:srgbClr val="FF0000"/>
                </a:solidFill>
              </a:rPr>
              <a:t>applied, collaborative or interdisciplinary </a:t>
            </a:r>
            <a:r>
              <a:rPr lang="en-US" dirty="0" smtClean="0"/>
              <a:t>areas</a:t>
            </a:r>
          </a:p>
          <a:p>
            <a:pPr lvl="1"/>
            <a:r>
              <a:rPr lang="en-US" dirty="0" smtClean="0"/>
              <a:t>others </a:t>
            </a:r>
            <a:r>
              <a:rPr lang="en-US" dirty="0"/>
              <a:t>on </a:t>
            </a:r>
            <a:r>
              <a:rPr lang="en-US" dirty="0">
                <a:solidFill>
                  <a:srgbClr val="FF0000"/>
                </a:solidFill>
              </a:rPr>
              <a:t>teaching</a:t>
            </a:r>
            <a:r>
              <a:rPr lang="en-US" dirty="0"/>
              <a:t> and </a:t>
            </a:r>
            <a:r>
              <a:rPr lang="en-US" dirty="0">
                <a:solidFill>
                  <a:srgbClr val="FF0000"/>
                </a:solidFill>
              </a:rPr>
              <a:t>preparation for careers</a:t>
            </a:r>
            <a:r>
              <a:rPr lang="en-US" dirty="0"/>
              <a:t> both inside and outside of academia.</a:t>
            </a: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23731718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Thread 4 (</a:t>
            </a:r>
            <a:r>
              <a:rPr lang="en-US" dirty="0" err="1" smtClean="0"/>
              <a:t>ctd</a:t>
            </a:r>
            <a:r>
              <a:rPr lang="en-US" dirty="0" smtClean="0"/>
              <a:t>)</a:t>
            </a:r>
            <a:endParaRPr lang="en-US" dirty="0"/>
          </a:p>
        </p:txBody>
      </p:sp>
      <p:sp>
        <p:nvSpPr>
          <p:cNvPr id="3" name="Content Placeholder 2"/>
          <p:cNvSpPr>
            <a:spLocks noGrp="1"/>
          </p:cNvSpPr>
          <p:nvPr>
            <p:ph idx="1"/>
          </p:nvPr>
        </p:nvSpPr>
        <p:spPr>
          <a:xfrm>
            <a:off x="457200" y="914400"/>
            <a:ext cx="8229600" cy="5211763"/>
          </a:xfrm>
        </p:spPr>
        <p:txBody>
          <a:bodyPr>
            <a:normAutofit fontScale="70000" lnSpcReduction="20000"/>
          </a:bodyPr>
          <a:lstStyle/>
          <a:p>
            <a:pPr marL="0" indent="0">
              <a:buNone/>
            </a:pPr>
            <a:r>
              <a:rPr lang="en-US" b="1" dirty="0"/>
              <a:t>Action examples and recommendations:</a:t>
            </a:r>
          </a:p>
          <a:p>
            <a:pPr lvl="0"/>
            <a:r>
              <a:rPr lang="en-US" dirty="0"/>
              <a:t>Mathematics and statistics </a:t>
            </a:r>
            <a:r>
              <a:rPr lang="en-US" dirty="0" smtClean="0"/>
              <a:t>departments:</a:t>
            </a:r>
          </a:p>
          <a:p>
            <a:pPr lvl="1"/>
            <a:r>
              <a:rPr lang="en-US" dirty="0" smtClean="0"/>
              <a:t>should </a:t>
            </a:r>
            <a:r>
              <a:rPr lang="en-US" dirty="0">
                <a:solidFill>
                  <a:srgbClr val="FF0000"/>
                </a:solidFill>
              </a:rPr>
              <a:t>diversify the professional activities that are valued </a:t>
            </a:r>
            <a:r>
              <a:rPr lang="en-US" dirty="0"/>
              <a:t>as criteria for rewards and recognition, including tenure and promotion </a:t>
            </a:r>
            <a:r>
              <a:rPr lang="en-US" dirty="0" smtClean="0"/>
              <a:t>incentives:</a:t>
            </a:r>
          </a:p>
          <a:p>
            <a:pPr lvl="2"/>
            <a:r>
              <a:rPr lang="en-US" dirty="0" smtClean="0"/>
              <a:t>scholarly </a:t>
            </a:r>
            <a:r>
              <a:rPr lang="en-US" dirty="0"/>
              <a:t>work (currently the most traditional dimension rewarded</a:t>
            </a:r>
            <a:r>
              <a:rPr lang="en-US" dirty="0" smtClean="0"/>
              <a:t>)</a:t>
            </a:r>
          </a:p>
          <a:p>
            <a:pPr lvl="2"/>
            <a:r>
              <a:rPr lang="en-US" dirty="0" smtClean="0"/>
              <a:t>curricular innovation</a:t>
            </a:r>
          </a:p>
          <a:p>
            <a:pPr lvl="2"/>
            <a:r>
              <a:rPr lang="en-US" dirty="0" smtClean="0"/>
              <a:t>use </a:t>
            </a:r>
            <a:r>
              <a:rPr lang="en-US" dirty="0"/>
              <a:t>of evidence-based </a:t>
            </a:r>
            <a:r>
              <a:rPr lang="en-US" dirty="0" smtClean="0"/>
              <a:t>pedagogies</a:t>
            </a:r>
          </a:p>
          <a:p>
            <a:pPr lvl="2"/>
            <a:r>
              <a:rPr lang="en-US" dirty="0" smtClean="0"/>
              <a:t>collaborations </a:t>
            </a:r>
            <a:r>
              <a:rPr lang="en-US" dirty="0"/>
              <a:t>with BIG </a:t>
            </a:r>
            <a:r>
              <a:rPr lang="en-US" dirty="0" smtClean="0"/>
              <a:t>employers</a:t>
            </a:r>
          </a:p>
          <a:p>
            <a:pPr lvl="2"/>
            <a:r>
              <a:rPr lang="en-US" dirty="0" smtClean="0"/>
              <a:t>undergraduate </a:t>
            </a:r>
            <a:r>
              <a:rPr lang="en-US" dirty="0"/>
              <a:t>research </a:t>
            </a:r>
            <a:r>
              <a:rPr lang="en-US" dirty="0" smtClean="0"/>
              <a:t>experiences</a:t>
            </a:r>
          </a:p>
          <a:p>
            <a:pPr lvl="2"/>
            <a:r>
              <a:rPr lang="en-US" dirty="0" smtClean="0"/>
              <a:t>scholarship </a:t>
            </a:r>
            <a:r>
              <a:rPr lang="en-US" dirty="0"/>
              <a:t>of teaching and learning.  </a:t>
            </a:r>
          </a:p>
          <a:p>
            <a:pPr lvl="0"/>
            <a:r>
              <a:rPr lang="en-US" dirty="0"/>
              <a:t>BIG </a:t>
            </a:r>
            <a:r>
              <a:rPr lang="en-US" dirty="0" smtClean="0"/>
              <a:t>employers:</a:t>
            </a:r>
          </a:p>
          <a:p>
            <a:pPr lvl="1"/>
            <a:r>
              <a:rPr lang="en-US" dirty="0" smtClean="0"/>
              <a:t>reward </a:t>
            </a:r>
            <a:r>
              <a:rPr lang="en-US" dirty="0"/>
              <a:t>their mathematicians and statisticians who recognize and accept responsibility for the vital parts they might play in the preparation of mathematics and statistics students.    </a:t>
            </a:r>
          </a:p>
          <a:p>
            <a:r>
              <a:rPr lang="en-US" dirty="0"/>
              <a:t>Professional </a:t>
            </a:r>
            <a:r>
              <a:rPr lang="en-US" dirty="0" smtClean="0"/>
              <a:t>societies:</a:t>
            </a:r>
          </a:p>
          <a:p>
            <a:pPr lvl="1"/>
            <a:r>
              <a:rPr lang="en-US" dirty="0" smtClean="0"/>
              <a:t>find </a:t>
            </a:r>
            <a:r>
              <a:rPr lang="en-US" dirty="0"/>
              <a:t>ways to </a:t>
            </a:r>
            <a:r>
              <a:rPr lang="en-US" dirty="0">
                <a:solidFill>
                  <a:srgbClr val="FF0000"/>
                </a:solidFill>
              </a:rPr>
              <a:t>recognize exemplary programs </a:t>
            </a:r>
            <a:r>
              <a:rPr lang="en-US" dirty="0"/>
              <a:t>and provide support for replication or adaptation of </a:t>
            </a:r>
            <a:r>
              <a:rPr lang="en-US" dirty="0">
                <a:solidFill>
                  <a:srgbClr val="FF0000"/>
                </a:solidFill>
              </a:rPr>
              <a:t>exemplary practices</a:t>
            </a:r>
            <a:r>
              <a:rPr lang="en-US" dirty="0"/>
              <a:t>.</a:t>
            </a:r>
          </a:p>
          <a:p>
            <a:endParaRPr lang="en-US" dirty="0"/>
          </a:p>
        </p:txBody>
      </p:sp>
    </p:spTree>
    <p:extLst>
      <p:ext uri="{BB962C8B-B14F-4D97-AF65-F5344CB8AC3E}">
        <p14:creationId xmlns:p14="http://schemas.microsoft.com/office/powerpoint/2010/main" val="106973273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287963"/>
          </a:xfrm>
        </p:spPr>
        <p:txBody>
          <a:bodyPr>
            <a:normAutofit fontScale="55000" lnSpcReduction="20000"/>
          </a:bodyPr>
          <a:lstStyle/>
          <a:p>
            <a:r>
              <a:rPr lang="en-US" sz="3300" dirty="0"/>
              <a:t>While current </a:t>
            </a:r>
            <a:r>
              <a:rPr lang="en-US" sz="3300" dirty="0">
                <a:solidFill>
                  <a:srgbClr val="FF0000"/>
                </a:solidFill>
              </a:rPr>
              <a:t>consulting or data practicum </a:t>
            </a:r>
            <a:r>
              <a:rPr lang="en-US" sz="3300" dirty="0"/>
              <a:t>courses in statistics departments and </a:t>
            </a:r>
            <a:r>
              <a:rPr lang="en-US" sz="3300" dirty="0">
                <a:solidFill>
                  <a:srgbClr val="FF0000"/>
                </a:solidFill>
              </a:rPr>
              <a:t>modeling</a:t>
            </a:r>
            <a:r>
              <a:rPr lang="en-US" sz="3300" dirty="0"/>
              <a:t> courses in mathematics departments might provide a </a:t>
            </a:r>
            <a:r>
              <a:rPr lang="en-US" sz="3300" b="1" dirty="0"/>
              <a:t>taste of work on real problems</a:t>
            </a:r>
            <a:r>
              <a:rPr lang="en-US" sz="3300" dirty="0"/>
              <a:t>, these problems are often </a:t>
            </a:r>
            <a:r>
              <a:rPr lang="en-US" sz="3300" dirty="0">
                <a:solidFill>
                  <a:srgbClr val="FF0000"/>
                </a:solidFill>
              </a:rPr>
              <a:t>sanitized versions of the complex problems</a:t>
            </a:r>
            <a:r>
              <a:rPr lang="en-US" sz="3300" dirty="0"/>
              <a:t> encountered in real life.  </a:t>
            </a:r>
            <a:endParaRPr lang="en-US" sz="3300" dirty="0" smtClean="0"/>
          </a:p>
          <a:p>
            <a:endParaRPr lang="en-US" sz="3300" dirty="0"/>
          </a:p>
          <a:p>
            <a:r>
              <a:rPr lang="en-US" sz="3300" b="1" dirty="0"/>
              <a:t>Computation </a:t>
            </a:r>
            <a:r>
              <a:rPr lang="en-US" sz="3300" b="1" dirty="0" smtClean="0"/>
              <a:t>requirements:</a:t>
            </a:r>
          </a:p>
          <a:p>
            <a:pPr lvl="1"/>
            <a:r>
              <a:rPr lang="en-US" sz="3300" b="1" dirty="0" smtClean="0"/>
              <a:t>expanded</a:t>
            </a:r>
            <a:r>
              <a:rPr lang="en-US" sz="3300" dirty="0" smtClean="0"/>
              <a:t> </a:t>
            </a:r>
            <a:r>
              <a:rPr lang="en-US" sz="3300" dirty="0"/>
              <a:t>to help students prepare for the </a:t>
            </a:r>
            <a:r>
              <a:rPr lang="en-US" sz="3300" dirty="0">
                <a:solidFill>
                  <a:srgbClr val="FF0000"/>
                </a:solidFill>
              </a:rPr>
              <a:t>big data</a:t>
            </a:r>
            <a:r>
              <a:rPr lang="en-US" sz="3300" dirty="0"/>
              <a:t> encountered in BIG contexts by including more mathematical and statistical modeling, data analysis, visualization, and high performance computing   </a:t>
            </a:r>
            <a:endParaRPr lang="en-US" sz="3300" dirty="0" smtClean="0"/>
          </a:p>
          <a:p>
            <a:pPr marL="0" indent="0">
              <a:buNone/>
            </a:pPr>
            <a:endParaRPr lang="en-US" sz="3300" dirty="0"/>
          </a:p>
          <a:p>
            <a:r>
              <a:rPr lang="en-US" sz="3300" dirty="0"/>
              <a:t>Departments </a:t>
            </a:r>
            <a:r>
              <a:rPr lang="en-US" sz="3300" dirty="0" smtClean="0"/>
              <a:t>should </a:t>
            </a:r>
            <a:r>
              <a:rPr lang="en-US" sz="3300" b="1" dirty="0"/>
              <a:t>integrate modeling scenarios and applications</a:t>
            </a:r>
            <a:r>
              <a:rPr lang="en-US" sz="3300" dirty="0"/>
              <a:t> </a:t>
            </a:r>
            <a:endParaRPr lang="en-US" sz="3300" dirty="0" smtClean="0"/>
          </a:p>
          <a:p>
            <a:pPr lvl="1"/>
            <a:r>
              <a:rPr lang="en-US" sz="3300" dirty="0" smtClean="0"/>
              <a:t>E.g., guest </a:t>
            </a:r>
            <a:r>
              <a:rPr lang="en-US" sz="3300" dirty="0"/>
              <a:t>lectures, and student projects.   </a:t>
            </a:r>
            <a:endParaRPr lang="en-US" sz="3300" dirty="0" smtClean="0"/>
          </a:p>
          <a:p>
            <a:endParaRPr lang="en-US" sz="3300" dirty="0"/>
          </a:p>
          <a:p>
            <a:r>
              <a:rPr lang="en-US" sz="3300" b="1" dirty="0"/>
              <a:t>Alternative curricular entry </a:t>
            </a:r>
            <a:r>
              <a:rPr lang="en-US" sz="3300" b="1" dirty="0" smtClean="0"/>
              <a:t>points</a:t>
            </a:r>
          </a:p>
          <a:p>
            <a:pPr lvl="1"/>
            <a:r>
              <a:rPr lang="en-US" sz="3300" b="1" dirty="0" smtClean="0"/>
              <a:t> </a:t>
            </a:r>
            <a:r>
              <a:rPr lang="en-US" sz="3300" dirty="0"/>
              <a:t>(e.g., courses other than freshman-level algebra or beginning calculus</a:t>
            </a:r>
            <a:r>
              <a:rPr lang="en-US" sz="3300" dirty="0" smtClean="0"/>
              <a:t>)</a:t>
            </a:r>
          </a:p>
          <a:p>
            <a:pPr lvl="1"/>
            <a:r>
              <a:rPr lang="en-US" sz="3300" dirty="0" smtClean="0"/>
              <a:t>pathways </a:t>
            </a:r>
            <a:r>
              <a:rPr lang="en-US" sz="3300" dirty="0"/>
              <a:t>to undergraduate and graduate degrees could at once </a:t>
            </a:r>
            <a:r>
              <a:rPr lang="en-US" sz="3300" dirty="0">
                <a:solidFill>
                  <a:srgbClr val="FF0000"/>
                </a:solidFill>
              </a:rPr>
              <a:t>broaden students’ awareness of career options </a:t>
            </a:r>
            <a:r>
              <a:rPr lang="en-US" sz="3300" dirty="0"/>
              <a:t>and </a:t>
            </a:r>
            <a:r>
              <a:rPr lang="en-US" sz="3300" dirty="0">
                <a:solidFill>
                  <a:srgbClr val="FF0000"/>
                </a:solidFill>
              </a:rPr>
              <a:t>build the mathematical competencies</a:t>
            </a:r>
            <a:r>
              <a:rPr lang="en-US" sz="3300" dirty="0"/>
              <a:t>, </a:t>
            </a:r>
            <a:r>
              <a:rPr lang="en-US" sz="3300" dirty="0">
                <a:solidFill>
                  <a:srgbClr val="FF0000"/>
                </a:solidFill>
              </a:rPr>
              <a:t>computational facility</a:t>
            </a:r>
            <a:r>
              <a:rPr lang="en-US" sz="3300" dirty="0"/>
              <a:t>, and </a:t>
            </a:r>
            <a:r>
              <a:rPr lang="en-US" sz="3300" dirty="0">
                <a:solidFill>
                  <a:srgbClr val="FF0000"/>
                </a:solidFill>
              </a:rPr>
              <a:t>career success skills </a:t>
            </a:r>
            <a:r>
              <a:rPr lang="en-US" sz="3300" dirty="0"/>
              <a:t>such as written and oral communication and teamwork required for rapid transition into the workforce.  </a:t>
            </a:r>
          </a:p>
          <a:p>
            <a:endParaRPr lang="en-US" dirty="0"/>
          </a:p>
        </p:txBody>
      </p:sp>
    </p:spTree>
    <p:extLst>
      <p:ext uri="{BB962C8B-B14F-4D97-AF65-F5344CB8AC3E}">
        <p14:creationId xmlns:p14="http://schemas.microsoft.com/office/powerpoint/2010/main" val="15778705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200" dirty="0" smtClean="0"/>
              <a:t>Thread 5:  Develop alternative curricular pathways</a:t>
            </a:r>
            <a:endParaRPr lang="en-US" sz="3200" dirty="0"/>
          </a:p>
        </p:txBody>
      </p:sp>
      <p:sp>
        <p:nvSpPr>
          <p:cNvPr id="3" name="Content Placeholder 2"/>
          <p:cNvSpPr>
            <a:spLocks noGrp="1"/>
          </p:cNvSpPr>
          <p:nvPr>
            <p:ph idx="1"/>
          </p:nvPr>
        </p:nvSpPr>
        <p:spPr>
          <a:xfrm>
            <a:off x="457200" y="914400"/>
            <a:ext cx="8229600" cy="5211763"/>
          </a:xfrm>
        </p:spPr>
        <p:txBody>
          <a:bodyPr>
            <a:normAutofit fontScale="32500" lnSpcReduction="20000"/>
          </a:bodyPr>
          <a:lstStyle/>
          <a:p>
            <a:pPr marL="0" indent="0">
              <a:buNone/>
            </a:pPr>
            <a:r>
              <a:rPr lang="en-US" sz="6400" b="1" dirty="0" smtClean="0"/>
              <a:t>Elaboration</a:t>
            </a:r>
            <a:r>
              <a:rPr lang="en-US" sz="6400" dirty="0" smtClean="0"/>
              <a:t>:</a:t>
            </a:r>
          </a:p>
          <a:p>
            <a:r>
              <a:rPr lang="en-US" sz="6400" dirty="0"/>
              <a:t>In some mathematics and statistics degree programs, career preparation is merely an after-thought, inserted near the end of the </a:t>
            </a:r>
            <a:r>
              <a:rPr lang="en-US" sz="6400" dirty="0" smtClean="0"/>
              <a:t>coursework (if </a:t>
            </a:r>
            <a:r>
              <a:rPr lang="en-US" sz="6400" dirty="0"/>
              <a:t>at </a:t>
            </a:r>
            <a:r>
              <a:rPr lang="en-US" sz="6400" dirty="0" smtClean="0"/>
              <a:t>all</a:t>
            </a:r>
            <a:r>
              <a:rPr lang="en-US" sz="6400" dirty="0" smtClean="0"/>
              <a:t>)</a:t>
            </a:r>
          </a:p>
          <a:p>
            <a:pPr marL="0" indent="0">
              <a:buNone/>
            </a:pPr>
            <a:endParaRPr lang="en-US" sz="6400" dirty="0" smtClean="0"/>
          </a:p>
          <a:p>
            <a:r>
              <a:rPr lang="en-US" sz="6400" dirty="0" smtClean="0"/>
              <a:t>Too </a:t>
            </a:r>
            <a:r>
              <a:rPr lang="en-US" sz="6400" dirty="0"/>
              <a:t>few programs </a:t>
            </a:r>
            <a:r>
              <a:rPr lang="en-US" sz="6400" b="1" dirty="0">
                <a:solidFill>
                  <a:srgbClr val="FF0000"/>
                </a:solidFill>
              </a:rPr>
              <a:t>help students explore career options</a:t>
            </a:r>
            <a:r>
              <a:rPr lang="en-US" sz="6400" dirty="0">
                <a:solidFill>
                  <a:srgbClr val="FF0000"/>
                </a:solidFill>
              </a:rPr>
              <a:t> </a:t>
            </a:r>
            <a:r>
              <a:rPr lang="en-US" sz="6400" dirty="0"/>
              <a:t>in </a:t>
            </a:r>
            <a:r>
              <a:rPr lang="en-US" sz="6400" dirty="0" smtClean="0"/>
              <a:t>depth</a:t>
            </a:r>
            <a:endParaRPr lang="en-US" sz="6400" dirty="0"/>
          </a:p>
          <a:p>
            <a:endParaRPr lang="en-US" sz="6400" dirty="0" smtClean="0"/>
          </a:p>
          <a:p>
            <a:r>
              <a:rPr lang="en-US" sz="6400" dirty="0"/>
              <a:t>T</a:t>
            </a:r>
            <a:r>
              <a:rPr lang="en-US" sz="6400" dirty="0" smtClean="0"/>
              <a:t>oo </a:t>
            </a:r>
            <a:r>
              <a:rPr lang="en-US" sz="6400" dirty="0"/>
              <a:t>few offer </a:t>
            </a:r>
            <a:r>
              <a:rPr lang="en-US" sz="6400" b="1" dirty="0">
                <a:solidFill>
                  <a:srgbClr val="FF0000"/>
                </a:solidFill>
              </a:rPr>
              <a:t>curricula designed to prepare students for careers in BIG </a:t>
            </a:r>
            <a:r>
              <a:rPr lang="en-US" sz="6400" dirty="0"/>
              <a:t>as well as careers in </a:t>
            </a:r>
            <a:r>
              <a:rPr lang="en-US" sz="6400" dirty="0" smtClean="0"/>
              <a:t>academia</a:t>
            </a:r>
          </a:p>
          <a:p>
            <a:pPr marL="0" indent="0">
              <a:buNone/>
            </a:pPr>
            <a:endParaRPr lang="en-US" sz="6400" dirty="0" smtClean="0"/>
          </a:p>
          <a:p>
            <a:r>
              <a:rPr lang="en-US" sz="6400" dirty="0" smtClean="0"/>
              <a:t>Traditional </a:t>
            </a:r>
            <a:r>
              <a:rPr lang="en-US" sz="6400" dirty="0"/>
              <a:t>curricula </a:t>
            </a:r>
            <a:r>
              <a:rPr lang="en-US" sz="6400" dirty="0" smtClean="0"/>
              <a:t>… dominated </a:t>
            </a:r>
            <a:r>
              <a:rPr lang="en-US" sz="6400" dirty="0"/>
              <a:t>by upper level majors’ courses focused on theory, with shorter shrift given to applications that reflect the </a:t>
            </a:r>
            <a:r>
              <a:rPr lang="en-US" sz="6400" dirty="0">
                <a:solidFill>
                  <a:srgbClr val="FF0000"/>
                </a:solidFill>
              </a:rPr>
              <a:t>complexity of problems </a:t>
            </a:r>
            <a:r>
              <a:rPr lang="en-US" sz="6400" dirty="0"/>
              <a:t>typically faced in BIG environments, and to </a:t>
            </a:r>
            <a:r>
              <a:rPr lang="en-US" sz="6400" dirty="0">
                <a:solidFill>
                  <a:srgbClr val="FF0000"/>
                </a:solidFill>
              </a:rPr>
              <a:t>appropriate uses of standard BIG technology tools</a:t>
            </a:r>
            <a:r>
              <a:rPr lang="en-US" sz="6400" dirty="0" smtClean="0">
                <a:solidFill>
                  <a:srgbClr val="FF0000"/>
                </a:solidFill>
              </a:rPr>
              <a:t>.</a:t>
            </a:r>
            <a:endParaRPr lang="en-US" sz="6400" dirty="0" smtClean="0">
              <a:solidFill>
                <a:srgbClr val="FF0000"/>
              </a:solidFill>
            </a:endParaRPr>
          </a:p>
        </p:txBody>
      </p:sp>
    </p:spTree>
    <p:extLst>
      <p:ext uri="{BB962C8B-B14F-4D97-AF65-F5344CB8AC3E}">
        <p14:creationId xmlns:p14="http://schemas.microsoft.com/office/powerpoint/2010/main" val="256737327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Thread 5 (</a:t>
            </a:r>
            <a:r>
              <a:rPr lang="en-US" dirty="0" err="1" smtClean="0"/>
              <a:t>ctd</a:t>
            </a:r>
            <a:r>
              <a:rPr lang="en-US" dirty="0" smtClean="0"/>
              <a:t>)</a:t>
            </a:r>
            <a:endParaRPr lang="en-US" dirty="0"/>
          </a:p>
        </p:txBody>
      </p:sp>
      <p:sp>
        <p:nvSpPr>
          <p:cNvPr id="3" name="Content Placeholder 2"/>
          <p:cNvSpPr>
            <a:spLocks noGrp="1"/>
          </p:cNvSpPr>
          <p:nvPr>
            <p:ph idx="1"/>
          </p:nvPr>
        </p:nvSpPr>
        <p:spPr>
          <a:xfrm>
            <a:off x="457200" y="990600"/>
            <a:ext cx="8229600" cy="5135563"/>
          </a:xfrm>
        </p:spPr>
        <p:txBody>
          <a:bodyPr>
            <a:normAutofit fontScale="70000" lnSpcReduction="20000"/>
          </a:bodyPr>
          <a:lstStyle/>
          <a:p>
            <a:r>
              <a:rPr lang="en-US" dirty="0"/>
              <a:t>Mathematical sciences departments should:</a:t>
            </a:r>
          </a:p>
          <a:p>
            <a:pPr lvl="1"/>
            <a:r>
              <a:rPr lang="en-US" dirty="0">
                <a:solidFill>
                  <a:srgbClr val="FF0000"/>
                </a:solidFill>
              </a:rPr>
              <a:t>maintain sound disciplinary training</a:t>
            </a:r>
          </a:p>
          <a:p>
            <a:pPr lvl="1"/>
            <a:r>
              <a:rPr lang="en-US" dirty="0">
                <a:solidFill>
                  <a:srgbClr val="FF0000"/>
                </a:solidFill>
              </a:rPr>
              <a:t>modernize programs and curricula </a:t>
            </a:r>
            <a:r>
              <a:rPr lang="en-US" dirty="0"/>
              <a:t>to better capitalize on the interplay of mathematics and statistics with a broad spectrum of career options</a:t>
            </a:r>
          </a:p>
          <a:p>
            <a:pPr lvl="1"/>
            <a:r>
              <a:rPr lang="en-US" dirty="0"/>
              <a:t>graduate students with:</a:t>
            </a:r>
          </a:p>
          <a:p>
            <a:pPr lvl="2"/>
            <a:r>
              <a:rPr lang="en-US" dirty="0"/>
              <a:t>broad </a:t>
            </a:r>
            <a:r>
              <a:rPr lang="en-US" dirty="0">
                <a:solidFill>
                  <a:srgbClr val="FF0000"/>
                </a:solidFill>
              </a:rPr>
              <a:t>disciplinary knowledge</a:t>
            </a:r>
            <a:r>
              <a:rPr lang="en-US" dirty="0"/>
              <a:t> and </a:t>
            </a:r>
            <a:r>
              <a:rPr lang="en-US" dirty="0">
                <a:solidFill>
                  <a:srgbClr val="FF0000"/>
                </a:solidFill>
              </a:rPr>
              <a:t>computational skills</a:t>
            </a:r>
          </a:p>
          <a:p>
            <a:pPr lvl="2"/>
            <a:r>
              <a:rPr lang="en-US" dirty="0"/>
              <a:t>who understand  the foundational nature and </a:t>
            </a:r>
            <a:r>
              <a:rPr lang="en-US" dirty="0">
                <a:solidFill>
                  <a:srgbClr val="FF0000"/>
                </a:solidFill>
              </a:rPr>
              <a:t>applicability</a:t>
            </a:r>
            <a:r>
              <a:rPr lang="en-US" dirty="0"/>
              <a:t> of the mathematical sciences to </a:t>
            </a:r>
            <a:r>
              <a:rPr lang="en-US" dirty="0">
                <a:solidFill>
                  <a:srgbClr val="FF0000"/>
                </a:solidFill>
              </a:rPr>
              <a:t>other disciplines</a:t>
            </a:r>
          </a:p>
          <a:p>
            <a:pPr lvl="2"/>
            <a:r>
              <a:rPr lang="en-US" dirty="0">
                <a:solidFill>
                  <a:srgbClr val="FF0000"/>
                </a:solidFill>
              </a:rPr>
              <a:t>direct experience solving problems</a:t>
            </a:r>
            <a:r>
              <a:rPr lang="en-US" dirty="0"/>
              <a:t> from BIG settings using appropriate technology and related tools</a:t>
            </a:r>
          </a:p>
          <a:p>
            <a:pPr lvl="2"/>
            <a:r>
              <a:rPr lang="en-US" dirty="0">
                <a:solidFill>
                  <a:srgbClr val="FF0000"/>
                </a:solidFill>
              </a:rPr>
              <a:t>communication</a:t>
            </a:r>
            <a:r>
              <a:rPr lang="en-US" dirty="0"/>
              <a:t> and </a:t>
            </a:r>
            <a:r>
              <a:rPr lang="en-US" dirty="0">
                <a:solidFill>
                  <a:srgbClr val="FF0000"/>
                </a:solidFill>
              </a:rPr>
              <a:t>team work </a:t>
            </a:r>
            <a:r>
              <a:rPr lang="en-US" dirty="0"/>
              <a:t>skills valued in BIG settings. </a:t>
            </a:r>
            <a:endParaRPr lang="en-US" dirty="0" smtClean="0"/>
          </a:p>
          <a:p>
            <a:pPr marL="914400" lvl="2" indent="0">
              <a:buNone/>
            </a:pPr>
            <a:endParaRPr lang="en-US" dirty="0"/>
          </a:p>
          <a:p>
            <a:pPr marL="914400" lvl="2" indent="0">
              <a:buNone/>
            </a:pPr>
            <a:r>
              <a:rPr lang="en-US" dirty="0" smtClean="0"/>
              <a:t>Facilitating </a:t>
            </a:r>
            <a:r>
              <a:rPr lang="en-US" dirty="0"/>
              <a:t>this preparation will require mathematical sciences programs to develop diverse curricular pathways, build </a:t>
            </a:r>
            <a:r>
              <a:rPr lang="en-US" dirty="0">
                <a:solidFill>
                  <a:srgbClr val="FF0000"/>
                </a:solidFill>
              </a:rPr>
              <a:t>strong links to other disciplines and BIG employers</a:t>
            </a:r>
            <a:r>
              <a:rPr lang="en-US" dirty="0"/>
              <a:t>, and secure strong faculty and institutional commitment. </a:t>
            </a:r>
            <a:r>
              <a:rPr lang="en-US" dirty="0" smtClean="0"/>
              <a:t>… require </a:t>
            </a:r>
            <a:r>
              <a:rPr lang="en-US" dirty="0"/>
              <a:t>broad commitment from mathematical sciences faculty to </a:t>
            </a:r>
            <a:r>
              <a:rPr lang="en-US" dirty="0">
                <a:solidFill>
                  <a:srgbClr val="FF0000"/>
                </a:solidFill>
              </a:rPr>
              <a:t>collaborate</a:t>
            </a:r>
            <a:r>
              <a:rPr lang="en-US" dirty="0"/>
              <a:t> with colleagues from other disciplines and BIG employers.</a:t>
            </a:r>
          </a:p>
          <a:p>
            <a:endParaRPr lang="en-US" dirty="0"/>
          </a:p>
          <a:p>
            <a:endParaRPr lang="en-US" dirty="0"/>
          </a:p>
        </p:txBody>
      </p:sp>
    </p:spTree>
    <p:extLst>
      <p:ext uri="{BB962C8B-B14F-4D97-AF65-F5344CB8AC3E}">
        <p14:creationId xmlns:p14="http://schemas.microsoft.com/office/powerpoint/2010/main" val="227382332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Thread 5 (</a:t>
            </a:r>
            <a:r>
              <a:rPr lang="en-US" dirty="0" err="1" smtClean="0"/>
              <a:t>ctd</a:t>
            </a:r>
            <a:r>
              <a:rPr lang="en-US" dirty="0" smtClean="0"/>
              <a:t>)</a:t>
            </a:r>
            <a:endParaRPr lang="en-US" dirty="0"/>
          </a:p>
        </p:txBody>
      </p:sp>
      <p:sp>
        <p:nvSpPr>
          <p:cNvPr id="3" name="Content Placeholder 2"/>
          <p:cNvSpPr>
            <a:spLocks noGrp="1"/>
          </p:cNvSpPr>
          <p:nvPr>
            <p:ph idx="1"/>
          </p:nvPr>
        </p:nvSpPr>
        <p:spPr>
          <a:xfrm>
            <a:off x="457200" y="838200"/>
            <a:ext cx="8229600" cy="5287963"/>
          </a:xfrm>
        </p:spPr>
        <p:txBody>
          <a:bodyPr>
            <a:normAutofit fontScale="62500" lnSpcReduction="20000"/>
          </a:bodyPr>
          <a:lstStyle/>
          <a:p>
            <a:pPr marL="0" indent="0">
              <a:buNone/>
            </a:pPr>
            <a:r>
              <a:rPr lang="en-US" b="1" dirty="0"/>
              <a:t>Action examples and recommendations:</a:t>
            </a:r>
          </a:p>
          <a:p>
            <a:pPr lvl="0"/>
            <a:r>
              <a:rPr lang="en-US" dirty="0"/>
              <a:t>MAA’s Committee on the Undergraduate Program in </a:t>
            </a:r>
            <a:r>
              <a:rPr lang="en-US" dirty="0" smtClean="0"/>
              <a:t>Mathematics:  Curriculum </a:t>
            </a:r>
            <a:r>
              <a:rPr lang="en-US" dirty="0"/>
              <a:t>Guide (anticipated release in 2015</a:t>
            </a:r>
            <a:r>
              <a:rPr lang="en-US" dirty="0" smtClean="0"/>
              <a:t>) - </a:t>
            </a:r>
            <a:r>
              <a:rPr lang="en-US" dirty="0"/>
              <a:t>includes recommendations for courses and programs in the mathematical </a:t>
            </a:r>
            <a:r>
              <a:rPr lang="en-US" dirty="0" smtClean="0"/>
              <a:t>sciences.</a:t>
            </a:r>
            <a:endParaRPr lang="en-US" dirty="0"/>
          </a:p>
          <a:p>
            <a:pPr lvl="0"/>
            <a:r>
              <a:rPr lang="en-US" dirty="0" smtClean="0">
                <a:solidFill>
                  <a:srgbClr val="FF0000"/>
                </a:solidFill>
              </a:rPr>
              <a:t>M.S</a:t>
            </a:r>
            <a:r>
              <a:rPr lang="en-US" dirty="0">
                <a:solidFill>
                  <a:srgbClr val="FF0000"/>
                </a:solidFill>
              </a:rPr>
              <a:t>. in data </a:t>
            </a:r>
            <a:r>
              <a:rPr lang="en-US" dirty="0" smtClean="0">
                <a:solidFill>
                  <a:srgbClr val="FF0000"/>
                </a:solidFill>
              </a:rPr>
              <a:t>science </a:t>
            </a:r>
            <a:r>
              <a:rPr lang="en-US" dirty="0" smtClean="0"/>
              <a:t>(2014 start) </a:t>
            </a:r>
            <a:r>
              <a:rPr lang="en-US" dirty="0"/>
              <a:t>that merges statistics, computer science, and engineering will launch </a:t>
            </a:r>
            <a:r>
              <a:rPr lang="en-US" dirty="0" smtClean="0"/>
              <a:t>- Columbia </a:t>
            </a:r>
            <a:r>
              <a:rPr lang="en-US" dirty="0"/>
              <a:t>University.</a:t>
            </a:r>
          </a:p>
          <a:p>
            <a:pPr lvl="0"/>
            <a:r>
              <a:rPr lang="en-US" dirty="0" smtClean="0">
                <a:solidFill>
                  <a:srgbClr val="FF0000"/>
                </a:solidFill>
              </a:rPr>
              <a:t>SIAM-NSF workshop </a:t>
            </a:r>
            <a:r>
              <a:rPr lang="en-US" dirty="0" smtClean="0"/>
              <a:t>(Aug. 2012) explored theme </a:t>
            </a:r>
            <a:r>
              <a:rPr lang="en-US" i="1" dirty="0">
                <a:solidFill>
                  <a:srgbClr val="FF0000"/>
                </a:solidFill>
              </a:rPr>
              <a:t>Modeling across the Curriculum </a:t>
            </a:r>
            <a:r>
              <a:rPr lang="en-US" dirty="0" smtClean="0"/>
              <a:t>- </a:t>
            </a:r>
            <a:r>
              <a:rPr lang="en-US" dirty="0"/>
              <a:t>includes several recommendations for undergraduate programs.  SIAM is also planning professional development workshops, aligned with Moody’s Mega Math Challenge, for high school </a:t>
            </a:r>
            <a:r>
              <a:rPr lang="en-US" dirty="0" smtClean="0"/>
              <a:t>teachers.</a:t>
            </a:r>
            <a:endParaRPr lang="en-US" dirty="0"/>
          </a:p>
          <a:p>
            <a:pPr lvl="0"/>
            <a:r>
              <a:rPr lang="en-US" dirty="0">
                <a:solidFill>
                  <a:srgbClr val="FF0000"/>
                </a:solidFill>
              </a:rPr>
              <a:t>New degree programs </a:t>
            </a:r>
            <a:r>
              <a:rPr lang="en-US" dirty="0"/>
              <a:t>are being developed in </a:t>
            </a:r>
            <a:r>
              <a:rPr lang="en-US" dirty="0">
                <a:solidFill>
                  <a:srgbClr val="FF0000"/>
                </a:solidFill>
              </a:rPr>
              <a:t>data analytics</a:t>
            </a:r>
            <a:r>
              <a:rPr lang="en-US" dirty="0"/>
              <a:t>, incorporating elements of modeling, computational science, applied statistics, and data mining.   </a:t>
            </a:r>
            <a:r>
              <a:rPr lang="en-US" dirty="0" smtClean="0"/>
              <a:t>BYU – 2013;  Clarkson U – math. Sci. + bus. School minor)</a:t>
            </a:r>
            <a:endParaRPr lang="en-US" dirty="0"/>
          </a:p>
          <a:p>
            <a:r>
              <a:rPr lang="en-US" dirty="0">
                <a:solidFill>
                  <a:srgbClr val="FF0000"/>
                </a:solidFill>
              </a:rPr>
              <a:t>Alternative curricula </a:t>
            </a:r>
            <a:r>
              <a:rPr lang="en-US" dirty="0"/>
              <a:t>aimed at both students and in-service workers are being developed in biomedical informatics at the University of Minnesota, Rochester</a:t>
            </a:r>
            <a:r>
              <a:rPr lang="en-US" dirty="0" smtClean="0"/>
              <a:t>.</a:t>
            </a:r>
            <a:endParaRPr lang="en-US" dirty="0"/>
          </a:p>
        </p:txBody>
      </p:sp>
    </p:spTree>
    <p:extLst>
      <p:ext uri="{BB962C8B-B14F-4D97-AF65-F5344CB8AC3E}">
        <p14:creationId xmlns:p14="http://schemas.microsoft.com/office/powerpoint/2010/main" val="106973273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287963"/>
          </a:xfrm>
        </p:spPr>
        <p:txBody>
          <a:bodyPr>
            <a:normAutofit fontScale="70000" lnSpcReduction="20000"/>
          </a:bodyPr>
          <a:lstStyle/>
          <a:p>
            <a:pPr lvl="0"/>
            <a:r>
              <a:rPr lang="en-US" dirty="0"/>
              <a:t>Study </a:t>
            </a:r>
            <a:r>
              <a:rPr lang="en-US" dirty="0">
                <a:solidFill>
                  <a:srgbClr val="FF0000"/>
                </a:solidFill>
              </a:rPr>
              <a:t>alternative models for academic </a:t>
            </a:r>
            <a:r>
              <a:rPr lang="en-US" dirty="0" smtClean="0">
                <a:solidFill>
                  <a:srgbClr val="FF0000"/>
                </a:solidFill>
              </a:rPr>
              <a:t>credit</a:t>
            </a:r>
            <a:r>
              <a:rPr lang="en-US" dirty="0" smtClean="0"/>
              <a:t>:</a:t>
            </a:r>
          </a:p>
          <a:p>
            <a:pPr lvl="1"/>
            <a:r>
              <a:rPr lang="en-US" dirty="0" smtClean="0"/>
              <a:t>MOOCs</a:t>
            </a:r>
            <a:r>
              <a:rPr lang="en-US" dirty="0"/>
              <a:t>, internships, and other forms of experiential learning.   </a:t>
            </a:r>
          </a:p>
          <a:p>
            <a:pPr lvl="0"/>
            <a:r>
              <a:rPr lang="en-US" dirty="0"/>
              <a:t>Consider </a:t>
            </a:r>
            <a:r>
              <a:rPr lang="en-US" dirty="0">
                <a:solidFill>
                  <a:srgbClr val="FF0000"/>
                </a:solidFill>
              </a:rPr>
              <a:t>alternatives to standard algebra- or calculus-based entry points </a:t>
            </a:r>
            <a:r>
              <a:rPr lang="en-US" dirty="0"/>
              <a:t>to majors in the mathematical sciences, pilot various options, and assess outcomes, including mathematical sciences degree attainment and entry into the workforce.  </a:t>
            </a:r>
          </a:p>
          <a:p>
            <a:r>
              <a:rPr lang="en-US" dirty="0"/>
              <a:t>Graduate </a:t>
            </a:r>
            <a:r>
              <a:rPr lang="en-US" dirty="0" smtClean="0"/>
              <a:t>programs:</a:t>
            </a:r>
          </a:p>
          <a:p>
            <a:pPr lvl="1"/>
            <a:r>
              <a:rPr lang="en-US" dirty="0" smtClean="0"/>
              <a:t>systematically </a:t>
            </a:r>
            <a:r>
              <a:rPr lang="en-US" dirty="0"/>
              <a:t>introduce graduate students to career </a:t>
            </a:r>
            <a:r>
              <a:rPr lang="en-US" dirty="0">
                <a:solidFill>
                  <a:srgbClr val="FF0000"/>
                </a:solidFill>
              </a:rPr>
              <a:t>opportunities outside academia </a:t>
            </a:r>
            <a:r>
              <a:rPr lang="en-US" dirty="0"/>
              <a:t>and expectations of employers.</a:t>
            </a:r>
          </a:p>
          <a:p>
            <a:r>
              <a:rPr lang="en-US" dirty="0"/>
              <a:t>Administrators and department </a:t>
            </a:r>
            <a:r>
              <a:rPr lang="en-US" dirty="0" smtClean="0"/>
              <a:t>chairs:</a:t>
            </a:r>
          </a:p>
          <a:p>
            <a:pPr lvl="1"/>
            <a:r>
              <a:rPr lang="en-US" dirty="0" smtClean="0"/>
              <a:t>should </a:t>
            </a:r>
            <a:r>
              <a:rPr lang="en-US" dirty="0">
                <a:solidFill>
                  <a:srgbClr val="FF0000"/>
                </a:solidFill>
              </a:rPr>
              <a:t>support and reward curricular innovations </a:t>
            </a:r>
            <a:r>
              <a:rPr lang="en-US" dirty="0"/>
              <a:t>and experimentation as well as full-scale implementation.  </a:t>
            </a:r>
          </a:p>
          <a:p>
            <a:r>
              <a:rPr lang="en-US" dirty="0"/>
              <a:t>Continual assessment and gathering of additional data to evaluate various implementations of </a:t>
            </a:r>
            <a:r>
              <a:rPr lang="en-US" dirty="0">
                <a:solidFill>
                  <a:srgbClr val="FF0000"/>
                </a:solidFill>
              </a:rPr>
              <a:t>evidence-based curricula </a:t>
            </a:r>
            <a:r>
              <a:rPr lang="en-US" dirty="0"/>
              <a:t>and teaching methods should be special priorities</a:t>
            </a:r>
          </a:p>
          <a:p>
            <a:endParaRPr lang="en-US" dirty="0"/>
          </a:p>
        </p:txBody>
      </p:sp>
    </p:spTree>
    <p:extLst>
      <p:ext uri="{BB962C8B-B14F-4D97-AF65-F5344CB8AC3E}">
        <p14:creationId xmlns:p14="http://schemas.microsoft.com/office/powerpoint/2010/main" val="2700126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Executive summary</a:t>
            </a:r>
          </a:p>
          <a:p>
            <a:pPr marL="514350" indent="-514350">
              <a:buAutoNum type="arabicPeriod"/>
            </a:pPr>
            <a:r>
              <a:rPr lang="en-US" dirty="0" smtClean="0"/>
              <a:t>Introduction and context</a:t>
            </a:r>
          </a:p>
          <a:p>
            <a:pPr marL="514350" indent="-514350">
              <a:buAutoNum type="arabicPeriod"/>
            </a:pPr>
            <a:r>
              <a:rPr lang="en-US" dirty="0" smtClean="0"/>
              <a:t>Target Audience</a:t>
            </a:r>
          </a:p>
          <a:p>
            <a:pPr marL="514350" indent="-514350">
              <a:buAutoNum type="arabicPeriod"/>
            </a:pPr>
            <a:r>
              <a:rPr lang="en-US" dirty="0" smtClean="0"/>
              <a:t>Workshop outcomes</a:t>
            </a:r>
          </a:p>
          <a:p>
            <a:pPr marL="514350" indent="-514350">
              <a:buAutoNum type="arabicPeriod"/>
            </a:pPr>
            <a:r>
              <a:rPr lang="en-US" dirty="0" smtClean="0"/>
              <a:t>Conclusions</a:t>
            </a:r>
            <a:endParaRPr lang="en-US" dirty="0"/>
          </a:p>
        </p:txBody>
      </p:sp>
    </p:spTree>
    <p:extLst>
      <p:ext uri="{BB962C8B-B14F-4D97-AF65-F5344CB8AC3E}">
        <p14:creationId xmlns:p14="http://schemas.microsoft.com/office/powerpoint/2010/main" val="18928673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3200" dirty="0" smtClean="0"/>
              <a:t>Thread 6:  Build and sustain professional communities.</a:t>
            </a:r>
            <a:endParaRPr lang="en-US" sz="3200" dirty="0"/>
          </a:p>
        </p:txBody>
      </p:sp>
      <p:sp>
        <p:nvSpPr>
          <p:cNvPr id="3" name="Content Placeholder 2"/>
          <p:cNvSpPr>
            <a:spLocks noGrp="1"/>
          </p:cNvSpPr>
          <p:nvPr>
            <p:ph idx="1"/>
          </p:nvPr>
        </p:nvSpPr>
        <p:spPr>
          <a:xfrm>
            <a:off x="457200" y="1143000"/>
            <a:ext cx="8229600" cy="4983163"/>
          </a:xfrm>
        </p:spPr>
        <p:txBody>
          <a:bodyPr>
            <a:normAutofit fontScale="70000" lnSpcReduction="20000"/>
          </a:bodyPr>
          <a:lstStyle/>
          <a:p>
            <a:pPr marL="0" indent="0">
              <a:buNone/>
            </a:pPr>
            <a:r>
              <a:rPr lang="en-US" b="1" dirty="0" smtClean="0"/>
              <a:t>Elaboration</a:t>
            </a:r>
            <a:r>
              <a:rPr lang="en-US" dirty="0" smtClean="0"/>
              <a:t>:</a:t>
            </a:r>
          </a:p>
          <a:p>
            <a:r>
              <a:rPr lang="en-US" dirty="0" smtClean="0"/>
              <a:t>need </a:t>
            </a:r>
            <a:r>
              <a:rPr lang="en-US" dirty="0"/>
              <a:t>for a mechanism to </a:t>
            </a:r>
            <a:r>
              <a:rPr lang="en-US" dirty="0">
                <a:solidFill>
                  <a:srgbClr val="FF0000"/>
                </a:solidFill>
              </a:rPr>
              <a:t>link the national community </a:t>
            </a:r>
            <a:r>
              <a:rPr lang="en-US" dirty="0"/>
              <a:t>of professionals involved in workforce development </a:t>
            </a:r>
            <a:endParaRPr lang="en-US" dirty="0" smtClean="0"/>
          </a:p>
          <a:p>
            <a:r>
              <a:rPr lang="en-US" dirty="0" smtClean="0"/>
              <a:t>Goal:  </a:t>
            </a:r>
            <a:r>
              <a:rPr lang="en-US" dirty="0" smtClean="0">
                <a:solidFill>
                  <a:srgbClr val="FF0000"/>
                </a:solidFill>
              </a:rPr>
              <a:t>facilitate </a:t>
            </a:r>
            <a:r>
              <a:rPr lang="en-US" dirty="0">
                <a:solidFill>
                  <a:srgbClr val="FF0000"/>
                </a:solidFill>
              </a:rPr>
              <a:t>information and resource exchange, collaboration and support, and </a:t>
            </a:r>
            <a:r>
              <a:rPr lang="en-US" dirty="0" smtClean="0">
                <a:solidFill>
                  <a:srgbClr val="FF0000"/>
                </a:solidFill>
              </a:rPr>
              <a:t>networking </a:t>
            </a:r>
            <a:r>
              <a:rPr lang="en-US" dirty="0" smtClean="0"/>
              <a:t>to:</a:t>
            </a:r>
          </a:p>
          <a:p>
            <a:pPr lvl="1"/>
            <a:r>
              <a:rPr lang="en-US" dirty="0"/>
              <a:t>facilitate dissemination of best </a:t>
            </a:r>
            <a:r>
              <a:rPr lang="en-US" dirty="0" smtClean="0"/>
              <a:t>practices</a:t>
            </a:r>
          </a:p>
          <a:p>
            <a:pPr lvl="1"/>
            <a:r>
              <a:rPr lang="en-US" dirty="0" smtClean="0"/>
              <a:t>assist </a:t>
            </a:r>
            <a:r>
              <a:rPr lang="en-US" dirty="0"/>
              <a:t>faculty in incorporating current technology tools at the undergraduate and graduate </a:t>
            </a:r>
            <a:r>
              <a:rPr lang="en-US" dirty="0" smtClean="0"/>
              <a:t>levels</a:t>
            </a:r>
          </a:p>
          <a:p>
            <a:pPr lvl="1"/>
            <a:r>
              <a:rPr lang="en-US" dirty="0" smtClean="0"/>
              <a:t>support </a:t>
            </a:r>
            <a:r>
              <a:rPr lang="en-US" dirty="0"/>
              <a:t>local efforts to recruit and retain </a:t>
            </a:r>
            <a:r>
              <a:rPr lang="en-US" dirty="0" smtClean="0"/>
              <a:t>students</a:t>
            </a:r>
          </a:p>
          <a:p>
            <a:pPr lvl="1"/>
            <a:r>
              <a:rPr lang="en-US" dirty="0" smtClean="0"/>
              <a:t>assess </a:t>
            </a:r>
            <a:r>
              <a:rPr lang="en-US" dirty="0"/>
              <a:t>and evaluate </a:t>
            </a:r>
            <a:r>
              <a:rPr lang="en-US" dirty="0" smtClean="0"/>
              <a:t>programs</a:t>
            </a:r>
          </a:p>
          <a:p>
            <a:pPr lvl="1"/>
            <a:r>
              <a:rPr lang="en-US" dirty="0" smtClean="0"/>
              <a:t>identify internships</a:t>
            </a:r>
          </a:p>
          <a:p>
            <a:pPr lvl="1"/>
            <a:r>
              <a:rPr lang="en-US" dirty="0" smtClean="0"/>
              <a:t>improve </a:t>
            </a:r>
            <a:r>
              <a:rPr lang="en-US" dirty="0"/>
              <a:t>job </a:t>
            </a:r>
            <a:r>
              <a:rPr lang="en-US" dirty="0" smtClean="0"/>
              <a:t>placement</a:t>
            </a:r>
          </a:p>
          <a:p>
            <a:r>
              <a:rPr lang="en-US" dirty="0" smtClean="0"/>
              <a:t>Participants in network: stakeholders </a:t>
            </a:r>
            <a:r>
              <a:rPr lang="en-US" dirty="0"/>
              <a:t>from academia, BIG employers, professional societies, and funding agencies and foundations.  </a:t>
            </a:r>
            <a:endParaRPr lang="en-US" dirty="0" smtClean="0"/>
          </a:p>
          <a:p>
            <a:r>
              <a:rPr lang="en-US" dirty="0" smtClean="0"/>
              <a:t>Implementation? virtual </a:t>
            </a:r>
            <a:r>
              <a:rPr lang="en-US" dirty="0"/>
              <a:t>and in-person communication </a:t>
            </a:r>
            <a:r>
              <a:rPr lang="en-US" dirty="0" smtClean="0"/>
              <a:t>tools</a:t>
            </a:r>
          </a:p>
          <a:p>
            <a:endParaRPr lang="en-US" dirty="0"/>
          </a:p>
        </p:txBody>
      </p:sp>
    </p:spTree>
    <p:extLst>
      <p:ext uri="{BB962C8B-B14F-4D97-AF65-F5344CB8AC3E}">
        <p14:creationId xmlns:p14="http://schemas.microsoft.com/office/powerpoint/2010/main" val="1700195439"/>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Thread 6 (</a:t>
            </a:r>
            <a:r>
              <a:rPr lang="en-US" dirty="0" err="1" smtClean="0"/>
              <a:t>ctd</a:t>
            </a:r>
            <a:r>
              <a:rPr lang="en-US" dirty="0" smtClean="0"/>
              <a:t>)</a:t>
            </a:r>
            <a:endParaRPr lang="en-US" dirty="0"/>
          </a:p>
        </p:txBody>
      </p:sp>
      <p:sp>
        <p:nvSpPr>
          <p:cNvPr id="3" name="Content Placeholder 2"/>
          <p:cNvSpPr>
            <a:spLocks noGrp="1"/>
          </p:cNvSpPr>
          <p:nvPr>
            <p:ph idx="1"/>
          </p:nvPr>
        </p:nvSpPr>
        <p:spPr>
          <a:xfrm>
            <a:off x="457200" y="914400"/>
            <a:ext cx="8229600" cy="5211763"/>
          </a:xfrm>
        </p:spPr>
        <p:txBody>
          <a:bodyPr>
            <a:normAutofit fontScale="62500" lnSpcReduction="20000"/>
          </a:bodyPr>
          <a:lstStyle/>
          <a:p>
            <a:pPr marL="0" indent="0">
              <a:buNone/>
            </a:pPr>
            <a:r>
              <a:rPr lang="en-US" b="1" dirty="0"/>
              <a:t>Action examples and recommendations:</a:t>
            </a:r>
          </a:p>
          <a:p>
            <a:pPr lvl="0"/>
            <a:r>
              <a:rPr lang="en-US" dirty="0" smtClean="0"/>
              <a:t>(electronic) discussion </a:t>
            </a:r>
            <a:r>
              <a:rPr lang="en-US" dirty="0"/>
              <a:t>board for departments in the mathematical sciences with information about workforce </a:t>
            </a:r>
            <a:r>
              <a:rPr lang="en-US" dirty="0" smtClean="0"/>
              <a:t>issues:</a:t>
            </a:r>
          </a:p>
          <a:p>
            <a:pPr lvl="1"/>
            <a:r>
              <a:rPr lang="en-US" dirty="0" smtClean="0"/>
              <a:t>career options</a:t>
            </a:r>
          </a:p>
          <a:p>
            <a:pPr lvl="1"/>
            <a:r>
              <a:rPr lang="en-US" dirty="0" smtClean="0"/>
              <a:t>preparation </a:t>
            </a:r>
            <a:r>
              <a:rPr lang="en-US" dirty="0"/>
              <a:t>for students in the mathematical </a:t>
            </a:r>
            <a:r>
              <a:rPr lang="en-US" dirty="0" smtClean="0"/>
              <a:t>sciences</a:t>
            </a:r>
          </a:p>
          <a:p>
            <a:pPr lvl="1"/>
            <a:r>
              <a:rPr lang="en-US" dirty="0" smtClean="0"/>
              <a:t>specific </a:t>
            </a:r>
            <a:r>
              <a:rPr lang="en-US" dirty="0"/>
              <a:t>opportunities for BIG internships and jobs, experiential learning, and professional development for students and faculty; </a:t>
            </a:r>
            <a:endParaRPr lang="en-US" dirty="0" smtClean="0"/>
          </a:p>
          <a:p>
            <a:pPr lvl="1"/>
            <a:r>
              <a:rPr lang="en-US" dirty="0" smtClean="0"/>
              <a:t>curricular resources</a:t>
            </a:r>
          </a:p>
          <a:p>
            <a:pPr lvl="1"/>
            <a:r>
              <a:rPr lang="en-US" dirty="0" smtClean="0"/>
              <a:t>evidence-based practices</a:t>
            </a:r>
          </a:p>
          <a:p>
            <a:pPr lvl="1"/>
            <a:r>
              <a:rPr lang="en-US" dirty="0" smtClean="0"/>
              <a:t>collaboration opportunities</a:t>
            </a:r>
          </a:p>
          <a:p>
            <a:pPr lvl="1"/>
            <a:r>
              <a:rPr lang="en-US" dirty="0" smtClean="0"/>
              <a:t>implementation </a:t>
            </a:r>
            <a:r>
              <a:rPr lang="en-US" dirty="0"/>
              <a:t>issues;  network development; student recruitment and retention; assessment and evaluation.</a:t>
            </a:r>
          </a:p>
          <a:p>
            <a:pPr lvl="0"/>
            <a:r>
              <a:rPr lang="en-US" dirty="0"/>
              <a:t>Workforce-related sessions and </a:t>
            </a:r>
            <a:r>
              <a:rPr lang="en-US" dirty="0" smtClean="0"/>
              <a:t>workshops</a:t>
            </a:r>
            <a:endParaRPr lang="en-US" dirty="0"/>
          </a:p>
          <a:p>
            <a:pPr lvl="0"/>
            <a:r>
              <a:rPr lang="en-US" dirty="0"/>
              <a:t>Workshops hosted by mathematical institutes to share best practices and to build community among workforce-interested participants.</a:t>
            </a:r>
          </a:p>
          <a:p>
            <a:pPr lvl="0"/>
            <a:r>
              <a:rPr lang="en-US" dirty="0"/>
              <a:t>National events and competitions.</a:t>
            </a:r>
          </a:p>
          <a:p>
            <a:pPr lvl="0"/>
            <a:r>
              <a:rPr lang="en-US" dirty="0"/>
              <a:t>On-site, multi-day sessions for academics at BIG entities during which they join a team working on existing problems. </a:t>
            </a:r>
          </a:p>
          <a:p>
            <a:endParaRPr lang="en-US" dirty="0"/>
          </a:p>
          <a:p>
            <a:endParaRPr lang="en-US" dirty="0"/>
          </a:p>
        </p:txBody>
      </p:sp>
    </p:spTree>
    <p:extLst>
      <p:ext uri="{BB962C8B-B14F-4D97-AF65-F5344CB8AC3E}">
        <p14:creationId xmlns:p14="http://schemas.microsoft.com/office/powerpoint/2010/main" val="1069732731"/>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5. Conclusions</a:t>
            </a:r>
            <a:endParaRPr lang="en-US" dirty="0"/>
          </a:p>
        </p:txBody>
      </p:sp>
      <p:sp>
        <p:nvSpPr>
          <p:cNvPr id="3" name="Content Placeholder 2"/>
          <p:cNvSpPr>
            <a:spLocks noGrp="1"/>
          </p:cNvSpPr>
          <p:nvPr>
            <p:ph idx="1"/>
          </p:nvPr>
        </p:nvSpPr>
        <p:spPr>
          <a:xfrm>
            <a:off x="457200" y="914400"/>
            <a:ext cx="8229600" cy="5211763"/>
          </a:xfrm>
        </p:spPr>
        <p:txBody>
          <a:bodyPr>
            <a:normAutofit fontScale="47500" lnSpcReduction="20000"/>
          </a:bodyPr>
          <a:lstStyle/>
          <a:p>
            <a:r>
              <a:rPr lang="en-US" sz="4000" dirty="0" err="1" smtClean="0"/>
              <a:t>INGenIOuS</a:t>
            </a:r>
            <a:r>
              <a:rPr lang="en-US" sz="4000" dirty="0" smtClean="0"/>
              <a:t> </a:t>
            </a:r>
            <a:r>
              <a:rPr lang="en-US" sz="4000" dirty="0"/>
              <a:t>project demonstrated that stakeholders across the mathematical sciences community can successfully collaborate on workforce development issues. </a:t>
            </a:r>
            <a:endParaRPr lang="en-US" sz="4000" dirty="0" smtClean="0"/>
          </a:p>
          <a:p>
            <a:pPr marL="0" indent="0">
              <a:buNone/>
            </a:pPr>
            <a:r>
              <a:rPr lang="en-US" sz="4000" dirty="0"/>
              <a:t> </a:t>
            </a:r>
            <a:endParaRPr lang="en-US" sz="4000" dirty="0" smtClean="0"/>
          </a:p>
          <a:p>
            <a:r>
              <a:rPr lang="en-US" sz="4000" dirty="0" smtClean="0"/>
              <a:t>It </a:t>
            </a:r>
            <a:r>
              <a:rPr lang="en-US" sz="4000" dirty="0"/>
              <a:t>highlighted existing efforts and drew on the collective wisdom of a diverse group of participants.  </a:t>
            </a:r>
            <a:endParaRPr lang="en-US" sz="4000" dirty="0" smtClean="0"/>
          </a:p>
          <a:p>
            <a:pPr marL="0" indent="0">
              <a:buNone/>
            </a:pPr>
            <a:endParaRPr lang="en-US" sz="4000" dirty="0" smtClean="0"/>
          </a:p>
          <a:p>
            <a:r>
              <a:rPr lang="en-US" sz="4000" dirty="0" smtClean="0"/>
              <a:t>Perhaps </a:t>
            </a:r>
            <a:r>
              <a:rPr lang="en-US" sz="4000" dirty="0"/>
              <a:t>the </a:t>
            </a:r>
            <a:r>
              <a:rPr lang="en-US" sz="4000" dirty="0" err="1"/>
              <a:t>INGenIOuS</a:t>
            </a:r>
            <a:r>
              <a:rPr lang="en-US" sz="4000" dirty="0"/>
              <a:t> platform, suitably enlarged or modified, can help launch future initiatives</a:t>
            </a:r>
            <a:r>
              <a:rPr lang="en-US" sz="4000" dirty="0" smtClean="0"/>
              <a:t>.</a:t>
            </a:r>
          </a:p>
          <a:p>
            <a:pPr marL="0" indent="0">
              <a:buNone/>
            </a:pPr>
            <a:endParaRPr lang="en-US" sz="4000" dirty="0"/>
          </a:p>
          <a:p>
            <a:r>
              <a:rPr lang="en-US" sz="4000" dirty="0" smtClean="0"/>
              <a:t>Changing </a:t>
            </a:r>
            <a:r>
              <a:rPr lang="en-US" sz="4000" dirty="0"/>
              <a:t>established practices can be difficult and painful.  </a:t>
            </a:r>
            <a:endParaRPr lang="en-US" sz="4000" dirty="0" smtClean="0"/>
          </a:p>
          <a:p>
            <a:pPr marL="0" indent="0">
              <a:buNone/>
            </a:pPr>
            <a:endParaRPr lang="en-US" sz="4000" dirty="0" smtClean="0"/>
          </a:p>
          <a:p>
            <a:r>
              <a:rPr lang="en-US" sz="4000" dirty="0" smtClean="0"/>
              <a:t>Changing </a:t>
            </a:r>
            <a:r>
              <a:rPr lang="en-US" sz="4000" dirty="0"/>
              <a:t>the culture of departments, institutions, and organizations can be even harder.  </a:t>
            </a:r>
            <a:endParaRPr lang="en-US" sz="4000" dirty="0" smtClean="0"/>
          </a:p>
          <a:p>
            <a:pPr marL="0" indent="0">
              <a:buNone/>
            </a:pPr>
            <a:endParaRPr lang="en-US" sz="4000" dirty="0" smtClean="0"/>
          </a:p>
          <a:p>
            <a:r>
              <a:rPr lang="en-US" sz="4000" dirty="0" smtClean="0"/>
              <a:t>The </a:t>
            </a:r>
            <a:r>
              <a:rPr lang="en-US" sz="4000" dirty="0" err="1" smtClean="0"/>
              <a:t>INGenIOuS</a:t>
            </a:r>
            <a:r>
              <a:rPr lang="en-US" sz="4000" dirty="0" smtClean="0"/>
              <a:t> participants invite </a:t>
            </a:r>
            <a:r>
              <a:rPr lang="en-US" sz="4000" dirty="0"/>
              <a:t>the mathematical sciences community to view this call to action as a promising opportunity to live up to our professional responsibilities by improving workforce preparation.</a:t>
            </a:r>
          </a:p>
          <a:p>
            <a:endParaRPr lang="en-US" dirty="0"/>
          </a:p>
        </p:txBody>
      </p:sp>
    </p:spTree>
    <p:extLst>
      <p:ext uri="{BB962C8B-B14F-4D97-AF65-F5344CB8AC3E}">
        <p14:creationId xmlns:p14="http://schemas.microsoft.com/office/powerpoint/2010/main" val="266090991"/>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 related to the project</a:t>
            </a:r>
            <a:endParaRPr lang="en-US" dirty="0"/>
          </a:p>
        </p:txBody>
      </p:sp>
      <p:sp>
        <p:nvSpPr>
          <p:cNvPr id="3" name="Content Placeholder 2"/>
          <p:cNvSpPr>
            <a:spLocks noGrp="1"/>
          </p:cNvSpPr>
          <p:nvPr>
            <p:ph idx="1"/>
          </p:nvPr>
        </p:nvSpPr>
        <p:spPr/>
        <p:txBody>
          <a:bodyPr/>
          <a:lstStyle/>
          <a:p>
            <a:r>
              <a:rPr lang="en-US" dirty="0">
                <a:hlinkClick r:id="rId2"/>
              </a:rPr>
              <a:t>http://www.ingeniousmathstat.org</a:t>
            </a:r>
            <a:r>
              <a:rPr lang="en-US" dirty="0" smtClean="0">
                <a:hlinkClick r:id="rId2"/>
              </a:rPr>
              <a:t>/</a:t>
            </a:r>
            <a:r>
              <a:rPr lang="en-US" dirty="0" smtClean="0"/>
              <a:t> </a:t>
            </a:r>
          </a:p>
          <a:p>
            <a:r>
              <a:rPr lang="en-US" dirty="0" smtClean="0"/>
              <a:t>Themes – panel discussions, white papers</a:t>
            </a:r>
          </a:p>
          <a:p>
            <a:pPr lvl="1"/>
            <a:r>
              <a:rPr lang="en-US" dirty="0">
                <a:hlinkClick r:id="rId3"/>
              </a:rPr>
              <a:t>http://</a:t>
            </a:r>
            <a:r>
              <a:rPr lang="en-US" dirty="0" smtClean="0">
                <a:hlinkClick r:id="rId3"/>
              </a:rPr>
              <a:t>www.ingeniousmathstat.org/themes</a:t>
            </a:r>
            <a:endParaRPr lang="en-US" dirty="0" smtClean="0"/>
          </a:p>
        </p:txBody>
      </p:sp>
    </p:spTree>
    <p:extLst>
      <p:ext uri="{BB962C8B-B14F-4D97-AF65-F5344CB8AC3E}">
        <p14:creationId xmlns:p14="http://schemas.microsoft.com/office/powerpoint/2010/main" val="65864115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Executive </a:t>
            </a:r>
            <a:r>
              <a:rPr lang="en-US" dirty="0" smtClean="0"/>
              <a:t>Summary </a:t>
            </a:r>
            <a:r>
              <a:rPr lang="en-US" sz="3600" dirty="0" smtClean="0"/>
              <a:t>(paraphrased ideas for workforce development)</a:t>
            </a:r>
            <a:endParaRPr lang="en-US" sz="3600" dirty="0"/>
          </a:p>
        </p:txBody>
      </p:sp>
      <p:sp>
        <p:nvSpPr>
          <p:cNvPr id="3" name="Content Placeholder 2"/>
          <p:cNvSpPr>
            <a:spLocks noGrp="1"/>
          </p:cNvSpPr>
          <p:nvPr>
            <p:ph idx="1"/>
          </p:nvPr>
        </p:nvSpPr>
        <p:spPr/>
        <p:txBody>
          <a:bodyPr>
            <a:normAutofit lnSpcReduction="10000"/>
          </a:bodyPr>
          <a:lstStyle/>
          <a:p>
            <a:r>
              <a:rPr lang="en-US" dirty="0" smtClean="0">
                <a:solidFill>
                  <a:srgbClr val="FF0000"/>
                </a:solidFill>
              </a:rPr>
              <a:t>Prepare students </a:t>
            </a:r>
            <a:r>
              <a:rPr lang="en-US" dirty="0" smtClean="0"/>
              <a:t>for the </a:t>
            </a:r>
            <a:r>
              <a:rPr lang="en-US" dirty="0" smtClean="0">
                <a:solidFill>
                  <a:srgbClr val="FF0000"/>
                </a:solidFill>
              </a:rPr>
              <a:t>diversity of work </a:t>
            </a:r>
            <a:r>
              <a:rPr lang="en-US" dirty="0" smtClean="0"/>
              <a:t>they might encounter after studying mathematics and statistics</a:t>
            </a:r>
          </a:p>
          <a:p>
            <a:r>
              <a:rPr lang="en-US" dirty="0" smtClean="0">
                <a:solidFill>
                  <a:srgbClr val="FF0000"/>
                </a:solidFill>
              </a:rPr>
              <a:t>Strengthen</a:t>
            </a:r>
            <a:r>
              <a:rPr lang="en-US" dirty="0" smtClean="0"/>
              <a:t>ing </a:t>
            </a:r>
            <a:r>
              <a:rPr lang="en-US" dirty="0" smtClean="0">
                <a:solidFill>
                  <a:srgbClr val="FF0000"/>
                </a:solidFill>
              </a:rPr>
              <a:t>connections</a:t>
            </a:r>
            <a:r>
              <a:rPr lang="en-US" dirty="0" smtClean="0"/>
              <a:t> between professionals in business, industry, government and academia important step</a:t>
            </a:r>
          </a:p>
          <a:p>
            <a:r>
              <a:rPr lang="en-US" dirty="0" smtClean="0">
                <a:solidFill>
                  <a:srgbClr val="FF0000"/>
                </a:solidFill>
              </a:rPr>
              <a:t>Recognize</a:t>
            </a:r>
            <a:r>
              <a:rPr lang="en-US" dirty="0" smtClean="0"/>
              <a:t> and </a:t>
            </a:r>
            <a:r>
              <a:rPr lang="en-US" dirty="0" smtClean="0">
                <a:solidFill>
                  <a:srgbClr val="FF0000"/>
                </a:solidFill>
              </a:rPr>
              <a:t>reward faculty </a:t>
            </a:r>
            <a:r>
              <a:rPr lang="en-US" dirty="0" smtClean="0"/>
              <a:t>who develop programs that help prepare students for the future workforce</a:t>
            </a:r>
          </a:p>
          <a:p>
            <a:pPr marL="0" indent="0">
              <a:buNone/>
            </a:pPr>
            <a:endParaRPr lang="en-US" dirty="0"/>
          </a:p>
        </p:txBody>
      </p:sp>
    </p:spTree>
    <p:extLst>
      <p:ext uri="{BB962C8B-B14F-4D97-AF65-F5344CB8AC3E}">
        <p14:creationId xmlns:p14="http://schemas.microsoft.com/office/powerpoint/2010/main" val="212520538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Exec. Summary (</a:t>
            </a:r>
            <a:r>
              <a:rPr lang="en-US" dirty="0" err="1" smtClean="0"/>
              <a:t>ctd</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Increase </a:t>
            </a:r>
            <a:r>
              <a:rPr lang="en-US" dirty="0" smtClean="0">
                <a:solidFill>
                  <a:srgbClr val="FF0000"/>
                </a:solidFill>
              </a:rPr>
              <a:t>public awareness </a:t>
            </a:r>
            <a:r>
              <a:rPr lang="en-US" dirty="0" smtClean="0"/>
              <a:t>of the role of mathematics and statistics in (STEM) and non-STEM careers</a:t>
            </a:r>
          </a:p>
          <a:p>
            <a:r>
              <a:rPr lang="en-US" dirty="0" smtClean="0"/>
              <a:t>Flow of </a:t>
            </a:r>
            <a:r>
              <a:rPr lang="en-US" dirty="0" smtClean="0">
                <a:solidFill>
                  <a:srgbClr val="FF0000"/>
                </a:solidFill>
              </a:rPr>
              <a:t>pipeline into study</a:t>
            </a:r>
            <a:r>
              <a:rPr lang="en-US" dirty="0" smtClean="0"/>
              <a:t> of mathematics and statistics </a:t>
            </a:r>
            <a:r>
              <a:rPr lang="en-US" dirty="0" smtClean="0"/>
              <a:t>- </a:t>
            </a:r>
            <a:r>
              <a:rPr lang="en-US" dirty="0" smtClean="0"/>
              <a:t>Develop alternative curricular pathways</a:t>
            </a:r>
          </a:p>
          <a:p>
            <a:r>
              <a:rPr lang="en-US" dirty="0" smtClean="0">
                <a:solidFill>
                  <a:srgbClr val="FF0000"/>
                </a:solidFill>
              </a:rPr>
              <a:t>Learn from each other</a:t>
            </a:r>
            <a:r>
              <a:rPr lang="en-US" dirty="0" smtClean="0"/>
              <a:t> - build </a:t>
            </a:r>
            <a:r>
              <a:rPr lang="en-US" dirty="0" smtClean="0"/>
              <a:t>and sustain professional communities</a:t>
            </a:r>
          </a:p>
          <a:p>
            <a:endParaRPr lang="en-US" dirty="0" smtClean="0"/>
          </a:p>
          <a:p>
            <a:endParaRPr lang="en-US" dirty="0"/>
          </a:p>
        </p:txBody>
      </p:sp>
    </p:spTree>
    <p:extLst>
      <p:ext uri="{BB962C8B-B14F-4D97-AF65-F5344CB8AC3E}">
        <p14:creationId xmlns:p14="http://schemas.microsoft.com/office/powerpoint/2010/main" val="16475995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  Introduction and context</a:t>
            </a:r>
            <a:endParaRPr lang="en-US" dirty="0"/>
          </a:p>
        </p:txBody>
      </p:sp>
      <p:sp>
        <p:nvSpPr>
          <p:cNvPr id="3" name="Content Placeholder 2"/>
          <p:cNvSpPr>
            <a:spLocks noGrp="1"/>
          </p:cNvSpPr>
          <p:nvPr>
            <p:ph idx="1"/>
          </p:nvPr>
        </p:nvSpPr>
        <p:spPr/>
        <p:txBody>
          <a:bodyPr>
            <a:normAutofit/>
          </a:bodyPr>
          <a:lstStyle/>
          <a:p>
            <a:r>
              <a:rPr lang="en-US" sz="2400" dirty="0" smtClean="0"/>
              <a:t>“STEM </a:t>
            </a:r>
            <a:r>
              <a:rPr lang="en-US" sz="2400" dirty="0" smtClean="0"/>
              <a:t>occupations … critical </a:t>
            </a:r>
            <a:r>
              <a:rPr lang="en-US" sz="2400" dirty="0" smtClean="0"/>
              <a:t>to our [nation’s] continued economic competitiveness </a:t>
            </a:r>
            <a:r>
              <a:rPr lang="en-US" sz="2400" dirty="0" smtClean="0"/>
              <a:t>… direct </a:t>
            </a:r>
            <a:r>
              <a:rPr lang="en-US" sz="2400" dirty="0" smtClean="0"/>
              <a:t>ties to innovation, economic growth, and productivity.”  (Nicole Smith, [2]) </a:t>
            </a:r>
          </a:p>
          <a:p>
            <a:r>
              <a:rPr lang="en-US" sz="2400" dirty="0" smtClean="0"/>
              <a:t>“M” in STEM is essential to filling the STEM pipeline. </a:t>
            </a:r>
          </a:p>
          <a:p>
            <a:r>
              <a:rPr lang="en-US" sz="2400" dirty="0" smtClean="0"/>
              <a:t>Mathematics and statistics sit squarely at the core of STEM competencies:</a:t>
            </a:r>
          </a:p>
          <a:p>
            <a:pPr lvl="1"/>
            <a:r>
              <a:rPr lang="en-US" sz="2000" dirty="0" smtClean="0"/>
              <a:t>content knowledge</a:t>
            </a:r>
          </a:p>
          <a:p>
            <a:pPr lvl="1"/>
            <a:r>
              <a:rPr lang="en-US" sz="2000" dirty="0" smtClean="0"/>
              <a:t>procedural facility</a:t>
            </a:r>
          </a:p>
          <a:p>
            <a:pPr lvl="1"/>
            <a:r>
              <a:rPr lang="en-US" sz="2000" dirty="0" smtClean="0"/>
              <a:t>critical thinking</a:t>
            </a:r>
          </a:p>
          <a:p>
            <a:pPr lvl="1"/>
            <a:r>
              <a:rPr lang="en-US" sz="2000" dirty="0" smtClean="0"/>
              <a:t>problem-solving ability</a:t>
            </a:r>
          </a:p>
          <a:p>
            <a:pPr lvl="1"/>
            <a:r>
              <a:rPr lang="en-US" sz="2000" dirty="0" smtClean="0"/>
              <a:t>inference from data</a:t>
            </a:r>
            <a:r>
              <a:rPr lang="en-US" sz="2000" dirty="0" smtClean="0"/>
              <a:t>…</a:t>
            </a:r>
            <a:endParaRPr lang="en-US" sz="2000" dirty="0" smtClean="0"/>
          </a:p>
        </p:txBody>
      </p:sp>
    </p:spTree>
    <p:extLst>
      <p:ext uri="{BB962C8B-B14F-4D97-AF65-F5344CB8AC3E}">
        <p14:creationId xmlns:p14="http://schemas.microsoft.com/office/powerpoint/2010/main" val="257420012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Intro &amp; Context (</a:t>
            </a:r>
            <a:r>
              <a:rPr lang="en-US" dirty="0" err="1" smtClean="0"/>
              <a:t>ctd</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smtClean="0"/>
              <a:t>Program for International Student Assessment (PISA) results:  </a:t>
            </a:r>
            <a:endParaRPr lang="en-US" dirty="0" smtClean="0"/>
          </a:p>
          <a:p>
            <a:r>
              <a:rPr lang="en-US" dirty="0" smtClean="0"/>
              <a:t>U.S</a:t>
            </a:r>
            <a:r>
              <a:rPr lang="en-US" dirty="0" smtClean="0"/>
              <a:t>. student performance on the mathematics literacy section of this assessment</a:t>
            </a:r>
          </a:p>
          <a:p>
            <a:pPr lvl="1"/>
            <a:r>
              <a:rPr lang="en-US" dirty="0" smtClean="0"/>
              <a:t>U.S. </a:t>
            </a:r>
            <a:r>
              <a:rPr lang="en-US" dirty="0" smtClean="0"/>
              <a:t>HS students </a:t>
            </a:r>
            <a:r>
              <a:rPr lang="en-US" dirty="0" smtClean="0"/>
              <a:t>performed below the OECD  average </a:t>
            </a:r>
            <a:endParaRPr lang="en-US" dirty="0" smtClean="0"/>
          </a:p>
          <a:p>
            <a:pPr lvl="1"/>
            <a:r>
              <a:rPr lang="en-US" dirty="0" smtClean="0"/>
              <a:t>middle </a:t>
            </a:r>
            <a:r>
              <a:rPr lang="en-US" dirty="0" smtClean="0"/>
              <a:t>of students from all participating countries (http://nces.ed.gov/surveys/pisa/pisa2012/)</a:t>
            </a:r>
            <a:endParaRPr lang="en-US" dirty="0"/>
          </a:p>
        </p:txBody>
      </p:sp>
    </p:spTree>
    <p:extLst>
      <p:ext uri="{BB962C8B-B14F-4D97-AF65-F5344CB8AC3E}">
        <p14:creationId xmlns:p14="http://schemas.microsoft.com/office/powerpoint/2010/main" val="425472816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Intro &amp; Context (</a:t>
            </a:r>
            <a:r>
              <a:rPr lang="en-US" dirty="0" err="1" smtClean="0"/>
              <a:t>ctd</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INGenIOuS</a:t>
            </a:r>
            <a:r>
              <a:rPr lang="en-US" dirty="0" smtClean="0"/>
              <a:t> project:  urges faculty, students, </a:t>
            </a:r>
            <a:r>
              <a:rPr lang="en-US" dirty="0" err="1" smtClean="0"/>
              <a:t>dept</a:t>
            </a:r>
            <a:r>
              <a:rPr lang="en-US" dirty="0" smtClean="0"/>
              <a:t> chairs, administrators, and professionals in BIG, funding agencies, institutes, and professional societies to work together.   </a:t>
            </a:r>
          </a:p>
          <a:p>
            <a:r>
              <a:rPr lang="en-US" dirty="0" smtClean="0"/>
              <a:t>STEP 1:  </a:t>
            </a:r>
            <a:endParaRPr lang="en-US" dirty="0" smtClean="0"/>
          </a:p>
          <a:p>
            <a:pPr lvl="1"/>
            <a:r>
              <a:rPr lang="en-US" dirty="0" smtClean="0"/>
              <a:t>educate </a:t>
            </a:r>
            <a:r>
              <a:rPr lang="en-US" dirty="0" smtClean="0"/>
              <a:t>ourselves and each other on STEM workforce-related initiatives.   </a:t>
            </a:r>
          </a:p>
          <a:p>
            <a:r>
              <a:rPr lang="en-US" dirty="0" smtClean="0"/>
              <a:t>STEP 2: </a:t>
            </a:r>
            <a:endParaRPr lang="en-US" dirty="0" smtClean="0"/>
          </a:p>
          <a:p>
            <a:pPr lvl="1"/>
            <a:r>
              <a:rPr lang="en-US" dirty="0" smtClean="0"/>
              <a:t>propose </a:t>
            </a:r>
            <a:r>
              <a:rPr lang="en-US" dirty="0" smtClean="0"/>
              <a:t>and implement practical strategies and to evaluate and modify them for improvement.</a:t>
            </a:r>
            <a:endParaRPr lang="en-US" dirty="0"/>
          </a:p>
        </p:txBody>
      </p:sp>
    </p:spTree>
    <p:extLst>
      <p:ext uri="{BB962C8B-B14F-4D97-AF65-F5344CB8AC3E}">
        <p14:creationId xmlns:p14="http://schemas.microsoft.com/office/powerpoint/2010/main" val="15303861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Intro &amp; Context (</a:t>
            </a:r>
            <a:r>
              <a:rPr lang="en-US" dirty="0" err="1" smtClean="0"/>
              <a:t>ctd</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Recent </a:t>
            </a:r>
            <a:r>
              <a:rPr lang="en-US" dirty="0" smtClean="0"/>
              <a:t>findings:</a:t>
            </a:r>
          </a:p>
          <a:p>
            <a:pPr marL="0" indent="0">
              <a:buNone/>
            </a:pPr>
            <a:r>
              <a:rPr lang="en-US" dirty="0" smtClean="0"/>
              <a:t>President’s </a:t>
            </a:r>
            <a:r>
              <a:rPr lang="en-US" dirty="0" smtClean="0"/>
              <a:t>Council of Advisors on Science and Technology (PCAST</a:t>
            </a:r>
            <a:r>
              <a:rPr lang="en-US" dirty="0" smtClean="0"/>
              <a:t>)</a:t>
            </a:r>
          </a:p>
          <a:p>
            <a:r>
              <a:rPr lang="en-US" dirty="0" smtClean="0"/>
              <a:t> </a:t>
            </a:r>
            <a:r>
              <a:rPr lang="en-US" dirty="0" smtClean="0"/>
              <a:t>&lt;40% of students who enter college intending to major in a STEM field actually complete such a degree </a:t>
            </a:r>
            <a:endParaRPr lang="en-US" dirty="0" smtClean="0"/>
          </a:p>
          <a:p>
            <a:r>
              <a:rPr lang="en-US" dirty="0" smtClean="0"/>
              <a:t>(</a:t>
            </a:r>
            <a:r>
              <a:rPr lang="en-US" dirty="0" smtClean="0"/>
              <a:t>70+% other </a:t>
            </a:r>
            <a:r>
              <a:rPr lang="en-US" dirty="0" smtClean="0"/>
              <a:t>fields – although recent </a:t>
            </a:r>
            <a:r>
              <a:rPr lang="en-US" i="1" dirty="0" smtClean="0"/>
              <a:t>Science</a:t>
            </a:r>
            <a:r>
              <a:rPr lang="en-US" dirty="0" smtClean="0"/>
              <a:t> article…) </a:t>
            </a:r>
            <a:endParaRPr lang="en-US" dirty="0"/>
          </a:p>
          <a:p>
            <a:pPr marL="0" indent="0">
              <a:buNone/>
            </a:pPr>
            <a:r>
              <a:rPr lang="en-US" dirty="0" smtClean="0"/>
              <a:t>MS </a:t>
            </a:r>
            <a:r>
              <a:rPr lang="en-US" dirty="0" smtClean="0"/>
              <a:t>2025 [8] </a:t>
            </a:r>
            <a:r>
              <a:rPr lang="en-US" dirty="0" smtClean="0"/>
              <a:t>urges </a:t>
            </a:r>
            <a:r>
              <a:rPr lang="en-US" dirty="0" err="1" smtClean="0"/>
              <a:t>depts</a:t>
            </a:r>
            <a:r>
              <a:rPr lang="en-US" dirty="0" smtClean="0"/>
              <a:t> to</a:t>
            </a:r>
          </a:p>
          <a:p>
            <a:r>
              <a:rPr lang="en-US" dirty="0" smtClean="0"/>
              <a:t>to </a:t>
            </a:r>
            <a:r>
              <a:rPr lang="en-US" dirty="0" smtClean="0"/>
              <a:t>broaden the class of students </a:t>
            </a:r>
            <a:endParaRPr lang="en-US" dirty="0" smtClean="0"/>
          </a:p>
          <a:p>
            <a:r>
              <a:rPr lang="en-US" dirty="0" smtClean="0"/>
              <a:t>identify </a:t>
            </a:r>
            <a:r>
              <a:rPr lang="en-US" dirty="0" smtClean="0"/>
              <a:t>top priorities for educating these students</a:t>
            </a:r>
            <a:endParaRPr lang="en-US" dirty="0"/>
          </a:p>
        </p:txBody>
      </p:sp>
    </p:spTree>
    <p:extLst>
      <p:ext uri="{BB962C8B-B14F-4D97-AF65-F5344CB8AC3E}">
        <p14:creationId xmlns:p14="http://schemas.microsoft.com/office/powerpoint/2010/main" val="229684593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743</TotalTime>
  <Words>3457</Words>
  <Application>Microsoft Macintosh PowerPoint</Application>
  <PresentationFormat>On-screen Show (4:3)</PresentationFormat>
  <Paragraphs>301</Paragraphs>
  <Slides>33</Slides>
  <Notes>7</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Investing in the Next Generation through Innovative and Outstanding Strategies (INGenIOuS): Report of outcomes from a recent workshop</vt:lpstr>
      <vt:lpstr>What is it and giving credit …</vt:lpstr>
      <vt:lpstr>Outline</vt:lpstr>
      <vt:lpstr>1. Executive Summary (paraphrased ideas for workforce development)</vt:lpstr>
      <vt:lpstr>1. Exec. Summary (ctd)</vt:lpstr>
      <vt:lpstr>2.  Introduction and context</vt:lpstr>
      <vt:lpstr>2. Intro &amp; Context (ctd)</vt:lpstr>
      <vt:lpstr>2. Intro &amp; Context (ctd)</vt:lpstr>
      <vt:lpstr>2. Intro &amp; Context (ctd)</vt:lpstr>
      <vt:lpstr>3. Target Audiences for report</vt:lpstr>
      <vt:lpstr>3.  Key constituencies &amp; relevant workforce-related issues</vt:lpstr>
      <vt:lpstr>Constituencies (ctd)</vt:lpstr>
      <vt:lpstr>Constituencies (ctd)</vt:lpstr>
      <vt:lpstr>Constituencies (ctd)</vt:lpstr>
      <vt:lpstr>4. Workshop Outcomes – Thread 1:  Bridge Gaps btwn. BIG and academia</vt:lpstr>
      <vt:lpstr>Thread 1 (ctd)</vt:lpstr>
      <vt:lpstr>Theme 1 (ctd)</vt:lpstr>
      <vt:lpstr>Thread 2:  Improve students’ preparation for non-academic careers</vt:lpstr>
      <vt:lpstr>Thread 2 (ctd)</vt:lpstr>
      <vt:lpstr>Thread 3:  Increase public awareness of the role of mathematics and statistics in STEM and non-STEM careers</vt:lpstr>
      <vt:lpstr>Thread 3 (ctd)</vt:lpstr>
      <vt:lpstr>PowerPoint Presentation</vt:lpstr>
      <vt:lpstr>Thread 4:  Diversify incentives, rewards, and methods of recognition in academia</vt:lpstr>
      <vt:lpstr>Thread 4 (ctd)</vt:lpstr>
      <vt:lpstr>PowerPoint Presentation</vt:lpstr>
      <vt:lpstr>Thread 5:  Develop alternative curricular pathways</vt:lpstr>
      <vt:lpstr>Thread 5 (ctd)</vt:lpstr>
      <vt:lpstr>Thread 5 (ctd)</vt:lpstr>
      <vt:lpstr>PowerPoint Presentation</vt:lpstr>
      <vt:lpstr>Thread 6:  Build and sustain professional communities.</vt:lpstr>
      <vt:lpstr>Thread 6 (ctd)</vt:lpstr>
      <vt:lpstr>5. Conclusions</vt:lpstr>
      <vt:lpstr>Links related to the project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Investing in the Next Generation through Innovative and Outstanding Strategies (INGenIOuS): Report of outcomes from a recent workshop</dc:title>
  <dc:creator>Bailer, A. John</dc:creator>
  <cp:lastModifiedBy>A. John Bailer</cp:lastModifiedBy>
  <cp:revision>41</cp:revision>
  <dcterms:created xsi:type="dcterms:W3CDTF">2014-01-06T17:51:27Z</dcterms:created>
  <dcterms:modified xsi:type="dcterms:W3CDTF">2014-01-10T01:36:38Z</dcterms:modified>
</cp:coreProperties>
</file>