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4" r:id="rId4"/>
    <p:sldId id="265" r:id="rId5"/>
    <p:sldId id="266" r:id="rId6"/>
    <p:sldId id="258" r:id="rId7"/>
    <p:sldId id="259" r:id="rId8"/>
    <p:sldId id="260" r:id="rId9"/>
    <p:sldId id="261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463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7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9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0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4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9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1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3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8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7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6012C-B130-431D-A5C2-2B84142566C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DF08E-BAF4-489E-ABD8-38A9B7902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54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Introductory Statistics Textbooks: The Core Concepts Plus Approach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133600"/>
            <a:ext cx="6705600" cy="3505200"/>
          </a:xfrm>
        </p:spPr>
        <p:txBody>
          <a:bodyPr>
            <a:normAutofit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D1</a:t>
            </a:r>
            <a:r>
              <a:rPr lang="en-US" sz="2400" dirty="0">
                <a:solidFill>
                  <a:schemeClr val="tx1"/>
                </a:solidFill>
              </a:rPr>
              <a:t>: Tighten the connection between lower- and upper-level courses.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D2: Preserve professor-specific control over textbook content and structure.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D3: Save students money.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D4: Improve student learning experiences and outcomes.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D5: Create a </a:t>
            </a:r>
            <a:r>
              <a:rPr lang="en-US" sz="2400" dirty="0" err="1">
                <a:solidFill>
                  <a:schemeClr val="tx1"/>
                </a:solidFill>
              </a:rPr>
              <a:t>disseminable</a:t>
            </a:r>
            <a:r>
              <a:rPr lang="en-US" sz="2400" dirty="0">
                <a:solidFill>
                  <a:schemeClr val="tx1"/>
                </a:solidFill>
              </a:rPr>
              <a:t> textbook creation paradigm for other colleges and universities.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D5: Dissemination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Already being replicated in </a:t>
            </a:r>
            <a:r>
              <a:rPr lang="en-US" sz="2400" dirty="0"/>
              <a:t>m</a:t>
            </a:r>
            <a:r>
              <a:rPr lang="en-US" sz="2400" dirty="0" smtClean="0"/>
              <a:t>ath department</a:t>
            </a:r>
          </a:p>
          <a:p>
            <a:r>
              <a:rPr lang="en-US" sz="2400" dirty="0" smtClean="0"/>
              <a:t>Other universities using it</a:t>
            </a:r>
          </a:p>
          <a:p>
            <a:r>
              <a:rPr lang="en-US" sz="2400" dirty="0" smtClean="0"/>
              <a:t>Large enrollment lower-level courses with relatively constant core material</a:t>
            </a:r>
          </a:p>
          <a:p>
            <a:r>
              <a:rPr lang="en-US" sz="2400" dirty="0" smtClean="0"/>
              <a:t>Courses concerning current events may not be good choices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30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Conclusions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Bring together best aspects of e-texts and traditional texts – bridge them</a:t>
            </a:r>
          </a:p>
          <a:p>
            <a:r>
              <a:rPr lang="en-US" sz="2400" dirty="0" smtClean="0"/>
              <a:t>CCP project has </a:t>
            </a:r>
            <a:r>
              <a:rPr lang="en-US" sz="2400" dirty="0" smtClean="0"/>
              <a:t>more than paid for itself</a:t>
            </a:r>
          </a:p>
          <a:p>
            <a:r>
              <a:rPr lang="en-US" sz="2400" dirty="0" smtClean="0"/>
              <a:t>Good learning outcomes</a:t>
            </a:r>
          </a:p>
          <a:p>
            <a:r>
              <a:rPr lang="en-US" sz="2400" dirty="0" smtClean="0"/>
              <a:t>More vertical integration from IBES into business majors</a:t>
            </a:r>
          </a:p>
          <a:p>
            <a:r>
              <a:rPr lang="en-US" sz="2400" dirty="0" smtClean="0"/>
              <a:t>Happy professors – preserve professor-specific control, order, notation, etc.</a:t>
            </a:r>
            <a:endParaRPr lang="en-US" sz="2000" dirty="0"/>
          </a:p>
          <a:p>
            <a:r>
              <a:rPr lang="en-US" sz="2400" dirty="0"/>
              <a:t>Happy </a:t>
            </a:r>
            <a:r>
              <a:rPr lang="en-US" sz="2400" dirty="0" smtClean="0"/>
              <a:t>students – low/no cost, hard </a:t>
            </a:r>
            <a:r>
              <a:rPr lang="en-US" sz="2400" dirty="0"/>
              <a:t>copy and e-text versions available and equally </a:t>
            </a:r>
            <a:r>
              <a:rPr lang="en-US" sz="2400" dirty="0" smtClean="0"/>
              <a:t>useable, student can keep textbook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7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2"/>
          <p:cNvSpPr txBox="1">
            <a:spLocks noChangeArrowheads="1"/>
          </p:cNvSpPr>
          <p:nvPr/>
        </p:nvSpPr>
        <p:spPr bwMode="auto">
          <a:xfrm>
            <a:off x="3657600" y="4656455"/>
            <a:ext cx="128016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b="1">
                <a:effectLst/>
                <a:latin typeface="Calibri"/>
                <a:ea typeface="Calibri"/>
                <a:cs typeface="Times New Roman"/>
              </a:rPr>
              <a:t>IBES 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b="1">
                <a:effectLst/>
                <a:latin typeface="Calibri"/>
                <a:ea typeface="Calibri"/>
                <a:cs typeface="Times New Roman"/>
              </a:rPr>
              <a:t>CCP-Texts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Text Box 23"/>
          <p:cNvSpPr txBox="1">
            <a:spLocks noChangeArrowheads="1"/>
          </p:cNvSpPr>
          <p:nvPr/>
        </p:nvSpPr>
        <p:spPr bwMode="auto">
          <a:xfrm>
            <a:off x="914400" y="2615565"/>
            <a:ext cx="1950720" cy="2876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CCP-Text Sections: Professor 1</a:t>
            </a: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914400" y="3220085"/>
            <a:ext cx="1950720" cy="2806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CCP-Text Sections: Professor 2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914400" y="3824605"/>
            <a:ext cx="1950720" cy="273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CCP-Text Sections: Professor 3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914400" y="4379595"/>
            <a:ext cx="1950720" cy="2654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CCP-Text Sections: Professor 4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5029200" y="1971040"/>
            <a:ext cx="9144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Marketing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036820" y="3451860"/>
            <a:ext cx="6858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Finance </a:t>
            </a: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5029200" y="2450465"/>
            <a:ext cx="9144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Accounting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036820" y="2973070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Supply Chain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036820" y="4025265"/>
            <a:ext cx="13716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Human Resources 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5029200" y="1460500"/>
            <a:ext cx="14859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Information Systems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2865120" y="2917825"/>
            <a:ext cx="1135380" cy="5740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2865120" y="3521075"/>
            <a:ext cx="1135380" cy="838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V="1">
            <a:off x="2865120" y="3681095"/>
            <a:ext cx="1135380" cy="4013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V="1">
            <a:off x="2865120" y="3719195"/>
            <a:ext cx="1173480" cy="87820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000500" y="3407410"/>
            <a:ext cx="457200" cy="3429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latin typeface="Calibri"/>
                <a:ea typeface="Calibri"/>
                <a:cs typeface="Times New Roman"/>
              </a:rPr>
              <a:t>PI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4213860" y="3764915"/>
            <a:ext cx="7620" cy="78486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>
            <a:off x="3314700" y="2032635"/>
            <a:ext cx="800100" cy="1301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flipH="1">
            <a:off x="4343400" y="2328545"/>
            <a:ext cx="693420" cy="98234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 flipV="1">
            <a:off x="4465320" y="3521075"/>
            <a:ext cx="571500" cy="28829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 flipH="1">
            <a:off x="4396740" y="2807970"/>
            <a:ext cx="640080" cy="57023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 flipH="1">
            <a:off x="4282440" y="1832610"/>
            <a:ext cx="746760" cy="1463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3"/>
          <p:cNvCxnSpPr>
            <a:cxnSpLocks noChangeShapeType="1"/>
          </p:cNvCxnSpPr>
          <p:nvPr/>
        </p:nvCxnSpPr>
        <p:spPr bwMode="auto">
          <a:xfrm flipH="1">
            <a:off x="4434840" y="3330575"/>
            <a:ext cx="594360" cy="12128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 flipH="1" flipV="1">
            <a:off x="4465320" y="3604895"/>
            <a:ext cx="571500" cy="730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714500" y="1671320"/>
            <a:ext cx="16002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Upper-Level Students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743200" algn="ctr"/>
                <a:tab pos="5486400" algn="r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97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D1: Vertical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IBES feeds business majors</a:t>
            </a:r>
          </a:p>
          <a:p>
            <a:r>
              <a:rPr lang="en-US" sz="2400" dirty="0" smtClean="0"/>
              <a:t>10 </a:t>
            </a:r>
            <a:r>
              <a:rPr lang="en-US" sz="2400" dirty="0" smtClean="0"/>
              <a:t>non-Econ Business </a:t>
            </a:r>
            <a:r>
              <a:rPr lang="en-US" sz="2400" dirty="0" smtClean="0"/>
              <a:t>faculty in CCP project:</a:t>
            </a:r>
          </a:p>
          <a:p>
            <a:pPr lvl="1"/>
            <a:r>
              <a:rPr lang="en-US" sz="2400" dirty="0" smtClean="0"/>
              <a:t>Write questions + solutions (20 each)</a:t>
            </a:r>
          </a:p>
          <a:p>
            <a:pPr lvl="1"/>
            <a:r>
              <a:rPr lang="en-US" sz="2400" dirty="0" smtClean="0"/>
              <a:t>Edit sections of CCP text</a:t>
            </a:r>
          </a:p>
          <a:p>
            <a:r>
              <a:rPr lang="en-US" sz="2400" dirty="0" smtClean="0"/>
              <a:t>Faculty interact with business community</a:t>
            </a:r>
          </a:p>
          <a:p>
            <a:r>
              <a:rPr lang="en-US" sz="2400" dirty="0" smtClean="0"/>
              <a:t>Professional development among faculty participants</a:t>
            </a:r>
          </a:p>
          <a:p>
            <a:r>
              <a:rPr lang="en-US" sz="2400" dirty="0" smtClean="0"/>
              <a:t>Upper-level business and economics </a:t>
            </a:r>
            <a:r>
              <a:rPr lang="en-US" sz="2400" dirty="0" smtClean="0"/>
              <a:t>students enlisted too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4635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D2: Professor-Specific Control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Professors care about text organization and content, but often cover the same core concepts – the intersection (85-95</a:t>
            </a:r>
            <a:r>
              <a:rPr lang="en-US" sz="2400" dirty="0" smtClean="0"/>
              <a:t>%)</a:t>
            </a:r>
            <a:endParaRPr lang="en-US" sz="2400" dirty="0" smtClean="0"/>
          </a:p>
          <a:p>
            <a:r>
              <a:rPr lang="en-US" sz="2400" dirty="0" smtClean="0"/>
              <a:t>Informal observation that professors seem to form opinions about </a:t>
            </a:r>
            <a:r>
              <a:rPr lang="en-US" sz="2400" dirty="0" smtClean="0"/>
              <a:t>a text based on how </a:t>
            </a:r>
            <a:r>
              <a:rPr lang="en-US" sz="2400" dirty="0" smtClean="0"/>
              <a:t>a small number of selected topics are treated</a:t>
            </a:r>
          </a:p>
          <a:p>
            <a:r>
              <a:rPr lang="en-US" sz="2400" dirty="0" smtClean="0"/>
              <a:t>Our core had been established via prior AACSB pressures</a:t>
            </a:r>
          </a:p>
          <a:p>
            <a:r>
              <a:rPr lang="en-US" sz="2400" dirty="0" smtClean="0"/>
              <a:t>Professor-specific sections</a:t>
            </a:r>
          </a:p>
          <a:p>
            <a:r>
              <a:rPr lang="en-US" sz="2400" dirty="0" smtClean="0"/>
              <a:t>Professor-specific organization, </a:t>
            </a:r>
            <a:r>
              <a:rPr lang="en-US" sz="2400" dirty="0" smtClean="0"/>
              <a:t>notation, glossary</a:t>
            </a:r>
            <a:r>
              <a:rPr lang="en-US" sz="2400" dirty="0" smtClean="0"/>
              <a:t>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7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D3: Savings Students Money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GAO (2005) concludes textbook costs to be about 26% of tuition and fees</a:t>
            </a:r>
          </a:p>
          <a:p>
            <a:r>
              <a:rPr lang="en-US" sz="2400" dirty="0" smtClean="0"/>
              <a:t>IBES texts are pricey</a:t>
            </a:r>
          </a:p>
          <a:p>
            <a:r>
              <a:rPr lang="en-US" sz="2400" dirty="0" smtClean="0"/>
              <a:t>Options and obstacles:</a:t>
            </a:r>
          </a:p>
          <a:p>
            <a:pPr lvl="1"/>
            <a:r>
              <a:rPr lang="en-US" sz="2400" dirty="0" smtClean="0"/>
              <a:t>International editions</a:t>
            </a:r>
          </a:p>
          <a:p>
            <a:pPr lvl="1"/>
            <a:r>
              <a:rPr lang="en-US" sz="2400" dirty="0" smtClean="0"/>
              <a:t>Edition frequency</a:t>
            </a:r>
          </a:p>
          <a:p>
            <a:pPr lvl="1"/>
            <a:r>
              <a:rPr lang="en-US" sz="2400" dirty="0" smtClean="0"/>
              <a:t>Buy back options</a:t>
            </a:r>
          </a:p>
          <a:p>
            <a:r>
              <a:rPr lang="en-US" sz="2400" dirty="0" smtClean="0"/>
              <a:t>CCP?</a:t>
            </a:r>
          </a:p>
          <a:p>
            <a:pPr lvl="1"/>
            <a:r>
              <a:rPr lang="en-US" sz="2000" dirty="0" smtClean="0"/>
              <a:t>Free </a:t>
            </a:r>
            <a:r>
              <a:rPr lang="en-US" sz="2000" dirty="0" err="1" smtClean="0"/>
              <a:t>pdf</a:t>
            </a:r>
            <a:endParaRPr lang="en-US" sz="2000" dirty="0" smtClean="0"/>
          </a:p>
          <a:p>
            <a:pPr lvl="1"/>
            <a:r>
              <a:rPr lang="en-US" sz="2000" dirty="0" smtClean="0"/>
              <a:t>Toner + paper hard copy in university copy center ($15-ish) – no $ to CCP team.</a:t>
            </a:r>
          </a:p>
          <a:p>
            <a:pPr lvl="1"/>
            <a:r>
              <a:rPr lang="en-US" sz="2000" dirty="0" smtClean="0"/>
              <a:t>Total grant award made up in six semesters of use.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8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D4: Student Feedback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914400" y="1859340"/>
            <a:ext cx="7086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What are the biggest strengths of having and using CCP-texts?</a:t>
            </a:r>
            <a:r>
              <a:rPr lang="en-US" dirty="0"/>
              <a:t>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Cost (48%);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Easy </a:t>
            </a:r>
            <a:r>
              <a:rPr lang="en-US" dirty="0"/>
              <a:t>to access (23%);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Able </a:t>
            </a:r>
            <a:r>
              <a:rPr lang="en-US" dirty="0"/>
              <a:t>to search them (16%);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Less </a:t>
            </a:r>
            <a:r>
              <a:rPr lang="en-US" dirty="0"/>
              <a:t>weight to carry (9%);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 </a:t>
            </a:r>
            <a:r>
              <a:rPr lang="en-US" dirty="0"/>
              <a:t>(4</a:t>
            </a:r>
            <a:r>
              <a:rPr lang="en-US" dirty="0" smtClean="0"/>
              <a:t>%).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What </a:t>
            </a:r>
            <a:r>
              <a:rPr lang="en-US" i="1" dirty="0"/>
              <a:t>are the biggest challenges of having and using </a:t>
            </a:r>
            <a:r>
              <a:rPr lang="en-US" i="1" dirty="0" smtClean="0"/>
              <a:t>CCP-texts?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Reading </a:t>
            </a:r>
            <a:r>
              <a:rPr lang="en-US" dirty="0"/>
              <a:t>from a computer screen (38%);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Need </a:t>
            </a:r>
            <a:r>
              <a:rPr lang="en-US" dirty="0"/>
              <a:t>a computer to access (26%);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None </a:t>
            </a:r>
            <a:r>
              <a:rPr lang="en-US" dirty="0"/>
              <a:t>(15%);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Can’t </a:t>
            </a:r>
            <a:r>
              <a:rPr lang="en-US" dirty="0"/>
              <a:t>highlight/write notes in book (8%);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Getting </a:t>
            </a:r>
            <a:r>
              <a:rPr lang="en-US" dirty="0"/>
              <a:t>used to it (6%);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Distractions </a:t>
            </a:r>
            <a:r>
              <a:rPr lang="en-US" dirty="0"/>
              <a:t>when on the computer (3%);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 </a:t>
            </a:r>
            <a:r>
              <a:rPr lang="en-US" dirty="0"/>
              <a:t>(4%).</a:t>
            </a:r>
          </a:p>
        </p:txBody>
      </p:sp>
    </p:spTree>
    <p:extLst>
      <p:ext uri="{BB962C8B-B14F-4D97-AF65-F5344CB8AC3E}">
        <p14:creationId xmlns:p14="http://schemas.microsoft.com/office/powerpoint/2010/main" val="150611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D4: More Student Feedback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38200" y="1859340"/>
            <a:ext cx="7010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Do you like the idea of CCP-texts?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Yes </a:t>
            </a:r>
            <a:r>
              <a:rPr lang="en-US" dirty="0"/>
              <a:t>(97%); No (3%)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Do you think using CCP-texts in school would save money?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Yes </a:t>
            </a:r>
            <a:r>
              <a:rPr lang="en-US" dirty="0"/>
              <a:t>(98%); No (2%).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CCP-texts are as good as print books.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Strongly </a:t>
            </a:r>
            <a:r>
              <a:rPr lang="en-US" dirty="0"/>
              <a:t>Agree (53%);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Agree </a:t>
            </a:r>
            <a:r>
              <a:rPr lang="en-US" dirty="0"/>
              <a:t>(34%);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Disagree </a:t>
            </a:r>
            <a:r>
              <a:rPr lang="en-US" dirty="0"/>
              <a:t>(8%);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Strongly </a:t>
            </a:r>
            <a:r>
              <a:rPr lang="en-US" dirty="0"/>
              <a:t>Disagree (3</a:t>
            </a:r>
            <a:r>
              <a:rPr lang="en-US" dirty="0" smtClean="0"/>
              <a:t>%).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bookstore should provide book titles in both print and e-text format.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Strongly </a:t>
            </a:r>
            <a:r>
              <a:rPr lang="en-US" dirty="0"/>
              <a:t>Agree (53%);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Agree </a:t>
            </a:r>
            <a:r>
              <a:rPr lang="en-US" dirty="0"/>
              <a:t>(39</a:t>
            </a:r>
            <a:r>
              <a:rPr lang="en-US" dirty="0" smtClean="0"/>
              <a:t>%);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Disagree (4%);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Strongly </a:t>
            </a:r>
            <a:r>
              <a:rPr lang="en-US" dirty="0"/>
              <a:t>Disagree (1</a:t>
            </a:r>
            <a:r>
              <a:rPr lang="en-US" dirty="0" smtClean="0"/>
              <a:t>%).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41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D4: Student Learning Assessment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38200" y="1828800"/>
            <a:ext cx="7086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Q1:  How do aggregate pre- and post-test results from semesters prior to the e-text compare to aggregate pre- and post-results from semesters when the CCP-texts were used? 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Q2</a:t>
            </a:r>
            <a:r>
              <a:rPr lang="en-US" dirty="0"/>
              <a:t>: Do students taught by the same professor across different semesters learn more when using the CCP-texts versus a traditional textbook? </a:t>
            </a:r>
          </a:p>
        </p:txBody>
      </p:sp>
    </p:spTree>
    <p:extLst>
      <p:ext uri="{BB962C8B-B14F-4D97-AF65-F5344CB8AC3E}">
        <p14:creationId xmlns:p14="http://schemas.microsoft.com/office/powerpoint/2010/main" val="16124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D4: Student Assessment Results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914400" y="1600200"/>
            <a:ext cx="7467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/>
              <a:t>Summary</a:t>
            </a:r>
            <a:r>
              <a:rPr lang="en-US" dirty="0"/>
              <a:t> </a:t>
            </a:r>
            <a:r>
              <a:rPr lang="en-US" i="1" dirty="0"/>
              <a:t>Answer to Q1:</a:t>
            </a:r>
            <a:r>
              <a:rPr lang="en-US" dirty="0"/>
              <a:t> The differences (improvement) between pre- and post-test scores between years where the e-text was used and when it was not used were compared. In all of these comparisons, the amount </a:t>
            </a:r>
            <a:r>
              <a:rPr lang="en-US" dirty="0" smtClean="0"/>
              <a:t>of improvement was </a:t>
            </a:r>
            <a:r>
              <a:rPr lang="en-US" dirty="0"/>
              <a:t>statistically significantly higher during the semesters where the CCP-texts were used. </a:t>
            </a: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Summary</a:t>
            </a:r>
            <a:r>
              <a:rPr lang="en-US" dirty="0" smtClean="0"/>
              <a:t> </a:t>
            </a:r>
            <a:r>
              <a:rPr lang="en-US" i="1" dirty="0"/>
              <a:t>Answer to Q2:</a:t>
            </a:r>
            <a:r>
              <a:rPr lang="en-US" dirty="0"/>
              <a:t> Only two of the professors had section-level pre- and post-test results from before and after implementing the </a:t>
            </a:r>
            <a:r>
              <a:rPr lang="en-US" dirty="0" smtClean="0"/>
              <a:t>CCP-texts. For </a:t>
            </a:r>
            <a:r>
              <a:rPr lang="en-US" dirty="0"/>
              <a:t>one of these professors, assessment results were not statistically different (</a:t>
            </a:r>
            <a:r>
              <a:rPr lang="en-US" dirty="0" smtClean="0"/>
              <a:t>t = </a:t>
            </a:r>
            <a:r>
              <a:rPr lang="en-US" dirty="0"/>
              <a:t>0.51); for the other professor the assessment results were statistically significantly higher </a:t>
            </a:r>
            <a:r>
              <a:rPr lang="en-US" dirty="0" smtClean="0"/>
              <a:t>(t = 3.42</a:t>
            </a:r>
            <a:r>
              <a:rPr lang="en-US" dirty="0"/>
              <a:t>) when using the CCP-text.</a:t>
            </a:r>
          </a:p>
        </p:txBody>
      </p:sp>
    </p:spTree>
    <p:extLst>
      <p:ext uri="{BB962C8B-B14F-4D97-AF65-F5344CB8AC3E}">
        <p14:creationId xmlns:p14="http://schemas.microsoft.com/office/powerpoint/2010/main" val="233477555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692</TotalTime>
  <Words>750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Introductory Statistics Textbooks: The Core Concepts Plus Approach</vt:lpstr>
      <vt:lpstr>PowerPoint Presentation</vt:lpstr>
      <vt:lpstr>D1: Vertical Integration</vt:lpstr>
      <vt:lpstr>D2: Professor-Specific Control</vt:lpstr>
      <vt:lpstr>D3: Savings Students Money</vt:lpstr>
      <vt:lpstr>D4: Student Feedback</vt:lpstr>
      <vt:lpstr>D4: More Student Feedback</vt:lpstr>
      <vt:lpstr>D4: Student Learning Assessment</vt:lpstr>
      <vt:lpstr>D4: Student Assessment Results</vt:lpstr>
      <vt:lpstr>D5: Dissemination</vt:lpstr>
      <vt:lpstr>Conclusions</vt:lpstr>
    </vt:vector>
  </TitlesOfParts>
  <Company>UW Oshkosh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Introductory Statistics Textbooks</dc:title>
  <dc:creator>Windows User</dc:creator>
  <cp:lastModifiedBy>Windows User</cp:lastModifiedBy>
  <cp:revision>24</cp:revision>
  <dcterms:created xsi:type="dcterms:W3CDTF">2013-11-12T20:00:08Z</dcterms:created>
  <dcterms:modified xsi:type="dcterms:W3CDTF">2013-11-15T17:42:26Z</dcterms:modified>
</cp:coreProperties>
</file>