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3" r:id="rId3"/>
    <p:sldId id="293" r:id="rId4"/>
    <p:sldId id="274" r:id="rId5"/>
    <p:sldId id="295" r:id="rId6"/>
    <p:sldId id="297" r:id="rId7"/>
    <p:sldId id="275" r:id="rId8"/>
    <p:sldId id="291" r:id="rId9"/>
    <p:sldId id="292" r:id="rId10"/>
    <p:sldId id="264" r:id="rId11"/>
    <p:sldId id="270" r:id="rId12"/>
    <p:sldId id="271" r:id="rId13"/>
    <p:sldId id="265" r:id="rId14"/>
    <p:sldId id="266" r:id="rId15"/>
    <p:sldId id="283" r:id="rId16"/>
    <p:sldId id="258" r:id="rId17"/>
    <p:sldId id="259" r:id="rId18"/>
    <p:sldId id="260" r:id="rId19"/>
    <p:sldId id="261" r:id="rId20"/>
    <p:sldId id="262" r:id="rId21"/>
    <p:sldId id="263" r:id="rId22"/>
    <p:sldId id="267" r:id="rId23"/>
    <p:sldId id="276" r:id="rId24"/>
    <p:sldId id="284" r:id="rId25"/>
    <p:sldId id="277" r:id="rId26"/>
    <p:sldId id="285" r:id="rId27"/>
    <p:sldId id="278" r:id="rId28"/>
    <p:sldId id="268" r:id="rId29"/>
    <p:sldId id="269" r:id="rId30"/>
    <p:sldId id="286" r:id="rId31"/>
    <p:sldId id="287" r:id="rId32"/>
    <p:sldId id="288" r:id="rId33"/>
    <p:sldId id="289" r:id="rId34"/>
    <p:sldId id="281" r:id="rId35"/>
    <p:sldId id="290" r:id="rId36"/>
    <p:sldId id="28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CEC92D-A27D-4B5A-9105-042D3781FF2B}" type="datetimeFigureOut">
              <a:rPr lang="en-US" smtClean="0"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71800"/>
          </a:xfrm>
        </p:spPr>
        <p:txBody>
          <a:bodyPr>
            <a:normAutofit/>
          </a:bodyPr>
          <a:lstStyle/>
          <a:p>
            <a:r>
              <a:rPr lang="en-US" dirty="0"/>
              <a:t>Using Tests for Resemblance to Teach Topics in Categorical Data </a:t>
            </a:r>
            <a:r>
              <a:rPr lang="en-US" dirty="0" smtClean="0"/>
              <a:t>Analysis</a:t>
            </a:r>
          </a:p>
          <a:p>
            <a:endParaRPr lang="en-US" dirty="0"/>
          </a:p>
          <a:p>
            <a:r>
              <a:rPr lang="en-US" dirty="0" smtClean="0"/>
              <a:t>Amy G. Froelich and Dan Nettleton</a:t>
            </a:r>
          </a:p>
          <a:p>
            <a:r>
              <a:rPr lang="en-US" dirty="0" smtClean="0"/>
              <a:t>Iowa State University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JSE Webinar, November 2013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Does My Baby Really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Look </a:t>
            </a:r>
            <a:r>
              <a:rPr lang="en-US" dirty="0"/>
              <a:t>Like Me? </a:t>
            </a:r>
          </a:p>
        </p:txBody>
      </p:sp>
    </p:spTree>
    <p:extLst>
      <p:ext uri="{BB962C8B-B14F-4D97-AF65-F5344CB8AC3E}">
        <p14:creationId xmlns:p14="http://schemas.microsoft.com/office/powerpoint/2010/main" val="1085181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Q1a: Do judges detect a resemblance between the parent and any of the babies pictured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Q1b: Is the gender of the judge associated with the baby selected?</a:t>
            </a:r>
          </a:p>
        </p:txBody>
      </p:sp>
    </p:spTree>
    <p:extLst>
      <p:ext uri="{BB962C8B-B14F-4D97-AF65-F5344CB8AC3E}">
        <p14:creationId xmlns:p14="http://schemas.microsoft.com/office/powerpoint/2010/main" val="4094394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Q2a</a:t>
            </a:r>
            <a:r>
              <a:rPr lang="en-US" dirty="0" smtClean="0"/>
              <a:t>: Do judges detect a resemblance between the parent and his/her baby</a:t>
            </a:r>
            <a:r>
              <a:rPr lang="en-US" dirty="0" smtClean="0"/>
              <a:t>?</a:t>
            </a:r>
          </a:p>
          <a:p>
            <a:r>
              <a:rPr lang="en-US" dirty="0" smtClean="0"/>
              <a:t>Q2b: Does the probability of selecting the correct baby depend on the gender of the judge?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263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Q3</a:t>
            </a:r>
            <a:r>
              <a:rPr lang="en-US" dirty="0" smtClean="0"/>
              <a:t>: Do judges select the correct baby more frequently than each of the other babies pictured?</a:t>
            </a:r>
          </a:p>
        </p:txBody>
      </p:sp>
    </p:spTree>
    <p:extLst>
      <p:ext uri="{BB962C8B-B14F-4D97-AF65-F5344CB8AC3E}">
        <p14:creationId xmlns:p14="http://schemas.microsoft.com/office/powerpoint/2010/main" val="2925765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Q4a</a:t>
            </a:r>
            <a:r>
              <a:rPr lang="en-US" dirty="0"/>
              <a:t>: Do judges make consistent baby selections when viewing a picture of the first author as an adult, versus when viewing a picture of the first author as a baby? Which selection, if either, is more accurate?</a:t>
            </a:r>
          </a:p>
          <a:p>
            <a:r>
              <a:rPr lang="en-US" dirty="0"/>
              <a:t>Q4b: Are judges influenced by a factor present in the baby pictures (e.g., baby wearing a hat) other than resemblance to the parent?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71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Surveys </a:t>
            </a:r>
            <a:r>
              <a:rPr lang="en-US" dirty="0" smtClean="0"/>
              <a:t>MD1 and </a:t>
            </a:r>
            <a:r>
              <a:rPr lang="en-US" dirty="0" smtClean="0"/>
              <a:t>FS1</a:t>
            </a:r>
          </a:p>
          <a:p>
            <a:pPr lvl="1"/>
            <a:r>
              <a:rPr lang="en-US" dirty="0" smtClean="0"/>
              <a:t>Research Questions 1a, 1b, 2a, 2b, 3</a:t>
            </a:r>
            <a:endParaRPr lang="en-US" dirty="0" smtClean="0"/>
          </a:p>
          <a:p>
            <a:r>
              <a:rPr lang="en-US" dirty="0" smtClean="0"/>
              <a:t>Surveys </a:t>
            </a:r>
            <a:r>
              <a:rPr lang="en-US" dirty="0" smtClean="0"/>
              <a:t>MD2 and </a:t>
            </a:r>
            <a:r>
              <a:rPr lang="en-US" dirty="0" smtClean="0"/>
              <a:t>FS2</a:t>
            </a:r>
          </a:p>
          <a:p>
            <a:pPr lvl="1"/>
            <a:r>
              <a:rPr lang="en-US" dirty="0" smtClean="0"/>
              <a:t>Research Questions 4a and 4b</a:t>
            </a:r>
            <a:endParaRPr lang="en-US" dirty="0" smtClean="0"/>
          </a:p>
          <a:p>
            <a:r>
              <a:rPr lang="en-US" dirty="0" smtClean="0"/>
              <a:t>Each survey asked respondent’s gender.</a:t>
            </a:r>
            <a:endParaRPr lang="en-US" dirty="0" smtClean="0"/>
          </a:p>
          <a:p>
            <a:r>
              <a:rPr lang="en-US" dirty="0" smtClean="0"/>
              <a:t>Respondents received two surveys, one for each parent/child pair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Determined by last number of University ID.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437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Administered through course management system.</a:t>
            </a:r>
          </a:p>
          <a:p>
            <a:pPr lvl="1"/>
            <a:r>
              <a:rPr lang="en-US" dirty="0" smtClean="0"/>
              <a:t>Three introductory statistics courses at ISU.</a:t>
            </a:r>
          </a:p>
          <a:p>
            <a:r>
              <a:rPr lang="en-US" dirty="0" smtClean="0"/>
              <a:t>Questions administered one at a time.</a:t>
            </a:r>
          </a:p>
          <a:p>
            <a:pPr lvl="1"/>
            <a:r>
              <a:rPr lang="en-US" dirty="0" smtClean="0"/>
              <a:t>Not allowed to revisit previous questions.</a:t>
            </a:r>
          </a:p>
          <a:p>
            <a:r>
              <a:rPr lang="en-US" dirty="0" smtClean="0"/>
              <a:t>IRB approval for project</a:t>
            </a:r>
          </a:p>
          <a:p>
            <a:pPr lvl="1"/>
            <a:r>
              <a:rPr lang="en-US" dirty="0" smtClean="0"/>
              <a:t>Students did not receive compensation for completing surveys.</a:t>
            </a:r>
          </a:p>
          <a:p>
            <a:pPr lvl="1"/>
            <a:r>
              <a:rPr lang="en-US" dirty="0" smtClean="0"/>
              <a:t>Instructors did not receive information about participation.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433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MD1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5" y="1599269"/>
            <a:ext cx="1756115" cy="244459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622198"/>
            <a:ext cx="1752600" cy="2453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191000"/>
            <a:ext cx="1676400" cy="24363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191000"/>
            <a:ext cx="1793401" cy="24979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429000"/>
            <a:ext cx="3771899" cy="2514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1622198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Below is the mother of one of the babies pictured at right. Select the correct baby.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7346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FS1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5" y="1612646"/>
            <a:ext cx="1756115" cy="241783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399" y="1679905"/>
            <a:ext cx="1891207" cy="23586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9" y="4237264"/>
            <a:ext cx="1869095" cy="22397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401" y="4191000"/>
            <a:ext cx="1688599" cy="23900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379469"/>
            <a:ext cx="2133600" cy="28551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1622198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Below is the father of one of the babies pictured at right. Select the correct baby.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2960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MD2 – Question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5" y="1599269"/>
            <a:ext cx="1756115" cy="244459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622198"/>
            <a:ext cx="1752600" cy="2453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191000"/>
            <a:ext cx="1676400" cy="24363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191000"/>
            <a:ext cx="1793401" cy="24979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429000"/>
            <a:ext cx="3771899" cy="2514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1622198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Below is the mother of one of the babies pictured at right. Select the correct baby.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346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MD2 – Question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5" y="1599269"/>
            <a:ext cx="1756115" cy="244459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622198"/>
            <a:ext cx="1752600" cy="2453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191000"/>
            <a:ext cx="1676400" cy="24363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191000"/>
            <a:ext cx="1793401" cy="24979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52800"/>
            <a:ext cx="2605853" cy="269612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1622198"/>
            <a:ext cx="373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Below is a picture of the mother at about the same age as the babies. Select the correct baby.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730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 smtClean="0"/>
              <a:t>	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“Your baby looks just like you.”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	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8608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FS2 – Question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5" y="1612646"/>
            <a:ext cx="1756115" cy="241783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399" y="1679905"/>
            <a:ext cx="1891207" cy="23586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9" y="4237264"/>
            <a:ext cx="1869095" cy="22397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401" y="4191000"/>
            <a:ext cx="1688599" cy="23900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274320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the right are four babies. Select the baby you think is the baby of the parent. The parent is NOT pictured.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3457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FS2 – Question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685" y="1612646"/>
            <a:ext cx="1756115" cy="241783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399" y="1679905"/>
            <a:ext cx="1891207" cy="23586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99" y="4237264"/>
            <a:ext cx="1869095" cy="22397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401" y="4191000"/>
            <a:ext cx="1688599" cy="23900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379469"/>
            <a:ext cx="2133600" cy="28551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800" y="1622198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Below is the father of one of the babies pictured at right. Select the correct baby.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9324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– Research Question 1a, 2a,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2108395"/>
              </p:ext>
            </p:extLst>
          </p:nvPr>
        </p:nvGraphicFramePr>
        <p:xfrm>
          <a:off x="304800" y="2458720"/>
          <a:ext cx="850423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355"/>
                <a:gridCol w="1429284"/>
                <a:gridCol w="1572212"/>
                <a:gridCol w="1500748"/>
                <a:gridCol w="1357819"/>
                <a:gridCol w="13578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Baby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C*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 marL="102051" marR="10205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176278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Survey MD1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8862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Survey FS1</a:t>
            </a:r>
            <a:endParaRPr lang="en-US" sz="28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695627"/>
              </p:ext>
            </p:extLst>
          </p:nvPr>
        </p:nvGraphicFramePr>
        <p:xfrm>
          <a:off x="304800" y="4572000"/>
          <a:ext cx="850423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355"/>
                <a:gridCol w="1429284"/>
                <a:gridCol w="1572212"/>
                <a:gridCol w="1500748"/>
                <a:gridCol w="1357819"/>
                <a:gridCol w="13578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Baby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B*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</a:t>
                      </a:r>
                      <a:endParaRPr lang="en-US" dirty="0"/>
                    </a:p>
                  </a:txBody>
                  <a:tcPr marL="102051" marR="10205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454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 1a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Goodness of Fit Test</a:t>
                </a:r>
              </a:p>
              <a:p>
                <a:pPr lvl="1"/>
                <a:r>
                  <a:rPr lang="en-US" dirty="0" smtClean="0"/>
                  <a:t>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probability each baby is selected is 0.25.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= number of respondents who selected baby </a:t>
                </a:r>
                <a:r>
                  <a:rPr lang="en-US" i="1" dirty="0" smtClean="0"/>
                  <a:t>j</a:t>
                </a:r>
                <a:r>
                  <a:rPr lang="en-US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smtClean="0"/>
                  <a:t>total number of respondents.</a:t>
                </a:r>
              </a:p>
              <a:p>
                <a:pPr lvl="1"/>
                <a:r>
                  <a:rPr lang="en-US" dirty="0" smtClean="0"/>
                  <a:t>Test Statistic: </a:t>
                </a:r>
              </a:p>
              <a:p>
                <a:pPr marL="27432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−0.25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0.25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Distribution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 dirty="0" smtClean="0">
                            <a:latin typeface="Cambria Math"/>
                            <a:ea typeface="Cambria Math"/>
                          </a:rPr>
                          <m:t>𝜒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b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for our sample sizes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7305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 1a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Survey MD1  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=74.4132</m:t>
                    </m:r>
                  </m:oMath>
                </a14:m>
                <a:r>
                  <a:rPr lang="en-US" dirty="0" smtClean="0"/>
                  <a:t>, p-value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Judges detect a resemblance between Amy and at least one of the babies (baby B and baby C)</a:t>
                </a:r>
                <a:endParaRPr lang="en-US" dirty="0"/>
              </a:p>
              <a:p>
                <a:r>
                  <a:rPr lang="en-US" dirty="0" smtClean="0"/>
                  <a:t>Survey FS1 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21.5429</m:t>
                    </m:r>
                  </m:oMath>
                </a14:m>
                <a:r>
                  <a:rPr lang="en-US" dirty="0"/>
                  <a:t>, p-value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0.00008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Judges detect a resemblance between Dan and at least one of the babies (baby D)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094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 2a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One-sample z-test for a binomial proportion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0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</a:rPr>
                      <m:t>25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vs.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  <m:r>
                      <a:rPr lang="en-US" b="0" i="1" smtClean="0">
                        <a:latin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</a:rPr>
                      <m:t>0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</a:rPr>
                      <m:t>25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proportion of respondents who select correct baby.</a:t>
                </a:r>
              </a:p>
              <a:p>
                <a:pPr lvl="1"/>
                <a:r>
                  <a:rPr lang="en-US" dirty="0" smtClean="0"/>
                  <a:t>Test Statistic:</a:t>
                </a:r>
              </a:p>
              <a:p>
                <a:pPr marL="27432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.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25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.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75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Distribution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: N(0,1) for our sample sizes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147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 2a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Survey MD1 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220</m:t>
                        </m:r>
                      </m:den>
                    </m:f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=5.2938</m:t>
                    </m:r>
                  </m:oMath>
                </a14:m>
                <a:r>
                  <a:rPr lang="en-US" dirty="0" smtClean="0"/>
                  <a:t>, p-value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Judges detect a resemblance between Amy and her daughter.</a:t>
                </a:r>
                <a:endParaRPr lang="en-US" dirty="0"/>
              </a:p>
              <a:p>
                <a:r>
                  <a:rPr lang="en-US" dirty="0" smtClean="0"/>
                  <a:t>Survey FS1 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140</m:t>
                        </m:r>
                      </m:den>
                    </m:f>
                  </m:oMath>
                </a14:m>
                <a:r>
                  <a:rPr lang="en-US" dirty="0" smtClean="0"/>
                  <a:t> &lt; 0.25</a:t>
                </a:r>
              </a:p>
              <a:p>
                <a:pPr lvl="1"/>
                <a:r>
                  <a:rPr lang="en-US" dirty="0" smtClean="0"/>
                  <a:t>Judges do not detect a resemblance between Dan and his son.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849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 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Survey MD1</a:t>
                </a:r>
              </a:p>
              <a:p>
                <a:pPr lvl="1"/>
                <a:r>
                  <a:rPr lang="en-US" dirty="0" smtClean="0"/>
                  <a:t>Judges selected Amy’s daughter at a rate significantly higher than expected based on chance.</a:t>
                </a:r>
              </a:p>
              <a:p>
                <a:pPr lvl="1"/>
                <a:r>
                  <a:rPr lang="en-US" dirty="0" smtClean="0"/>
                  <a:t>Do the judges think Amy looks more like her daughter than any of the other babies?</a:t>
                </a:r>
              </a:p>
              <a:p>
                <a:pPr lvl="2"/>
                <a:r>
                  <a:rPr lang="en-US" dirty="0" smtClean="0"/>
                  <a:t>No, baby B was selected with proportion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220</m:t>
                        </m:r>
                      </m:den>
                    </m:f>
                  </m:oMath>
                </a14:m>
                <a:r>
                  <a:rPr lang="en-US" dirty="0" smtClean="0"/>
                  <a:t>. This proportion is not significantly different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89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220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pPr lvl="3"/>
                <a:r>
                  <a:rPr lang="en-US" dirty="0" smtClean="0"/>
                  <a:t>Details of test in Froelich &amp; Nettleton (2013) and Nettleton (2009).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 r="-4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37498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– Research Question 4a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54065860"/>
              </p:ext>
            </p:extLst>
          </p:nvPr>
        </p:nvGraphicFramePr>
        <p:xfrm>
          <a:off x="517059" y="2286000"/>
          <a:ext cx="550274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355"/>
                <a:gridCol w="1500748"/>
                <a:gridCol w="1357819"/>
                <a:gridCol w="135781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2051" marR="10205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 marL="102051" marR="102051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Correct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Incorrect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Correct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Incorrect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 marL="102051" marR="10205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6002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Survey MD2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4166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– Research Question 4b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77394133"/>
              </p:ext>
            </p:extLst>
          </p:nvPr>
        </p:nvGraphicFramePr>
        <p:xfrm>
          <a:off x="517059" y="2362200"/>
          <a:ext cx="550274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355"/>
                <a:gridCol w="1500748"/>
                <a:gridCol w="1357819"/>
                <a:gridCol w="135781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02051" marR="10205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 marL="102051" marR="102051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Correct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Incorrect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Correct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Incorrect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129</a:t>
                      </a:r>
                      <a:endParaRPr lang="en-US" dirty="0"/>
                    </a:p>
                  </a:txBody>
                  <a:tcPr marL="102051" marR="102051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161</a:t>
                      </a:r>
                      <a:endParaRPr lang="en-US" dirty="0"/>
                    </a:p>
                  </a:txBody>
                  <a:tcPr marL="102051" marR="1020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195</a:t>
                      </a:r>
                      <a:endParaRPr lang="en-US" dirty="0"/>
                    </a:p>
                  </a:txBody>
                  <a:tcPr marL="102051" marR="10205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6002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Survey FS2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2220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claim is heard by many parents, us included.</a:t>
            </a:r>
          </a:p>
          <a:p>
            <a:r>
              <a:rPr lang="en-US" dirty="0" smtClean="0"/>
              <a:t>We were skeptical. Can we design a study to test for resemblance between a parent/child pair?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49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 4a and 4b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McNemar’s test for the equality of two binomial proportions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).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proportion of respondents correctly answering Question 1.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proportion of respondents correctly answering Question 2.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are dependent since same respondents provided data for both.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 r="-1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9196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 4a and 4b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McNemar’s test for the equality of two binomial proportions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).</a:t>
                </a:r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𝐼𝐶</m:t>
                        </m:r>
                      </m:sub>
                    </m:sSub>
                  </m:oMath>
                </a14:m>
                <a:r>
                  <a:rPr lang="en-US" dirty="0" smtClean="0"/>
                  <a:t> = number of respondents who answered incorrect on Question 1 and correct on Question 2.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𝐶𝐼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number of respondents who answered correct on Question 1 and incorrect on Question 2.</a:t>
                </a:r>
              </a:p>
              <a:p>
                <a:pPr lvl="1"/>
                <a:r>
                  <a:rPr lang="en-US" dirty="0" smtClean="0"/>
                  <a:t>Test Statistic:</a:t>
                </a:r>
              </a:p>
              <a:p>
                <a:pPr marL="27432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𝐼𝐶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𝐶𝐼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𝐼𝐶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𝐶𝐼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Distribution of Test Statistic: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𝜒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 smtClean="0"/>
                  <a:t> for our sample sizes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7497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 4a and 4b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613648" cy="4572000"/>
              </a:xfrm>
            </p:spPr>
            <p:txBody>
              <a:bodyPr/>
              <a:lstStyle/>
              <a:p>
                <a:r>
                  <a:rPr lang="en-US" dirty="0" smtClean="0"/>
                  <a:t>Survey MD2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7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</a:rPr>
                      <m:t>0435</m:t>
                    </m:r>
                  </m:oMath>
                </a14:m>
                <a:r>
                  <a:rPr lang="en-US" dirty="0" smtClean="0"/>
                  <a:t>, p-value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0080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Probabilities of correct response on two questions are different.</a:t>
                </a:r>
              </a:p>
              <a:p>
                <a:pPr lvl="1"/>
                <a:r>
                  <a:rPr lang="en-US" dirty="0" smtClean="0"/>
                  <a:t>Respondents chose Amy’s daughter more often when Amy was pictured as an adult versus when she was pictured as a baby.</a:t>
                </a:r>
                <a:endParaRPr lang="en-US" dirty="0"/>
              </a:p>
              <a:p>
                <a:pPr lvl="1"/>
                <a:r>
                  <a:rPr lang="en-US" dirty="0" smtClean="0"/>
                  <a:t>When pictured as adult, results were similar to Survey MD1.</a:t>
                </a:r>
              </a:p>
              <a:p>
                <a:pPr lvl="1"/>
                <a:r>
                  <a:rPr lang="en-US" dirty="0" smtClean="0"/>
                  <a:t>When pictured as a baby, respondents did not select Amy’s daughter at a rate higher than chance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123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0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  <m:r>
                      <a:rPr lang="en-US" b="0" i="1" smtClean="0">
                        <a:latin typeface="Cambria Math"/>
                      </a:rPr>
                      <m:t>2927</m:t>
                    </m:r>
                  </m:oMath>
                </a14:m>
                <a:r>
                  <a:rPr lang="en-US" dirty="0" smtClean="0"/>
                  <a:t>).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613648" cy="4572000"/>
              </a:xfrm>
              <a:blipFill rotWithShape="1">
                <a:blip r:embed="rId2"/>
                <a:stretch>
                  <a:fillRect l="-778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35114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 4a and 4b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01752" y="1527048"/>
                <a:ext cx="8537448" cy="4572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Survey FS2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0" smtClean="0">
                        <a:latin typeface="Cambria Math"/>
                      </a:rPr>
                      <m:t>14.2222,</m:t>
                    </m:r>
                  </m:oMath>
                </a14:m>
                <a:r>
                  <a:rPr lang="en-US" dirty="0" smtClean="0"/>
                  <a:t> p-value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0.0002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Probabilities of correct response on two questions are different.</a:t>
                </a:r>
              </a:p>
              <a:p>
                <a:pPr lvl="1"/>
                <a:r>
                  <a:rPr lang="en-US" dirty="0" smtClean="0"/>
                  <a:t>Respondents chose Dan’s son more often when NOT shown Dan’s picture.</a:t>
                </a:r>
              </a:p>
              <a:p>
                <a:pPr lvl="1"/>
                <a:r>
                  <a:rPr lang="en-US" dirty="0" smtClean="0"/>
                  <a:t>Outside factor (wearing a hat) may have influenced respondents baby selection when they didn’t see Dan’s picture; they chose Dan’s son more often than expected by chance.</a:t>
                </a:r>
              </a:p>
              <a:p>
                <a:pPr lvl="1"/>
                <a:r>
                  <a:rPr lang="en-US" dirty="0" smtClean="0"/>
                  <a:t>Outside factor does not appear to affect baby selection when they saw Dan’s picture; they chose Dan’s son less often than expected by chance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195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&lt;0.25</m:t>
                    </m:r>
                  </m:oMath>
                </a14:m>
                <a:r>
                  <a:rPr lang="en-US" dirty="0" smtClean="0"/>
                  <a:t>), similar to Survey FS1.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527048"/>
                <a:ext cx="8537448" cy="4572000"/>
              </a:xfrm>
              <a:blipFill rotWithShape="1">
                <a:blip r:embed="rId2"/>
                <a:stretch>
                  <a:fillRect l="-786" t="-1200" r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12427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461248" cy="4572000"/>
          </a:xfrm>
        </p:spPr>
        <p:txBody>
          <a:bodyPr/>
          <a:lstStyle/>
          <a:p>
            <a:r>
              <a:rPr lang="en-US" dirty="0" smtClean="0"/>
              <a:t>Students respond well to study.</a:t>
            </a:r>
          </a:p>
          <a:p>
            <a:pPr lvl="1"/>
            <a:r>
              <a:rPr lang="en-US" dirty="0" smtClean="0"/>
              <a:t>Everyone likes babies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r>
              <a:rPr lang="en-US" dirty="0" smtClean="0"/>
              <a:t>Research Questions covered depend on topics in course.</a:t>
            </a:r>
          </a:p>
          <a:p>
            <a:pPr lvl="1"/>
            <a:r>
              <a:rPr lang="en-US" dirty="0" smtClean="0"/>
              <a:t>Introductory and AP Statistics – Research Questions 1a, 1b, 2a, 2b </a:t>
            </a:r>
          </a:p>
          <a:p>
            <a:pPr lvl="1"/>
            <a:r>
              <a:rPr lang="en-US" dirty="0" smtClean="0"/>
              <a:t>Undergraduate Course in Categorical Data Analysis – add Research Questions 4a, 4b</a:t>
            </a:r>
          </a:p>
          <a:p>
            <a:pPr lvl="1"/>
            <a:r>
              <a:rPr lang="en-US" dirty="0" smtClean="0"/>
              <a:t>Graduate Course in Categorical Data Analysis – Add Research Question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990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Our Surveys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ollect your own data using our study design and pictures.</a:t>
            </a:r>
          </a:p>
          <a:p>
            <a:pPr lvl="1"/>
            <a:r>
              <a:rPr lang="en-US" dirty="0" smtClean="0"/>
              <a:t>Pool with our data if sample size is of concern.</a:t>
            </a:r>
          </a:p>
          <a:p>
            <a:r>
              <a:rPr lang="en-US" dirty="0" smtClean="0"/>
              <a:t>Your Own Surveys</a:t>
            </a:r>
          </a:p>
          <a:p>
            <a:pPr lvl="1"/>
            <a:r>
              <a:rPr lang="en-US" dirty="0" smtClean="0"/>
              <a:t>Collect your own data using our study design but your own pictures.</a:t>
            </a:r>
          </a:p>
          <a:p>
            <a:r>
              <a:rPr lang="en-US" dirty="0" smtClean="0"/>
              <a:t>Your Own Design and Surveys</a:t>
            </a:r>
          </a:p>
          <a:p>
            <a:pPr lvl="1"/>
            <a:r>
              <a:rPr lang="en-US" dirty="0" smtClean="0"/>
              <a:t>Collect your own data using your own study design and pictures.</a:t>
            </a:r>
          </a:p>
          <a:p>
            <a:pPr lvl="2"/>
            <a:r>
              <a:rPr lang="en-US" dirty="0" smtClean="0"/>
              <a:t>Vary number of babies (3, 4 or 5).</a:t>
            </a:r>
          </a:p>
          <a:p>
            <a:pPr lvl="2"/>
            <a:r>
              <a:rPr lang="en-US" dirty="0" smtClean="0"/>
              <a:t>Vary placement of babies for each judge.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4074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were right to be skeptical of claims of resemblance.</a:t>
            </a:r>
          </a:p>
          <a:p>
            <a:pPr lvl="1"/>
            <a:r>
              <a:rPr lang="en-US" dirty="0" smtClean="0"/>
              <a:t>No evidence of resemblance between Dan and his son.</a:t>
            </a:r>
          </a:p>
          <a:p>
            <a:pPr lvl="1"/>
            <a:r>
              <a:rPr lang="en-US" dirty="0" smtClean="0"/>
              <a:t>Some evidence of resemblance between Amy and her daughter, but respondents also saw resemblance between Amy and one of the other babies.</a:t>
            </a:r>
          </a:p>
          <a:p>
            <a:r>
              <a:rPr lang="en-US" dirty="0" smtClean="0"/>
              <a:t>Interesting Example</a:t>
            </a:r>
          </a:p>
          <a:p>
            <a:pPr lvl="1"/>
            <a:r>
              <a:rPr lang="en-US" dirty="0" smtClean="0"/>
              <a:t>Motivates methods for categorical data analysis.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4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on General Resemblance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studies on general resemblance between parents and their children.</a:t>
            </a:r>
          </a:p>
          <a:p>
            <a:r>
              <a:rPr lang="en-US" dirty="0" smtClean="0"/>
              <a:t>Highlight two </a:t>
            </a:r>
            <a:r>
              <a:rPr lang="en-US" dirty="0"/>
              <a:t>s</a:t>
            </a:r>
            <a:r>
              <a:rPr lang="en-US" dirty="0" smtClean="0"/>
              <a:t>tudies</a:t>
            </a:r>
          </a:p>
          <a:p>
            <a:pPr lvl="1"/>
            <a:r>
              <a:rPr lang="en-US" dirty="0" err="1"/>
              <a:t>Christenfeld</a:t>
            </a:r>
            <a:r>
              <a:rPr lang="en-US" dirty="0"/>
              <a:t> and Hill (1995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Alvergne</a:t>
            </a:r>
            <a:r>
              <a:rPr lang="en-US" dirty="0"/>
              <a:t>, </a:t>
            </a:r>
            <a:r>
              <a:rPr lang="en-US" dirty="0" err="1"/>
              <a:t>Faurie</a:t>
            </a:r>
            <a:r>
              <a:rPr lang="en-US" dirty="0"/>
              <a:t>, and Raymond (2007)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209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Christenfeld</a:t>
            </a:r>
            <a:r>
              <a:rPr lang="en-US" dirty="0" smtClean="0"/>
              <a:t> and Hill (1995)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Parent/child resemblance for 24 families</a:t>
            </a:r>
          </a:p>
          <a:p>
            <a:pPr lvl="1"/>
            <a:r>
              <a:rPr lang="en-US" dirty="0" smtClean="0"/>
              <a:t>Father, mother, and child</a:t>
            </a:r>
          </a:p>
          <a:p>
            <a:r>
              <a:rPr lang="en-US" dirty="0" smtClean="0"/>
              <a:t>Judges shown picture of child and asked to identify mother, father from 3 choices.</a:t>
            </a:r>
          </a:p>
          <a:p>
            <a:r>
              <a:rPr lang="en-US" dirty="0" smtClean="0"/>
              <a:t>Only statistically significant resemblance found was between one-year old children and their father.</a:t>
            </a:r>
          </a:p>
          <a:p>
            <a:pPr lvl="1"/>
            <a:r>
              <a:rPr lang="en-US" dirty="0" smtClean="0"/>
              <a:t>Hypothesized helps to enhance paternal involvement in child care.</a:t>
            </a:r>
          </a:p>
          <a:p>
            <a:pPr lvl="1"/>
            <a:r>
              <a:rPr lang="en-US" dirty="0" smtClean="0"/>
              <a:t>Assure father baby is his.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778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Alvergne</a:t>
            </a:r>
            <a:r>
              <a:rPr lang="en-US" dirty="0" smtClean="0"/>
              <a:t>, </a:t>
            </a:r>
            <a:r>
              <a:rPr lang="en-US" dirty="0" err="1" smtClean="0"/>
              <a:t>Faurie</a:t>
            </a:r>
            <a:r>
              <a:rPr lang="en-US" dirty="0" smtClean="0"/>
              <a:t>, and Raymond (2007)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Identified problems with previous studies</a:t>
            </a:r>
          </a:p>
          <a:p>
            <a:pPr lvl="1"/>
            <a:r>
              <a:rPr lang="en-US" dirty="0" smtClean="0"/>
              <a:t>Picture quality.</a:t>
            </a:r>
          </a:p>
          <a:p>
            <a:pPr lvl="1"/>
            <a:r>
              <a:rPr lang="en-US" dirty="0" smtClean="0"/>
              <a:t>Fixed set of foils (incorrect parents).</a:t>
            </a:r>
          </a:p>
          <a:p>
            <a:r>
              <a:rPr lang="en-US" dirty="0" smtClean="0"/>
              <a:t>Conclusions based on own study</a:t>
            </a:r>
          </a:p>
          <a:p>
            <a:pPr lvl="1"/>
            <a:r>
              <a:rPr lang="en-US" dirty="0" smtClean="0"/>
              <a:t>Children resemble parents more than expected by chance.</a:t>
            </a:r>
          </a:p>
          <a:p>
            <a:pPr lvl="1"/>
            <a:r>
              <a:rPr lang="en-US" dirty="0" smtClean="0"/>
              <a:t>Stronger resemblance associated with age and gender of child.</a:t>
            </a:r>
          </a:p>
        </p:txBody>
      </p:sp>
    </p:spTree>
    <p:extLst>
      <p:ext uri="{BB962C8B-B14F-4D97-AF65-F5344CB8AC3E}">
        <p14:creationId xmlns:p14="http://schemas.microsoft.com/office/powerpoint/2010/main" val="2085946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Test for resemblance between Amy and her daughter and Dan and his son.</a:t>
            </a:r>
          </a:p>
          <a:p>
            <a:pPr lvl="1"/>
            <a:r>
              <a:rPr lang="en-US" dirty="0" smtClean="0"/>
              <a:t>Motivate topics in categorical data analysis in several courses.</a:t>
            </a:r>
          </a:p>
          <a:p>
            <a:pPr lvl="1"/>
            <a:r>
              <a:rPr lang="en-US" dirty="0" smtClean="0"/>
              <a:t>Avoid some of the difficulties in other studies of resemblance.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441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Pictures</a:t>
            </a:r>
          </a:p>
          <a:p>
            <a:pPr lvl="1"/>
            <a:r>
              <a:rPr lang="en-US" dirty="0" smtClean="0"/>
              <a:t>Parent and four babies (child and three foils)</a:t>
            </a:r>
          </a:p>
          <a:p>
            <a:pPr lvl="2"/>
            <a:r>
              <a:rPr lang="en-US" dirty="0" smtClean="0"/>
              <a:t>Parent picture</a:t>
            </a:r>
          </a:p>
          <a:p>
            <a:pPr lvl="3"/>
            <a:r>
              <a:rPr lang="en-US" dirty="0" smtClean="0"/>
              <a:t>Current picture</a:t>
            </a:r>
          </a:p>
          <a:p>
            <a:pPr lvl="3"/>
            <a:r>
              <a:rPr lang="en-US" dirty="0" smtClean="0"/>
              <a:t>Plain background</a:t>
            </a:r>
          </a:p>
          <a:p>
            <a:pPr lvl="2"/>
            <a:r>
              <a:rPr lang="en-US" dirty="0" smtClean="0"/>
              <a:t>Baby pictures</a:t>
            </a:r>
          </a:p>
          <a:p>
            <a:pPr lvl="3"/>
            <a:r>
              <a:rPr lang="en-US" dirty="0" smtClean="0"/>
              <a:t>Same gender</a:t>
            </a:r>
          </a:p>
          <a:p>
            <a:pPr lvl="3"/>
            <a:r>
              <a:rPr lang="en-US" dirty="0" smtClean="0"/>
              <a:t>Studio pictures</a:t>
            </a:r>
          </a:p>
          <a:p>
            <a:pPr lvl="3"/>
            <a:r>
              <a:rPr lang="en-US" dirty="0" smtClean="0"/>
              <a:t>Babies all around same age (3 – 6 months)</a:t>
            </a:r>
          </a:p>
          <a:p>
            <a:pPr lvl="3"/>
            <a:r>
              <a:rPr lang="en-US" dirty="0" smtClean="0"/>
              <a:t>Fixed set of foils</a:t>
            </a:r>
          </a:p>
          <a:p>
            <a:pPr lvl="3"/>
            <a:r>
              <a:rPr lang="en-US" dirty="0" smtClean="0"/>
              <a:t>Placement determined at random and then fixed throughout.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1873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Judges</a:t>
            </a:r>
          </a:p>
          <a:p>
            <a:pPr lvl="1"/>
            <a:r>
              <a:rPr lang="en-US" dirty="0" smtClean="0"/>
              <a:t>Students in introductory statistics courses</a:t>
            </a:r>
          </a:p>
          <a:p>
            <a:pPr lvl="2"/>
            <a:r>
              <a:rPr lang="en-US" dirty="0" smtClean="0"/>
              <a:t>Served as motivation for project</a:t>
            </a:r>
          </a:p>
          <a:p>
            <a:pPr lvl="2"/>
            <a:r>
              <a:rPr lang="en-US" dirty="0" smtClean="0"/>
              <a:t>Able to “easily” obtain needed sample sizes.</a:t>
            </a:r>
          </a:p>
          <a:p>
            <a:pPr lvl="1"/>
            <a:r>
              <a:rPr lang="en-US" dirty="0" smtClean="0"/>
              <a:t>Demographic Variable</a:t>
            </a:r>
          </a:p>
          <a:p>
            <a:pPr lvl="2"/>
            <a:r>
              <a:rPr lang="en-US" dirty="0" smtClean="0"/>
              <a:t>Gender</a:t>
            </a:r>
          </a:p>
        </p:txBody>
      </p:sp>
    </p:spTree>
    <p:extLst>
      <p:ext uri="{BB962C8B-B14F-4D97-AF65-F5344CB8AC3E}">
        <p14:creationId xmlns:p14="http://schemas.microsoft.com/office/powerpoint/2010/main" val="312049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896</TotalTime>
  <Words>1737</Words>
  <Application>Microsoft Office PowerPoint</Application>
  <PresentationFormat>On-screen Show (4:3)</PresentationFormat>
  <Paragraphs>250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Civic</vt:lpstr>
      <vt:lpstr>Does My Baby Really  Look Like Me? </vt:lpstr>
      <vt:lpstr>Background</vt:lpstr>
      <vt:lpstr>Background</vt:lpstr>
      <vt:lpstr>Literature on General Resemblance</vt:lpstr>
      <vt:lpstr>Christenfeld and Hill (1995)</vt:lpstr>
      <vt:lpstr>Alvergne, Faurie, and Raymond (2007)</vt:lpstr>
      <vt:lpstr>Study Design</vt:lpstr>
      <vt:lpstr>Study Design</vt:lpstr>
      <vt:lpstr>Study Design</vt:lpstr>
      <vt:lpstr>Research Questions</vt:lpstr>
      <vt:lpstr>Research Questions</vt:lpstr>
      <vt:lpstr>Research Questions</vt:lpstr>
      <vt:lpstr>Research Questions</vt:lpstr>
      <vt:lpstr>Surveys</vt:lpstr>
      <vt:lpstr>Surveys</vt:lpstr>
      <vt:lpstr>Survey MD1</vt:lpstr>
      <vt:lpstr>Survey FS1</vt:lpstr>
      <vt:lpstr>Survey MD2 – Question 1</vt:lpstr>
      <vt:lpstr>Survey MD2 – Question 2</vt:lpstr>
      <vt:lpstr>Survey FS2 – Question 1</vt:lpstr>
      <vt:lpstr>Survey FS2 – Question 2</vt:lpstr>
      <vt:lpstr>Data – Research Question 1a, 2a, 3</vt:lpstr>
      <vt:lpstr>Research Question 1a</vt:lpstr>
      <vt:lpstr>Research Question 1a</vt:lpstr>
      <vt:lpstr>Research Question 2a</vt:lpstr>
      <vt:lpstr>Research Question 2a</vt:lpstr>
      <vt:lpstr>Research Question 3</vt:lpstr>
      <vt:lpstr>Data – Research Question 4a</vt:lpstr>
      <vt:lpstr>Data – Research Question 4b</vt:lpstr>
      <vt:lpstr>Research Questions 4a and 4b</vt:lpstr>
      <vt:lpstr>Research Questions 4a and 4b</vt:lpstr>
      <vt:lpstr>Research Question 4a and 4b</vt:lpstr>
      <vt:lpstr>Research Question 4a and 4b</vt:lpstr>
      <vt:lpstr>Classroom Uses</vt:lpstr>
      <vt:lpstr>Classroom Uses</vt:lpstr>
      <vt:lpstr>Conclusions</vt:lpstr>
    </vt:vector>
  </TitlesOfParts>
  <Company>Iowa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My Baby Really  Look Like Me?</dc:title>
  <dc:creator>Froelich, Amy G [STAT]</dc:creator>
  <cp:lastModifiedBy>Froelich, Amy G [STAT]</cp:lastModifiedBy>
  <cp:revision>28</cp:revision>
  <dcterms:created xsi:type="dcterms:W3CDTF">2013-11-17T21:37:42Z</dcterms:created>
  <dcterms:modified xsi:type="dcterms:W3CDTF">2013-11-18T23:09:34Z</dcterms:modified>
</cp:coreProperties>
</file>