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4" r:id="rId1"/>
  </p:sldMasterIdLst>
  <p:notesMasterIdLst>
    <p:notesMasterId r:id="rId21"/>
  </p:notesMasterIdLst>
  <p:sldIdLst>
    <p:sldId id="256" r:id="rId2"/>
    <p:sldId id="258" r:id="rId3"/>
    <p:sldId id="277" r:id="rId4"/>
    <p:sldId id="278" r:id="rId5"/>
    <p:sldId id="280" r:id="rId6"/>
    <p:sldId id="281" r:id="rId7"/>
    <p:sldId id="279" r:id="rId8"/>
    <p:sldId id="261" r:id="rId9"/>
    <p:sldId id="264" r:id="rId10"/>
    <p:sldId id="262" r:id="rId11"/>
    <p:sldId id="263" r:id="rId12"/>
    <p:sldId id="267" r:id="rId13"/>
    <p:sldId id="268" r:id="rId14"/>
    <p:sldId id="270" r:id="rId15"/>
    <p:sldId id="272" r:id="rId16"/>
    <p:sldId id="271" r:id="rId17"/>
    <p:sldId id="273" r:id="rId18"/>
    <p:sldId id="274" r:id="rId19"/>
    <p:sldId id="276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30" d="100"/>
          <a:sy n="130" d="100"/>
        </p:scale>
        <p:origin x="-408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2EDB3C-06A3-BA4A-9EE1-DE6C67825AAE}" type="datetimeFigureOut">
              <a:rPr lang="en-US" smtClean="0"/>
              <a:t>10/18/13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CF3DB2-D044-7A41-ABAC-F2433E0C2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451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Teachers for tomorrow's schools (2001)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F3DB2-D044-7A41-ABAC-F2433E0C206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379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UNESCO institute for statistics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F3DB2-D044-7A41-ABAC-F2433E0C206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7846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UNESCO institute for statistics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F3DB2-D044-7A41-ABAC-F2433E0C206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135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F3DB2-D044-7A41-ABAC-F2433E0C206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922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D949A-74BC-124F-8D65-986BBA266B6F}" type="datetimeFigureOut">
              <a:rPr lang="en-US" smtClean="0"/>
              <a:t>10/18/13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D949A-74BC-124F-8D65-986BBA266B6F}" type="datetimeFigureOut">
              <a:rPr lang="en-US" smtClean="0"/>
              <a:t>10/18/13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51D3B-66CE-5F4B-93D5-C953121ED4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D949A-74BC-124F-8D65-986BBA266B6F}" type="datetimeFigureOut">
              <a:rPr lang="en-US" smtClean="0"/>
              <a:t>10/18/13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51D3B-66CE-5F4B-93D5-C953121ED4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D949A-74BC-124F-8D65-986BBA266B6F}" type="datetimeFigureOut">
              <a:rPr lang="en-US" smtClean="0"/>
              <a:t>10/18/13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51D3B-66CE-5F4B-93D5-C953121ED4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D949A-74BC-124F-8D65-986BBA266B6F}" type="datetimeFigureOut">
              <a:rPr lang="en-US" smtClean="0"/>
              <a:t>10/18/13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51D3B-66CE-5F4B-93D5-C953121ED4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D949A-74BC-124F-8D65-986BBA266B6F}" type="datetimeFigureOut">
              <a:rPr lang="en-US" smtClean="0"/>
              <a:t>10/18/13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51D3B-66CE-5F4B-93D5-C953121ED44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D949A-74BC-124F-8D65-986BBA266B6F}" type="datetimeFigureOut">
              <a:rPr lang="en-US" smtClean="0"/>
              <a:t>10/18/13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51D3B-66CE-5F4B-93D5-C953121ED4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D949A-74BC-124F-8D65-986BBA266B6F}" type="datetimeFigureOut">
              <a:rPr lang="en-US" smtClean="0"/>
              <a:t>10/18/13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51D3B-66CE-5F4B-93D5-C953121ED4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D949A-74BC-124F-8D65-986BBA266B6F}" type="datetimeFigureOut">
              <a:rPr lang="en-US" smtClean="0"/>
              <a:t>10/18/13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51D3B-66CE-5F4B-93D5-C953121ED4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D949A-74BC-124F-8D65-986BBA266B6F}" type="datetimeFigureOut">
              <a:rPr lang="en-US" smtClean="0"/>
              <a:t>10/18/13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D949A-74BC-124F-8D65-986BBA266B6F}" type="datetimeFigureOut">
              <a:rPr lang="en-US" smtClean="0"/>
              <a:t>10/18/13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51D3B-66CE-5F4B-93D5-C953121ED4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41D949A-74BC-124F-8D65-986BBA266B6F}" type="datetimeFigureOut">
              <a:rPr lang="en-US" smtClean="0"/>
              <a:t>10/18/13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DA51D3B-66CE-5F4B-93D5-C953121ED44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21" y="1710010"/>
            <a:ext cx="5648623" cy="1204306"/>
          </a:xfrm>
        </p:spPr>
        <p:txBody>
          <a:bodyPr/>
          <a:lstStyle/>
          <a:p>
            <a:r>
              <a:rPr lang="en-US" sz="2400" b="1" dirty="0"/>
              <a:t>Making the Grade: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A </a:t>
            </a:r>
            <a:r>
              <a:rPr lang="en-US" sz="2400" b="1" dirty="0"/>
              <a:t>Cross-National Analysis of Teacher Training on Student Achievement Across 52 Nations</a:t>
            </a:r>
            <a:br>
              <a:rPr lang="en-US" sz="2400" b="1" dirty="0"/>
            </a:br>
            <a:endParaRPr lang="en-US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1751" y="2914316"/>
            <a:ext cx="3359723" cy="1350210"/>
          </a:xfrm>
        </p:spPr>
        <p:txBody>
          <a:bodyPr>
            <a:normAutofit/>
          </a:bodyPr>
          <a:lstStyle/>
          <a:p>
            <a:r>
              <a:rPr lang="en-US" b="1" cap="none" dirty="0" smtClean="0"/>
              <a:t>Natalie Bold</a:t>
            </a:r>
          </a:p>
          <a:p>
            <a:r>
              <a:rPr lang="en-US" b="1" cap="none" dirty="0" smtClean="0"/>
              <a:t>USRESP Webinar</a:t>
            </a:r>
          </a:p>
          <a:p>
            <a:r>
              <a:rPr lang="en-US" b="1" cap="none" dirty="0" smtClean="0"/>
              <a:t>October 22, 2013 </a:t>
            </a:r>
            <a:endParaRPr lang="en-US" b="1" cap="none" dirty="0"/>
          </a:p>
        </p:txBody>
      </p:sp>
    </p:spTree>
    <p:extLst>
      <p:ext uri="{BB962C8B-B14F-4D97-AF65-F5344CB8AC3E}">
        <p14:creationId xmlns:p14="http://schemas.microsoft.com/office/powerpoint/2010/main" val="2645429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1409939" y="-545058"/>
            <a:ext cx="6008581" cy="81935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89265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1308908" y="-756311"/>
            <a:ext cx="6054158" cy="830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594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20773" y="0"/>
            <a:ext cx="6059684" cy="4378424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332209" y="1046213"/>
            <a:ext cx="2479576" cy="9143999"/>
          </a:xfrm>
          <a:prstGeom prst="rect">
            <a:avLst/>
          </a:prstGeom>
          <a:noFill/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773" y="0"/>
            <a:ext cx="6059684" cy="44559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67672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0"/>
          <a:stretch>
            <a:fillRect/>
          </a:stretch>
        </p:blipFill>
        <p:spPr bwMode="auto">
          <a:xfrm>
            <a:off x="1885979" y="0"/>
            <a:ext cx="5883706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9209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265" y="0"/>
            <a:ext cx="4153516" cy="68580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17723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231" y="365760"/>
            <a:ext cx="8489461" cy="548640"/>
          </a:xfrm>
        </p:spPr>
        <p:txBody>
          <a:bodyPr/>
          <a:lstStyle/>
          <a:p>
            <a:r>
              <a:rPr lang="en-US" cap="none" dirty="0" smtClean="0"/>
              <a:t>Correlation Between student performance and minimum teacher training requirements</a:t>
            </a:r>
            <a:endParaRPr lang="en-US" cap="none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32437"/>
            <a:ext cx="4555606" cy="35848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5606" y="1532437"/>
            <a:ext cx="4588393" cy="35848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0350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8213578" cy="548640"/>
          </a:xfrm>
        </p:spPr>
        <p:txBody>
          <a:bodyPr/>
          <a:lstStyle/>
          <a:p>
            <a:r>
              <a:rPr lang="en-US" cap="none" dirty="0"/>
              <a:t>Variance in Student Performance by </a:t>
            </a:r>
            <a:r>
              <a:rPr lang="en-US" cap="none" dirty="0" smtClean="0"/>
              <a:t>Country</a:t>
            </a:r>
            <a:endParaRPr lang="en-US" cap="none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23976"/>
            <a:ext cx="4607468" cy="362235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7468" y="1323976"/>
            <a:ext cx="4536532" cy="36223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0532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462" y="365760"/>
            <a:ext cx="8528538" cy="548640"/>
          </a:xfrm>
        </p:spPr>
        <p:txBody>
          <a:bodyPr/>
          <a:lstStyle/>
          <a:p>
            <a:r>
              <a:rPr lang="en-US" cap="none" dirty="0" smtClean="0"/>
              <a:t>Minimum teacher training requirements vs. student performance by subject</a:t>
            </a: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6296"/>
            <a:ext cx="4559300" cy="3835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9300" y="1266296"/>
            <a:ext cx="4584700" cy="3835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45646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538" y="365760"/>
            <a:ext cx="8489462" cy="548640"/>
          </a:xfrm>
        </p:spPr>
        <p:txBody>
          <a:bodyPr/>
          <a:lstStyle/>
          <a:p>
            <a:r>
              <a:rPr lang="en-US" cap="none" dirty="0" smtClean="0"/>
              <a:t>Student performance on the PISA &amp; teacher training requirements</a:t>
            </a: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b="-1416"/>
          <a:stretch>
            <a:fillRect/>
          </a:stretch>
        </p:blipFill>
        <p:spPr bwMode="auto">
          <a:xfrm rot="5400000">
            <a:off x="2873827" y="-1125843"/>
            <a:ext cx="3032086" cy="83210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11452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84806" y="2224090"/>
            <a:ext cx="7520940" cy="357984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Any questions?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39721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1153096"/>
            <a:ext cx="7520940" cy="3024789"/>
          </a:xfrm>
        </p:spPr>
        <p:txBody>
          <a:bodyPr/>
          <a:lstStyle/>
          <a:p>
            <a:r>
              <a:rPr lang="en-US" dirty="0"/>
              <a:t>“Every system is perfectly designed to produce the results it gets”</a:t>
            </a:r>
            <a:br>
              <a:rPr lang="en-US" dirty="0"/>
            </a:br>
            <a:r>
              <a:rPr lang="en-US" i="1" cap="none" dirty="0"/>
              <a:t> – Paul </a:t>
            </a:r>
            <a:r>
              <a:rPr lang="en-US" i="1" cap="none" dirty="0" err="1"/>
              <a:t>Batalden</a:t>
            </a:r>
            <a:r>
              <a:rPr lang="en-US" cap="none" dirty="0"/>
              <a:t/>
            </a:r>
            <a:br>
              <a:rPr lang="en-US" cap="none" dirty="0"/>
            </a:b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2637374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 dirty="0" smtClean="0"/>
              <a:t>PISA- Program for International Student Assessment</a:t>
            </a:r>
            <a:endParaRPr lang="en-US" b="1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380898"/>
            <a:ext cx="7520940" cy="3579849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sz="2400" b="0" dirty="0" smtClean="0"/>
              <a:t>Years administered: 2000, 2003, 2006, 2009, 2012</a:t>
            </a:r>
          </a:p>
          <a:p>
            <a:pPr>
              <a:buFont typeface="Arial"/>
              <a:buChar char="•"/>
            </a:pPr>
            <a:r>
              <a:rPr lang="en-US" sz="2400" b="0" dirty="0" smtClean="0"/>
              <a:t>Participating countries: 41-65</a:t>
            </a:r>
          </a:p>
          <a:p>
            <a:pPr>
              <a:buFont typeface="Arial"/>
              <a:buChar char="•"/>
            </a:pPr>
            <a:r>
              <a:rPr lang="en-US" sz="2400" b="0" dirty="0" smtClean="0"/>
              <a:t>Students assessed each testing year : ~200,000</a:t>
            </a:r>
          </a:p>
          <a:p>
            <a:pPr>
              <a:buFont typeface="Arial"/>
              <a:buChar char="•"/>
            </a:pPr>
            <a:r>
              <a:rPr lang="en-US" sz="2400" b="0" dirty="0" smtClean="0"/>
              <a:t>Subjects assessed: mathematics, language, science</a:t>
            </a:r>
          </a:p>
        </p:txBody>
      </p:sp>
    </p:spTree>
    <p:extLst>
      <p:ext uri="{BB962C8B-B14F-4D97-AF65-F5344CB8AC3E}">
        <p14:creationId xmlns:p14="http://schemas.microsoft.com/office/powerpoint/2010/main" val="1476678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</p:spPr>
        <p:txBody>
          <a:bodyPr/>
          <a:lstStyle/>
          <a:p>
            <a:r>
              <a:rPr lang="en-US" b="1" cap="none" dirty="0" smtClean="0"/>
              <a:t>Caveats</a:t>
            </a:r>
            <a:endParaRPr lang="en-US" b="1" cap="none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579849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sz="2400" b="0" dirty="0" smtClean="0"/>
              <a:t>Self-selection of countries</a:t>
            </a:r>
          </a:p>
          <a:p>
            <a:pPr>
              <a:buFont typeface="Arial"/>
              <a:buChar char="•"/>
            </a:pPr>
            <a:r>
              <a:rPr lang="en-US" sz="2400" b="0" dirty="0" smtClean="0"/>
              <a:t>Self-reporting to databases</a:t>
            </a:r>
          </a:p>
          <a:p>
            <a:pPr>
              <a:buFont typeface="Arial"/>
              <a:buChar char="•"/>
            </a:pPr>
            <a:r>
              <a:rPr lang="en-US" sz="2400" b="0" dirty="0" smtClean="0"/>
              <a:t>Outdated and lack of comprehensive databases</a:t>
            </a:r>
          </a:p>
        </p:txBody>
      </p:sp>
    </p:spTree>
    <p:extLst>
      <p:ext uri="{BB962C8B-B14F-4D97-AF65-F5344CB8AC3E}">
        <p14:creationId xmlns:p14="http://schemas.microsoft.com/office/powerpoint/2010/main" val="2198956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8047502" cy="548640"/>
          </a:xfrm>
        </p:spPr>
        <p:txBody>
          <a:bodyPr/>
          <a:lstStyle/>
          <a:p>
            <a:r>
              <a:rPr lang="en-US" b="1" cap="none" dirty="0" smtClean="0"/>
              <a:t>The importance of teachers on student achievement</a:t>
            </a:r>
            <a:endParaRPr lang="en-US" b="1" cap="none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307" y="1445847"/>
            <a:ext cx="4877899" cy="3187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70566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b="0" dirty="0" smtClean="0"/>
              <a:t>Pedagogical</a:t>
            </a:r>
          </a:p>
          <a:p>
            <a:pPr>
              <a:buFont typeface="Arial"/>
              <a:buChar char="•"/>
            </a:pPr>
            <a:r>
              <a:rPr lang="en-US" b="0" dirty="0" smtClean="0"/>
              <a:t>Subject specialization</a:t>
            </a:r>
          </a:p>
          <a:p>
            <a:pPr>
              <a:buFont typeface="Arial"/>
              <a:buChar char="•"/>
            </a:pPr>
            <a:r>
              <a:rPr lang="en-US" b="0" dirty="0" smtClean="0"/>
              <a:t>Classroom experience</a:t>
            </a:r>
            <a:endParaRPr lang="en-US" b="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 dirty="0" smtClean="0"/>
              <a:t>Teacher training on student achievement</a:t>
            </a:r>
            <a:endParaRPr lang="en-US" b="1" cap="none" dirty="0"/>
          </a:p>
        </p:txBody>
      </p:sp>
    </p:spTree>
    <p:extLst>
      <p:ext uri="{BB962C8B-B14F-4D97-AF65-F5344CB8AC3E}">
        <p14:creationId xmlns:p14="http://schemas.microsoft.com/office/powerpoint/2010/main" val="2008550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22960" y="2538261"/>
            <a:ext cx="7520940" cy="548640"/>
          </a:xfrm>
        </p:spPr>
        <p:txBody>
          <a:bodyPr/>
          <a:lstStyle/>
          <a:p>
            <a:pPr algn="ctr"/>
            <a:r>
              <a:rPr lang="en-US" b="1" cap="none" dirty="0" smtClean="0"/>
              <a:t>Variation in professional teachers</a:t>
            </a:r>
            <a:endParaRPr lang="en-US" b="1" cap="none" dirty="0"/>
          </a:p>
        </p:txBody>
      </p:sp>
    </p:spTree>
    <p:extLst>
      <p:ext uri="{BB962C8B-B14F-4D97-AF65-F5344CB8AC3E}">
        <p14:creationId xmlns:p14="http://schemas.microsoft.com/office/powerpoint/2010/main" val="24235927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74700"/>
            <a:ext cx="9144000" cy="5297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481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1776453" y="-794270"/>
            <a:ext cx="5628861" cy="7577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016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ngles">
  <a:themeElements>
    <a:clrScheme name="Travelogue">
      <a:dk1>
        <a:sysClr val="windowText" lastClr="000000"/>
      </a:dk1>
      <a:lt1>
        <a:srgbClr val="EAC968"/>
      </a:lt1>
      <a:dk2>
        <a:srgbClr val="2A2515"/>
      </a:dk2>
      <a:lt2>
        <a:srgbClr val="82682C"/>
      </a:lt2>
      <a:accent1>
        <a:srgbClr val="B74D21"/>
      </a:accent1>
      <a:accent2>
        <a:srgbClr val="A32323"/>
      </a:accent2>
      <a:accent3>
        <a:srgbClr val="4576A3"/>
      </a:accent3>
      <a:accent4>
        <a:srgbClr val="615D9A"/>
      </a:accent4>
      <a:accent5>
        <a:srgbClr val="67924B"/>
      </a:accent5>
      <a:accent6>
        <a:srgbClr val="BF7B1B"/>
      </a:accent6>
      <a:hlink>
        <a:srgbClr val="99350B"/>
      </a:hlink>
      <a:folHlink>
        <a:srgbClr val="78514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Angles.thmx</Template>
  <TotalTime>1427</TotalTime>
  <Words>163</Words>
  <Application>Microsoft Macintosh PowerPoint</Application>
  <PresentationFormat>On-screen Show (4:3)</PresentationFormat>
  <Paragraphs>33</Paragraphs>
  <Slides>19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Angles</vt:lpstr>
      <vt:lpstr>Making the Grade:  A Cross-National Analysis of Teacher Training on Student Achievement Across 52 Nations </vt:lpstr>
      <vt:lpstr>“Every system is perfectly designed to produce the results it gets”  – Paul Batalden </vt:lpstr>
      <vt:lpstr>PISA- Program for International Student Assessment</vt:lpstr>
      <vt:lpstr>Caveats</vt:lpstr>
      <vt:lpstr>The importance of teachers on student achievement</vt:lpstr>
      <vt:lpstr>Teacher training on student achievement</vt:lpstr>
      <vt:lpstr>Variation in professional teachers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Correlation Between student performance and minimum teacher training requirements</vt:lpstr>
      <vt:lpstr>Variance in Student Performance by Country</vt:lpstr>
      <vt:lpstr>Minimum teacher training requirements vs. student performance by subject</vt:lpstr>
      <vt:lpstr>Student performance on the PISA &amp; teacher training requirements</vt:lpstr>
      <vt:lpstr>Thank you!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the Grade:  A Cross-National Analysis of Teacher Training on Student Achievement Across 52 Nations </dc:title>
  <dc:creator>Microsoft Office User</dc:creator>
  <cp:lastModifiedBy>Microsoft Office User</cp:lastModifiedBy>
  <cp:revision>16</cp:revision>
  <dcterms:created xsi:type="dcterms:W3CDTF">2013-10-13T19:00:14Z</dcterms:created>
  <dcterms:modified xsi:type="dcterms:W3CDTF">2013-10-18T17:04:18Z</dcterms:modified>
</cp:coreProperties>
</file>