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AB06BC-EB03-47A7-B338-C38078BB6B43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5A66D0-1700-40A7-9459-5E8E35E385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stat.org/publications/jse/v21n1/wroughton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752601"/>
            <a:ext cx="87630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Distinguishing Between Binomial, Hypergeometric &amp; Negative Binomial </a:t>
            </a:r>
            <a:r>
              <a:rPr lang="en-US" dirty="0"/>
              <a:t>Distributions</a:t>
            </a:r>
            <a:br>
              <a:rPr lang="en-US" dirty="0"/>
            </a:br>
            <a:r>
              <a:rPr lang="en-US" sz="2200" dirty="0">
                <a:hlinkClick r:id="rId2"/>
              </a:rPr>
              <a:t>http://</a:t>
            </a:r>
            <a:r>
              <a:rPr lang="en-US" sz="2200" dirty="0" smtClean="0">
                <a:hlinkClick r:id="rId2"/>
              </a:rPr>
              <a:t>www.amstat.org/publications/jse/v21n1/wroughton.pdf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8153400" cy="1199704"/>
          </a:xfrm>
        </p:spPr>
        <p:txBody>
          <a:bodyPr/>
          <a:lstStyle/>
          <a:p>
            <a:r>
              <a:rPr lang="en-US" dirty="0" smtClean="0"/>
              <a:t>Jacqueline Wroughton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4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Does the activity seem to improve students’ ability to distinguish between these three distributions. (Formally assessed through pre-post test).</a:t>
            </a:r>
          </a:p>
          <a:p>
            <a:pPr marL="39319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How well do students believe that this activity fosters their understanding.  (Anecdotally assessed through student conversations and course evaluations).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353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test consisted of eight multiple choice questions where answers were the three distributions.</a:t>
            </a:r>
          </a:p>
          <a:p>
            <a:pPr lvl="1"/>
            <a:r>
              <a:rPr lang="en-US" dirty="0" smtClean="0"/>
              <a:t>Students were told that if they were unsure, to leave the question blank.</a:t>
            </a:r>
          </a:p>
          <a:p>
            <a:r>
              <a:rPr lang="en-US" dirty="0" smtClean="0"/>
              <a:t>Half of students took version one as pre-test; other half took version two as pre-test.  </a:t>
            </a:r>
          </a:p>
          <a:p>
            <a:r>
              <a:rPr lang="en-US" dirty="0" smtClean="0"/>
              <a:t>Assessment would be done to see if this ordering had a significant impact.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 &amp; Post-Tests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33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 Answer:  1 point</a:t>
            </a:r>
          </a:p>
          <a:p>
            <a:endParaRPr lang="en-US" dirty="0"/>
          </a:p>
          <a:p>
            <a:r>
              <a:rPr lang="en-US" dirty="0" smtClean="0"/>
              <a:t>Blank Answer:  0 points</a:t>
            </a:r>
          </a:p>
          <a:p>
            <a:endParaRPr lang="en-US" dirty="0"/>
          </a:p>
          <a:p>
            <a:r>
              <a:rPr lang="en-US" dirty="0" smtClean="0"/>
              <a:t>Incorrect Answer:  -0.5 points</a:t>
            </a:r>
          </a:p>
          <a:p>
            <a:pPr marL="393192" lvl="1" indent="0">
              <a:buNone/>
            </a:pPr>
            <a:endParaRPr lang="en-US" dirty="0"/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en-US" dirty="0"/>
          </a:p>
          <a:p>
            <a:pPr marL="393192" lvl="1" indent="0">
              <a:buNone/>
            </a:pPr>
            <a:r>
              <a:rPr lang="en-US" dirty="0" smtClean="0"/>
              <a:t>		Note:  Based on SAT scoring method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of 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59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17987"/>
            <a:ext cx="8153399" cy="56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11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610600" cy="4525963"/>
          </a:xfrm>
        </p:spPr>
        <p:txBody>
          <a:bodyPr/>
          <a:lstStyle/>
          <a:p>
            <a:r>
              <a:rPr lang="en-US" dirty="0" smtClean="0"/>
              <a:t>Wilcoxon Signed Rank Sum Test Results:</a:t>
            </a:r>
          </a:p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Pre- vs. Post-Test:  p-value = 0.0092</a:t>
            </a:r>
          </a:p>
          <a:p>
            <a:pPr marL="39319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Version 1 vs. Version 2:  p-value = 0.1161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408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Promising results with small sample</a:t>
            </a:r>
          </a:p>
          <a:p>
            <a:pPr lvl="1"/>
            <a:r>
              <a:rPr lang="en-US" dirty="0" smtClean="0"/>
              <a:t>Expand to other teachers, schools, etc.</a:t>
            </a:r>
          </a:p>
          <a:p>
            <a:pPr lvl="1"/>
            <a:r>
              <a:rPr lang="en-US" dirty="0" smtClean="0"/>
              <a:t>Compare to alternative time on task such as more example problems.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Include explanations with choice of distribution</a:t>
            </a:r>
          </a:p>
          <a:p>
            <a:pPr lvl="1"/>
            <a:r>
              <a:rPr lang="en-US" dirty="0" smtClean="0"/>
              <a:t>See where students reasoning was confused</a:t>
            </a:r>
          </a:p>
          <a:p>
            <a:pPr lvl="1"/>
            <a:r>
              <a:rPr lang="en-US" dirty="0" smtClean="0"/>
              <a:t>See if correct answer was found based on correct reasoning.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Conclusions/Future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8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There are n set trials, known in advance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Each trial has two possible outcomes (success/failure).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Trials are independent of each other.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The probability of success, p, remains constant from trial to trial.</a:t>
            </a:r>
          </a:p>
          <a:p>
            <a:pPr marL="624078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The random variable, Y, is the number of successes out of the n trials.</a:t>
            </a:r>
          </a:p>
          <a:p>
            <a:pPr marL="109728" indent="0">
              <a:spcAft>
                <a:spcPts val="600"/>
              </a:spcAft>
              <a:buNone/>
            </a:pPr>
            <a:endParaRPr lang="en-US" sz="2400" dirty="0"/>
          </a:p>
          <a:p>
            <a:pPr marL="109728" indent="0">
              <a:spcAft>
                <a:spcPts val="600"/>
              </a:spcAft>
              <a:buNone/>
            </a:pPr>
            <a:r>
              <a:rPr lang="en-US" sz="2400" dirty="0" smtClean="0"/>
              <a:t>			Note: p vs. “conditional p”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Binomial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81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Probability Mass Function</a:t>
            </a:r>
          </a:p>
          <a:p>
            <a:pPr marL="109728" indent="0">
              <a:buNone/>
            </a:pPr>
            <a:r>
              <a:rPr lang="en-US" dirty="0"/>
              <a:t> 	 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Expected Value &amp; Variance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Binomial Distribution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0600" y="2133599"/>
            <a:ext cx="11582400" cy="99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114800"/>
            <a:ext cx="14024882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51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but condition 3 of the Binomial Conditions hold.  (Without replacement)</a:t>
            </a:r>
          </a:p>
          <a:p>
            <a:endParaRPr lang="en-US" dirty="0" smtClean="0"/>
          </a:p>
          <a:p>
            <a:r>
              <a:rPr lang="en-US" dirty="0" smtClean="0"/>
              <a:t>Probability Mass Function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Expected Value &amp; Variance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Hypergeometric Distribution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276600"/>
            <a:ext cx="8001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455586"/>
            <a:ext cx="5881577" cy="792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9337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but condition 1 and 5 of the Binomial Conditions hold.</a:t>
            </a:r>
          </a:p>
          <a:p>
            <a:endParaRPr lang="en-US" dirty="0"/>
          </a:p>
          <a:p>
            <a:r>
              <a:rPr lang="en-US" dirty="0" smtClean="0"/>
              <a:t>Probability Mass Function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Expected Value &amp; Variance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Negative Binomial Distribution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52800"/>
            <a:ext cx="661480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105400"/>
            <a:ext cx="1371600" cy="90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158" y="5181600"/>
            <a:ext cx="2267442" cy="737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833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appeared to conceptually “get it”.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Anecdotal evidence suggested that they could not recognize the differences in context.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Development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98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Supplement conceptual understanding with hands-on learning.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Improve students’ ability to distinguish between these three distributions.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Reinforce ideas of theoretical vs. empirical probabilities.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Develop deeper understanding of variance.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55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Used a standard deck of playing cards.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Students go through three different set-ups, one for each distribution.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Students are given a goal for each set-up.  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 smtClean="0"/>
              <a:t>Example:  Keep doing this until you get two hearts.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Students record data on the board to get class-wide data.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25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Asked to simulate data (via cards).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Calculate theoretical and empirical probabilities to compare.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Calculate the expected value and standard deviation (and interpret).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Create a write-up to address (and for me to assess) their understanding.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49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</TotalTime>
  <Words>467</Words>
  <Application>Microsoft Office PowerPoint</Application>
  <PresentationFormat>On-screen Show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Distinguishing Between Binomial, Hypergeometric &amp; Negative Binomial Distributions http://www.amstat.org/publications/jse/v21n1/wroughton.pdf</vt:lpstr>
      <vt:lpstr>The Binomial Distribution</vt:lpstr>
      <vt:lpstr>The Binomial Distribution</vt:lpstr>
      <vt:lpstr>The Hypergeometric Distribution</vt:lpstr>
      <vt:lpstr>The Negative Binomial Distribution</vt:lpstr>
      <vt:lpstr>Activity Development Motivation</vt:lpstr>
      <vt:lpstr>Activity Goals</vt:lpstr>
      <vt:lpstr>Activity Design</vt:lpstr>
      <vt:lpstr>Student Activity</vt:lpstr>
      <vt:lpstr>Assessment of Activity</vt:lpstr>
      <vt:lpstr>Pre- &amp; Post-Tests</vt:lpstr>
      <vt:lpstr>Scoring of Tests</vt:lpstr>
      <vt:lpstr>Results</vt:lpstr>
      <vt:lpstr>Results</vt:lpstr>
      <vt:lpstr>Conclusions/Future</vt:lpstr>
    </vt:vector>
  </TitlesOfParts>
  <Company>Northern Kentucky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Distinguishing Between Binomial, Hypergeometric &amp; Negative Binomial Distributions</dc:title>
  <dc:creator>Jackie</dc:creator>
  <cp:lastModifiedBy>Jackie</cp:lastModifiedBy>
  <cp:revision>8</cp:revision>
  <dcterms:created xsi:type="dcterms:W3CDTF">2013-10-08T13:36:55Z</dcterms:created>
  <dcterms:modified xsi:type="dcterms:W3CDTF">2013-10-11T18:03:22Z</dcterms:modified>
</cp:coreProperties>
</file>