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71" r:id="rId2"/>
    <p:sldId id="272" r:id="rId3"/>
    <p:sldId id="273" r:id="rId4"/>
    <p:sldId id="274" r:id="rId5"/>
    <p:sldId id="275" r:id="rId6"/>
    <p:sldId id="276" r:id="rId7"/>
    <p:sldId id="277" r:id="rId8"/>
    <p:sldId id="278" r:id="rId9"/>
    <p:sldId id="256" r:id="rId10"/>
    <p:sldId id="257" r:id="rId11"/>
    <p:sldId id="258" r:id="rId12"/>
    <p:sldId id="269" r:id="rId13"/>
    <p:sldId id="266" r:id="rId14"/>
    <p:sldId id="267" r:id="rId15"/>
    <p:sldId id="259" r:id="rId16"/>
    <p:sldId id="260" r:id="rId17"/>
    <p:sldId id="261" r:id="rId18"/>
    <p:sldId id="262" r:id="rId19"/>
    <p:sldId id="263" r:id="rId20"/>
    <p:sldId id="270" r:id="rId21"/>
    <p:sldId id="264" r:id="rId22"/>
    <p:sldId id="26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0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EACF-B4AD-486B-B4DE-7612944C43DC}" type="datetimeFigureOut">
              <a:rPr lang="en-US" smtClean="0"/>
              <a:t>9/25/2013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809877-5DD3-428B-9051-F43E5C3759D1}" type="slidenum">
              <a:rPr lang="en-US" smtClean="0"/>
              <a:t>‹#›</a:t>
            </a:fld>
            <a:endParaRPr lang="en-US"/>
          </a:p>
        </p:txBody>
      </p:sp>
    </p:spTree>
    <p:extLst>
      <p:ext uri="{BB962C8B-B14F-4D97-AF65-F5344CB8AC3E}">
        <p14:creationId xmlns:p14="http://schemas.microsoft.com/office/powerpoint/2010/main" val="1198026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EDC05C1-70FC-49FF-BD2E-4FD9B21DAF81}" type="datetimeFigureOut">
              <a:rPr lang="en-US" smtClean="0"/>
              <a:t>9/25/2013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40160110-A448-4FC4-A649-DE95DC3C07C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DC05C1-70FC-49FF-BD2E-4FD9B21DAF81}" type="datetimeFigureOut">
              <a:rPr lang="en-US" smtClean="0"/>
              <a:t>9/25/2013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60110-A448-4FC4-A649-DE95DC3C07C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DC05C1-70FC-49FF-BD2E-4FD9B21DAF81}" type="datetimeFigureOut">
              <a:rPr lang="en-US" smtClean="0"/>
              <a:t>9/25/2013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60110-A448-4FC4-A649-DE95DC3C07C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EDC05C1-70FC-49FF-BD2E-4FD9B21DAF81}" type="datetimeFigureOut">
              <a:rPr lang="en-US" smtClean="0"/>
              <a:t>9/25/2013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60110-A448-4FC4-A649-DE95DC3C07C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EDC05C1-70FC-49FF-BD2E-4FD9B21DAF81}" type="datetimeFigureOut">
              <a:rPr lang="en-US" smtClean="0"/>
              <a:t>9/25/2013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60110-A448-4FC4-A649-DE95DC3C07C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EDC05C1-70FC-49FF-BD2E-4FD9B21DAF81}" type="datetimeFigureOut">
              <a:rPr lang="en-US" smtClean="0"/>
              <a:t>9/25/2013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60110-A448-4FC4-A649-DE95DC3C07CC}" type="slidenum">
              <a:rPr lang="en-US" smtClean="0"/>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0EDC05C1-70FC-49FF-BD2E-4FD9B21DAF81}" type="datetimeFigureOut">
              <a:rPr lang="en-US" smtClean="0"/>
              <a:t>9/25/2013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60110-A448-4FC4-A649-DE95DC3C07CC}" type="slidenum">
              <a:rPr lang="en-US" smtClean="0"/>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0EDC05C1-70FC-49FF-BD2E-4FD9B21DAF81}" type="datetimeFigureOut">
              <a:rPr lang="en-US" smtClean="0"/>
              <a:t>9/25/2013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60110-A448-4FC4-A649-DE95DC3C07C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EDC05C1-70FC-49FF-BD2E-4FD9B21DAF81}" type="datetimeFigureOut">
              <a:rPr lang="en-US" smtClean="0"/>
              <a:t>9/25/2013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60110-A448-4FC4-A649-DE95DC3C07C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EDC05C1-70FC-49FF-BD2E-4FD9B21DAF81}" type="datetimeFigureOut">
              <a:rPr lang="en-US" smtClean="0"/>
              <a:t>9/25/2013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60110-A448-4FC4-A649-DE95DC3C07CC}" type="slidenum">
              <a:rPr lang="en-US" smtClean="0"/>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EDC05C1-70FC-49FF-BD2E-4FD9B21DAF81}" type="datetimeFigureOut">
              <a:rPr lang="en-US" smtClean="0"/>
              <a:t>9/25/2013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60110-A448-4FC4-A649-DE95DC3C07CC}" type="slidenum">
              <a:rPr lang="en-US" smtClean="0"/>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0EDC05C1-70FC-49FF-BD2E-4FD9B21DAF81}" type="datetimeFigureOut">
              <a:rPr lang="en-US" smtClean="0"/>
              <a:t>9/25/2013</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40160110-A448-4FC4-A649-DE95DC3C07C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math.hope.edu/isi"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tatistics.gov.hk/wsc/IPS032-P1-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1600200"/>
            <a:ext cx="8153400" cy="1752600"/>
          </a:xfrm>
        </p:spPr>
        <p:txBody>
          <a:bodyPr>
            <a:normAutofit fontScale="90000"/>
          </a:bodyPr>
          <a:lstStyle/>
          <a:p>
            <a:r>
              <a:rPr lang="en-US" dirty="0" smtClean="0"/>
              <a:t>Which traits attract women: Appearance, Intelligence, Wealth or Strength?</a:t>
            </a:r>
            <a:br>
              <a:rPr lang="en-US" dirty="0" smtClean="0"/>
            </a:br>
            <a:r>
              <a:rPr lang="en-US" dirty="0" smtClean="0"/>
              <a:t/>
            </a:r>
            <a:br>
              <a:rPr lang="en-US" dirty="0" smtClean="0"/>
            </a:br>
            <a:r>
              <a:rPr lang="en-US" sz="2700" dirty="0" smtClean="0"/>
              <a:t>A presentation on the logistics behind, and summary of,  the winning USPROC project from 2013</a:t>
            </a:r>
            <a:endParaRPr lang="en-US" sz="2700" dirty="0"/>
          </a:p>
        </p:txBody>
      </p:sp>
      <p:sp>
        <p:nvSpPr>
          <p:cNvPr id="5" name="Subtitle 4"/>
          <p:cNvSpPr>
            <a:spLocks noGrp="1"/>
          </p:cNvSpPr>
          <p:nvPr>
            <p:ph type="subTitle" idx="1"/>
          </p:nvPr>
        </p:nvSpPr>
        <p:spPr>
          <a:xfrm>
            <a:off x="5257800" y="3352800"/>
            <a:ext cx="3581400" cy="1825625"/>
          </a:xfrm>
        </p:spPr>
        <p:txBody>
          <a:bodyPr>
            <a:normAutofit fontScale="92500" lnSpcReduction="20000"/>
          </a:bodyPr>
          <a:lstStyle/>
          <a:p>
            <a:r>
              <a:rPr lang="en-US" dirty="0" smtClean="0"/>
              <a:t>Nathan Tintle</a:t>
            </a:r>
            <a:br>
              <a:rPr lang="en-US" dirty="0" smtClean="0"/>
            </a:br>
            <a:r>
              <a:rPr lang="en-US" dirty="0" smtClean="0"/>
              <a:t>Associate Professor of Statistics</a:t>
            </a:r>
            <a:br>
              <a:rPr lang="en-US" dirty="0" smtClean="0"/>
            </a:br>
            <a:r>
              <a:rPr lang="en-US" dirty="0" err="1" smtClean="0"/>
              <a:t>Dordt</a:t>
            </a:r>
            <a:r>
              <a:rPr lang="en-US" dirty="0" smtClean="0"/>
              <a:t> College</a:t>
            </a:r>
          </a:p>
          <a:p>
            <a:endParaRPr lang="en-US" dirty="0"/>
          </a:p>
          <a:p>
            <a:r>
              <a:rPr lang="en-US" dirty="0" smtClean="0"/>
              <a:t>Josh Nymeyer</a:t>
            </a:r>
            <a:br>
              <a:rPr lang="en-US" dirty="0" smtClean="0"/>
            </a:br>
            <a:r>
              <a:rPr lang="en-US" dirty="0" smtClean="0"/>
              <a:t>Class of 2014, </a:t>
            </a:r>
            <a:r>
              <a:rPr lang="en-US" dirty="0" err="1" smtClean="0"/>
              <a:t>Dordt</a:t>
            </a:r>
            <a:r>
              <a:rPr lang="en-US" dirty="0" smtClean="0"/>
              <a:t> College</a:t>
            </a:r>
            <a:endParaRPr lang="en-US" dirty="0"/>
          </a:p>
        </p:txBody>
      </p:sp>
    </p:spTree>
    <p:extLst>
      <p:ext uri="{BB962C8B-B14F-4D97-AF65-F5344CB8AC3E}">
        <p14:creationId xmlns:p14="http://schemas.microsoft.com/office/powerpoint/2010/main" val="116876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3" y="5715000"/>
            <a:ext cx="7772400" cy="1143000"/>
          </a:xfrm>
        </p:spPr>
        <p:txBody>
          <a:bodyPr/>
          <a:lstStyle/>
          <a:p>
            <a:r>
              <a:rPr lang="en-US" dirty="0" smtClean="0">
                <a:solidFill>
                  <a:schemeClr val="bg1"/>
                </a:solidFill>
              </a:rPr>
              <a:t>Background</a:t>
            </a:r>
            <a:endParaRPr lang="en-US" dirty="0">
              <a:solidFill>
                <a:schemeClr val="bg1"/>
              </a:solidFill>
            </a:endParaRPr>
          </a:p>
        </p:txBody>
      </p:sp>
      <p:sp>
        <p:nvSpPr>
          <p:cNvPr id="3" name="Content Placeholder 2"/>
          <p:cNvSpPr>
            <a:spLocks noGrp="1"/>
          </p:cNvSpPr>
          <p:nvPr>
            <p:ph idx="1"/>
          </p:nvPr>
        </p:nvSpPr>
        <p:spPr>
          <a:xfrm>
            <a:off x="571500" y="609600"/>
            <a:ext cx="8001000" cy="3733800"/>
          </a:xfrm>
        </p:spPr>
        <p:txBody>
          <a:bodyPr>
            <a:noAutofit/>
          </a:bodyPr>
          <a:lstStyle/>
          <a:p>
            <a:r>
              <a:rPr lang="en-US" sz="2400" dirty="0" smtClean="0"/>
              <a:t>Men have always wondered what women find attractive</a:t>
            </a:r>
          </a:p>
          <a:p>
            <a:r>
              <a:rPr lang="en-US" sz="2400" dirty="0" smtClean="0"/>
              <a:t>One study suggests intelligence attracts women (Moore et. al)</a:t>
            </a:r>
          </a:p>
          <a:p>
            <a:pPr lvl="1"/>
            <a:r>
              <a:rPr lang="en-US" sz="2000" dirty="0" smtClean="0"/>
              <a:t>This study manipulated intelligence through change in physical appearance, rather than a written description</a:t>
            </a:r>
          </a:p>
          <a:p>
            <a:r>
              <a:rPr lang="en-US" sz="2400" dirty="0" smtClean="0"/>
              <a:t>As single, intelligent men we wanted to look into this hypothesis </a:t>
            </a:r>
          </a:p>
          <a:p>
            <a:r>
              <a:rPr lang="en-US" sz="2400" dirty="0" smtClean="0"/>
              <a:t>Our goal was to see if intelligence, wealth, appearance, or strength had a significant impact on level of attractiveness to women at a small college</a:t>
            </a:r>
          </a:p>
          <a:p>
            <a:r>
              <a:rPr lang="en-US" sz="2400" dirty="0" smtClean="0"/>
              <a:t>Null Hypothesis:  There is no relationship between intelligence, wealth, appearance, or strength and attractiveness</a:t>
            </a:r>
          </a:p>
          <a:p>
            <a:endParaRPr lang="en-US" sz="2800" dirty="0"/>
          </a:p>
        </p:txBody>
      </p:sp>
    </p:spTree>
    <p:extLst>
      <p:ext uri="{BB962C8B-B14F-4D97-AF65-F5344CB8AC3E}">
        <p14:creationId xmlns:p14="http://schemas.microsoft.com/office/powerpoint/2010/main" val="1347458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00"/>
            <a:ext cx="7772400" cy="1143000"/>
          </a:xfrm>
        </p:spPr>
        <p:txBody>
          <a:bodyPr/>
          <a:lstStyle/>
          <a:p>
            <a:r>
              <a:rPr lang="en-US" dirty="0" smtClean="0">
                <a:solidFill>
                  <a:schemeClr val="bg1"/>
                </a:solidFill>
              </a:rPr>
              <a:t>Methods</a:t>
            </a:r>
            <a:endParaRPr lang="en-US" dirty="0">
              <a:solidFill>
                <a:schemeClr val="bg1"/>
              </a:solidFill>
            </a:endParaRPr>
          </a:p>
        </p:txBody>
      </p:sp>
      <p:sp>
        <p:nvSpPr>
          <p:cNvPr id="3" name="Content Placeholder 2"/>
          <p:cNvSpPr>
            <a:spLocks noGrp="1"/>
          </p:cNvSpPr>
          <p:nvPr>
            <p:ph idx="1"/>
          </p:nvPr>
        </p:nvSpPr>
        <p:spPr>
          <a:xfrm>
            <a:off x="762000" y="152400"/>
            <a:ext cx="7543800" cy="5486400"/>
          </a:xfrm>
        </p:spPr>
        <p:txBody>
          <a:bodyPr>
            <a:normAutofit lnSpcReduction="10000"/>
          </a:bodyPr>
          <a:lstStyle/>
          <a:p>
            <a:r>
              <a:rPr lang="en-US" sz="2400" dirty="0" smtClean="0"/>
              <a:t>Variables</a:t>
            </a:r>
          </a:p>
          <a:p>
            <a:pPr lvl="1"/>
            <a:r>
              <a:rPr lang="en-US" sz="2000" dirty="0" smtClean="0"/>
              <a:t>Explanatory:  Strength</a:t>
            </a:r>
            <a:r>
              <a:rPr lang="en-US" sz="2000" dirty="0"/>
              <a:t>, </a:t>
            </a:r>
            <a:r>
              <a:rPr lang="en-US" sz="2000" dirty="0" smtClean="0"/>
              <a:t>Wealth</a:t>
            </a:r>
            <a:r>
              <a:rPr lang="en-US" sz="2000" dirty="0"/>
              <a:t>, </a:t>
            </a:r>
            <a:r>
              <a:rPr lang="en-US" sz="2000" dirty="0" smtClean="0"/>
              <a:t>Intelligence, Appearance</a:t>
            </a:r>
          </a:p>
          <a:p>
            <a:pPr lvl="2"/>
            <a:r>
              <a:rPr lang="en-US" sz="2000" dirty="0" smtClean="0"/>
              <a:t>All treated as indicator variables when conducting analysis</a:t>
            </a:r>
          </a:p>
          <a:p>
            <a:pPr lvl="1"/>
            <a:r>
              <a:rPr lang="en-US" sz="2000" dirty="0"/>
              <a:t>Blocking:  Age (Split into </a:t>
            </a:r>
            <a:r>
              <a:rPr lang="en-US" sz="2000" dirty="0" smtClean="0"/>
              <a:t>upper </a:t>
            </a:r>
            <a:r>
              <a:rPr lang="en-US" sz="2000" dirty="0"/>
              <a:t>and </a:t>
            </a:r>
            <a:r>
              <a:rPr lang="en-US" sz="2000" dirty="0" smtClean="0"/>
              <a:t>underclassmen)</a:t>
            </a:r>
            <a:endParaRPr lang="en-US" sz="2000" dirty="0"/>
          </a:p>
          <a:p>
            <a:pPr lvl="1"/>
            <a:r>
              <a:rPr lang="en-US" sz="2000" dirty="0" smtClean="0"/>
              <a:t>Response:  Attractiveness Rating </a:t>
            </a:r>
          </a:p>
          <a:p>
            <a:pPr lvl="2"/>
            <a:r>
              <a:rPr lang="en-US" sz="2000" dirty="0" smtClean="0"/>
              <a:t>Quantitative Variable</a:t>
            </a:r>
          </a:p>
          <a:p>
            <a:r>
              <a:rPr lang="en-US" sz="2400" dirty="0" smtClean="0"/>
              <a:t>Study Design</a:t>
            </a:r>
          </a:p>
          <a:p>
            <a:pPr lvl="1"/>
            <a:r>
              <a:rPr lang="en-US" sz="2000" dirty="0"/>
              <a:t>Designed a hypothetical dating survey complete with picture, description, and attractiveness scale</a:t>
            </a:r>
          </a:p>
          <a:p>
            <a:pPr lvl="1"/>
            <a:r>
              <a:rPr lang="en-US" sz="2000" dirty="0"/>
              <a:t>Description was altered to include indicators of strength, intelligence, wealth, or a combination of these </a:t>
            </a:r>
            <a:r>
              <a:rPr lang="en-US" sz="2000" dirty="0" smtClean="0"/>
              <a:t>attributes</a:t>
            </a:r>
            <a:endParaRPr lang="en-US" sz="2000" dirty="0"/>
          </a:p>
          <a:p>
            <a:pPr lvl="2"/>
            <a:r>
              <a:rPr lang="en-US" sz="2000" dirty="0" smtClean="0"/>
              <a:t>Created a 2^4 factorial design with a single dichotomous blocking variable.  Our sample size was 64, meaning we had two individuals in each treatment-block group</a:t>
            </a:r>
          </a:p>
          <a:p>
            <a:pPr lvl="1"/>
            <a:r>
              <a:rPr lang="en-US" sz="2000" dirty="0" smtClean="0"/>
              <a:t>Participants </a:t>
            </a:r>
            <a:r>
              <a:rPr lang="en-US" sz="2000" dirty="0"/>
              <a:t>were asked to rate the attractiveness of the man in the profile they viewed</a:t>
            </a:r>
          </a:p>
          <a:p>
            <a:pPr lvl="1"/>
            <a:endParaRPr lang="en-US" sz="1900" dirty="0" smtClean="0"/>
          </a:p>
          <a:p>
            <a:pPr lvl="1"/>
            <a:endParaRPr lang="en-US" sz="1900" dirty="0"/>
          </a:p>
        </p:txBody>
      </p:sp>
    </p:spTree>
    <p:extLst>
      <p:ext uri="{BB962C8B-B14F-4D97-AF65-F5344CB8AC3E}">
        <p14:creationId xmlns:p14="http://schemas.microsoft.com/office/powerpoint/2010/main" val="18861347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00712"/>
            <a:ext cx="7772400" cy="1143000"/>
          </a:xfrm>
        </p:spPr>
        <p:txBody>
          <a:bodyPr/>
          <a:lstStyle/>
          <a:p>
            <a:r>
              <a:rPr lang="en-US" dirty="0" smtClean="0">
                <a:solidFill>
                  <a:schemeClr val="bg1"/>
                </a:solidFill>
              </a:rPr>
              <a:t>Survey</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t>Participants were given a survey containing: instructions, </a:t>
            </a:r>
            <a:r>
              <a:rPr lang="en-US" dirty="0"/>
              <a:t>brief </a:t>
            </a:r>
            <a:r>
              <a:rPr lang="en-US" dirty="0" smtClean="0"/>
              <a:t>profile, </a:t>
            </a:r>
            <a:r>
              <a:rPr lang="en-US" dirty="0"/>
              <a:t>a </a:t>
            </a:r>
            <a:r>
              <a:rPr lang="en-US" dirty="0" smtClean="0"/>
              <a:t>rating scale, and a photo,  These are shown in the following slides.</a:t>
            </a:r>
          </a:p>
          <a:p>
            <a:endParaRPr lang="en-US" dirty="0"/>
          </a:p>
          <a:p>
            <a:r>
              <a:rPr lang="en-US" dirty="0" smtClean="0"/>
              <a:t>Instructions:</a:t>
            </a:r>
          </a:p>
          <a:p>
            <a:pPr marL="68580" indent="0">
              <a:buNone/>
            </a:pPr>
            <a:r>
              <a:rPr lang="en-US" dirty="0" smtClean="0"/>
              <a:t>	Imagine </a:t>
            </a:r>
            <a:r>
              <a:rPr lang="en-US" dirty="0"/>
              <a:t>you are participating in an online dating service and the service has returned a "match" to you based on personality, characteristics, spirituality and general likes/dislikes. You have now received a brief paragraph description of a guy-- who has expressed an interest in going out on a first date with you. Based on the information provided (picture and brief bio) how attractive do you find this potential suitor? </a:t>
            </a:r>
          </a:p>
          <a:p>
            <a:endParaRPr lang="en-US" dirty="0"/>
          </a:p>
        </p:txBody>
      </p:sp>
    </p:spTree>
    <p:extLst>
      <p:ext uri="{BB962C8B-B14F-4D97-AF65-F5344CB8AC3E}">
        <p14:creationId xmlns:p14="http://schemas.microsoft.com/office/powerpoint/2010/main" val="2356441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8" y="5715000"/>
            <a:ext cx="7772400" cy="1143000"/>
          </a:xfrm>
        </p:spPr>
        <p:txBody>
          <a:bodyPr>
            <a:normAutofit/>
          </a:bodyPr>
          <a:lstStyle/>
          <a:p>
            <a:r>
              <a:rPr lang="en-US" dirty="0" smtClean="0">
                <a:solidFill>
                  <a:schemeClr val="bg1"/>
                </a:solidFill>
              </a:rPr>
              <a:t>Survey</a:t>
            </a:r>
            <a:endParaRPr lang="en-US" sz="2000" dirty="0">
              <a:solidFill>
                <a:schemeClr val="bg1"/>
              </a:solidFill>
            </a:endParaRPr>
          </a:p>
        </p:txBody>
      </p:sp>
      <p:sp>
        <p:nvSpPr>
          <p:cNvPr id="3" name="Content Placeholder 2"/>
          <p:cNvSpPr>
            <a:spLocks noGrp="1"/>
          </p:cNvSpPr>
          <p:nvPr>
            <p:ph idx="1"/>
          </p:nvPr>
        </p:nvSpPr>
        <p:spPr>
          <a:xfrm>
            <a:off x="228600" y="76200"/>
            <a:ext cx="8763000" cy="5762626"/>
          </a:xfrm>
        </p:spPr>
        <p:txBody>
          <a:bodyPr>
            <a:noAutofit/>
          </a:bodyPr>
          <a:lstStyle/>
          <a:p>
            <a:pPr marL="0" indent="0">
              <a:spcBef>
                <a:spcPts val="0"/>
              </a:spcBef>
              <a:buNone/>
            </a:pPr>
            <a:r>
              <a:rPr lang="en-US" dirty="0" smtClean="0"/>
              <a:t>Below is an example of the profile listed on the survey.  This particular profile contained all three indicator sentences.  Each profile was also accompanied by a picture (shown on next slide).</a:t>
            </a:r>
          </a:p>
          <a:p>
            <a:pPr marL="0" indent="0">
              <a:spcBef>
                <a:spcPts val="300"/>
              </a:spcBef>
              <a:buNone/>
            </a:pPr>
            <a:r>
              <a:rPr lang="en-US" dirty="0" smtClean="0"/>
              <a:t>Hi </a:t>
            </a:r>
            <a:r>
              <a:rPr lang="en-US" dirty="0"/>
              <a:t>my name is Kenny Smith. I am twenty years old and I attend </a:t>
            </a:r>
            <a:r>
              <a:rPr lang="en-US" dirty="0" smtClean="0"/>
              <a:t>***** </a:t>
            </a:r>
            <a:r>
              <a:rPr lang="en-US" dirty="0"/>
              <a:t>College, but I am from Colorado Springs, Colorado. I have two siblings that I am close to. I enjoy hanging out with friends and many other activities. Donut runs late at night are one of the things I especially enjoy. </a:t>
            </a:r>
            <a:r>
              <a:rPr lang="en-US" dirty="0">
                <a:solidFill>
                  <a:srgbClr val="FF0000"/>
                </a:solidFill>
              </a:rPr>
              <a:t>My roommates enjoy going out with me, not just because I’m a good time, but because I’m often willing to foot the bill</a:t>
            </a:r>
            <a:r>
              <a:rPr lang="en-US" dirty="0"/>
              <a:t>. </a:t>
            </a:r>
            <a:r>
              <a:rPr lang="en-US" dirty="0">
                <a:solidFill>
                  <a:srgbClr val="FF0000"/>
                </a:solidFill>
              </a:rPr>
              <a:t>I’ve got to spend my inheritance somewhere!</a:t>
            </a:r>
            <a:r>
              <a:rPr lang="en-US" dirty="0"/>
              <a:t> </a:t>
            </a:r>
            <a:r>
              <a:rPr lang="en-US" dirty="0">
                <a:solidFill>
                  <a:schemeClr val="accent1"/>
                </a:solidFill>
              </a:rPr>
              <a:t>One reason I choose to attend </a:t>
            </a:r>
            <a:r>
              <a:rPr lang="en-US" dirty="0" smtClean="0">
                <a:solidFill>
                  <a:schemeClr val="accent1"/>
                </a:solidFill>
              </a:rPr>
              <a:t>***** </a:t>
            </a:r>
            <a:r>
              <a:rPr lang="en-US" dirty="0">
                <a:solidFill>
                  <a:schemeClr val="accent1"/>
                </a:solidFill>
              </a:rPr>
              <a:t>is the athletic scholarship I received. This requires a sizable time commitment between practice and workouts, but it is something I really enjoy. </a:t>
            </a:r>
            <a:r>
              <a:rPr lang="en-US" dirty="0">
                <a:solidFill>
                  <a:srgbClr val="FFFF00"/>
                </a:solidFill>
              </a:rPr>
              <a:t>Despite the fact school has always come naturally to me, I do reserve some time for studying. Getting good grades is something that is important to me. </a:t>
            </a:r>
            <a:r>
              <a:rPr lang="en-US" dirty="0"/>
              <a:t>I would love to get to know you better.  If you are interested please contact me at </a:t>
            </a:r>
            <a:r>
              <a:rPr lang="en-US" dirty="0" smtClean="0"/>
              <a:t>knnysmth@*****.edu</a:t>
            </a:r>
          </a:p>
          <a:p>
            <a:pPr marL="0" indent="0">
              <a:spcBef>
                <a:spcPts val="0"/>
              </a:spcBef>
              <a:buNone/>
            </a:pPr>
            <a:r>
              <a:rPr lang="en-US" dirty="0" smtClean="0">
                <a:solidFill>
                  <a:srgbClr val="FF0000"/>
                </a:solidFill>
              </a:rPr>
              <a:t>Wealth Indicator Sentence</a:t>
            </a:r>
          </a:p>
          <a:p>
            <a:pPr marL="0" indent="0">
              <a:spcBef>
                <a:spcPts val="0"/>
              </a:spcBef>
              <a:buNone/>
            </a:pPr>
            <a:r>
              <a:rPr lang="en-US" dirty="0" smtClean="0">
                <a:solidFill>
                  <a:srgbClr val="92D050"/>
                </a:solidFill>
              </a:rPr>
              <a:t>Strength Indicator Sentence</a:t>
            </a:r>
          </a:p>
          <a:p>
            <a:pPr marL="0" indent="0">
              <a:spcBef>
                <a:spcPts val="0"/>
              </a:spcBef>
              <a:buNone/>
            </a:pPr>
            <a:r>
              <a:rPr lang="en-US" dirty="0" smtClean="0">
                <a:solidFill>
                  <a:srgbClr val="FFFF00"/>
                </a:solidFill>
              </a:rPr>
              <a:t>Intelligence Indicator Sentence</a:t>
            </a:r>
            <a:endParaRPr lang="en-US" dirty="0">
              <a:solidFill>
                <a:srgbClr val="FFFF00"/>
              </a:solidFill>
            </a:endParaRPr>
          </a:p>
        </p:txBody>
      </p:sp>
      <p:sp>
        <p:nvSpPr>
          <p:cNvPr id="5" name="TextBox 4"/>
          <p:cNvSpPr txBox="1"/>
          <p:nvPr/>
        </p:nvSpPr>
        <p:spPr>
          <a:xfrm>
            <a:off x="5257800" y="4343400"/>
            <a:ext cx="4114800" cy="1323439"/>
          </a:xfrm>
          <a:prstGeom prst="rect">
            <a:avLst/>
          </a:prstGeom>
          <a:noFill/>
        </p:spPr>
        <p:txBody>
          <a:bodyPr wrap="square" rtlCol="0">
            <a:spAutoFit/>
          </a:bodyPr>
          <a:lstStyle/>
          <a:p>
            <a:r>
              <a:rPr lang="en-US" sz="2000" dirty="0" smtClean="0"/>
              <a:t>Note: Indicator sentences were not colored for the experiment, done here for illustrative purposes. The college name has also been removed</a:t>
            </a:r>
            <a:endParaRPr lang="en-US" sz="2000" dirty="0"/>
          </a:p>
        </p:txBody>
      </p:sp>
      <p:sp>
        <p:nvSpPr>
          <p:cNvPr id="6" name="TextBox 5"/>
          <p:cNvSpPr txBox="1"/>
          <p:nvPr/>
        </p:nvSpPr>
        <p:spPr>
          <a:xfrm>
            <a:off x="3124200" y="6150114"/>
            <a:ext cx="6019800" cy="707886"/>
          </a:xfrm>
          <a:prstGeom prst="rect">
            <a:avLst/>
          </a:prstGeom>
          <a:solidFill>
            <a:srgbClr val="92D050"/>
          </a:solidFill>
        </p:spPr>
        <p:txBody>
          <a:bodyPr wrap="square" rtlCol="0">
            <a:spAutoFit/>
          </a:bodyPr>
          <a:lstStyle/>
          <a:p>
            <a:r>
              <a:rPr lang="en-US" sz="2000" dirty="0" smtClean="0">
                <a:solidFill>
                  <a:schemeClr val="bg1"/>
                </a:solidFill>
              </a:rPr>
              <a:t>For profiles in which a variable had a value of zero, the correlating indicator sentence was omitted from the bio.</a:t>
            </a:r>
            <a:endParaRPr lang="en-US" sz="2000" dirty="0">
              <a:solidFill>
                <a:schemeClr val="bg1"/>
              </a:solidFill>
            </a:endParaRPr>
          </a:p>
        </p:txBody>
      </p:sp>
    </p:spTree>
    <p:extLst>
      <p:ext uri="{BB962C8B-B14F-4D97-AF65-F5344CB8AC3E}">
        <p14:creationId xmlns:p14="http://schemas.microsoft.com/office/powerpoint/2010/main" val="4071615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00"/>
            <a:ext cx="7772400" cy="1143000"/>
          </a:xfrm>
        </p:spPr>
        <p:txBody>
          <a:bodyPr>
            <a:normAutofit fontScale="90000"/>
          </a:bodyPr>
          <a:lstStyle/>
          <a:p>
            <a:r>
              <a:rPr lang="en-US" dirty="0" smtClean="0">
                <a:solidFill>
                  <a:schemeClr val="bg1"/>
                </a:solidFill>
              </a:rPr>
              <a:t>Attractiveness Scale &amp;</a:t>
            </a:r>
            <a:br>
              <a:rPr lang="en-US" dirty="0" smtClean="0">
                <a:solidFill>
                  <a:schemeClr val="bg1"/>
                </a:solidFill>
              </a:rPr>
            </a:br>
            <a:r>
              <a:rPr lang="en-US" dirty="0" smtClean="0">
                <a:solidFill>
                  <a:schemeClr val="bg1"/>
                </a:solidFill>
              </a:rPr>
              <a:t>Appearance Variable</a:t>
            </a:r>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942423355"/>
              </p:ext>
            </p:extLst>
          </p:nvPr>
        </p:nvGraphicFramePr>
        <p:xfrm>
          <a:off x="-19051" y="277853"/>
          <a:ext cx="9144001" cy="2707795"/>
        </p:xfrm>
        <a:graphic>
          <a:graphicData uri="http://schemas.openxmlformats.org/drawingml/2006/table">
            <a:tbl>
              <a:tblPr firstRow="1" firstCol="1" bandRow="1">
                <a:tableStyleId>{B301B821-A1FF-4177-AEE7-76D212191A09}</a:tableStyleId>
              </a:tblPr>
              <a:tblGrid>
                <a:gridCol w="1061318"/>
                <a:gridCol w="968220"/>
                <a:gridCol w="968220"/>
                <a:gridCol w="968220"/>
                <a:gridCol w="1181902"/>
                <a:gridCol w="969106"/>
                <a:gridCol w="976199"/>
                <a:gridCol w="969106"/>
                <a:gridCol w="1081710"/>
              </a:tblGrid>
              <a:tr h="685800">
                <a:tc>
                  <a:txBody>
                    <a:bodyPr/>
                    <a:lstStyle/>
                    <a:p>
                      <a:pPr marL="0" marR="0" algn="ctr">
                        <a:lnSpc>
                          <a:spcPct val="115000"/>
                        </a:lnSpc>
                        <a:spcBef>
                          <a:spcPts val="0"/>
                        </a:spcBef>
                        <a:spcAft>
                          <a:spcPts val="0"/>
                        </a:spcAft>
                      </a:pPr>
                      <a:r>
                        <a:rPr lang="en-US" sz="1600" dirty="0">
                          <a:effectLst/>
                        </a:rPr>
                        <a:t>1</a:t>
                      </a:r>
                      <a:endParaRPr lang="en-US" sz="14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2</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3</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4</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5</a:t>
                      </a:r>
                      <a:endParaRPr lang="en-US" sz="14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6</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7</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8</a:t>
                      </a:r>
                      <a:endParaRPr lang="en-US" sz="14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rPr>
                        <a:t>9</a:t>
                      </a:r>
                      <a:endParaRPr lang="en-US" sz="1400">
                        <a:effectLst/>
                        <a:latin typeface="Calibri"/>
                        <a:ea typeface="Calibri"/>
                        <a:cs typeface="Times New Roman"/>
                      </a:endParaRPr>
                    </a:p>
                  </a:txBody>
                  <a:tcPr marL="68580" marR="68580" marT="0" marB="0"/>
                </a:tc>
              </a:tr>
              <a:tr h="2021995">
                <a:tc>
                  <a:txBody>
                    <a:bodyPr/>
                    <a:lstStyle/>
                    <a:p>
                      <a:pPr marL="0" marR="0">
                        <a:lnSpc>
                          <a:spcPct val="115000"/>
                        </a:lnSpc>
                        <a:spcBef>
                          <a:spcPts val="0"/>
                        </a:spcBef>
                        <a:spcAft>
                          <a:spcPts val="0"/>
                        </a:spcAft>
                      </a:pPr>
                      <a:r>
                        <a:rPr lang="en-US" sz="1600" b="0" dirty="0">
                          <a:effectLst/>
                        </a:rPr>
                        <a:t>I am repulsed by this man. I am deleting my online profile</a:t>
                      </a:r>
                      <a:endParaRPr lang="en-US" sz="1400" b="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If our paths crossed I would try to avoid him</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I feel neither attraction nor repulsion.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I would go out of my way to interact with him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 </a:t>
                      </a:r>
                      <a:endParaRPr lang="en-US" sz="14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My blood boils with affection for this man</a:t>
                      </a:r>
                      <a:endParaRPr lang="en-US" sz="1400" dirty="0">
                        <a:effectLst/>
                        <a:latin typeface="Calibri"/>
                        <a:ea typeface="Calibri"/>
                        <a:cs typeface="Times New Roman"/>
                      </a:endParaRPr>
                    </a:p>
                  </a:txBody>
                  <a:tcPr marL="68580" marR="68580" marT="0" marB="0"/>
                </a:tc>
              </a:tr>
            </a:tbl>
          </a:graphicData>
        </a:graphic>
      </p:graphicFrame>
      <p:pic>
        <p:nvPicPr>
          <p:cNvPr id="5" name="Picture 4" descr="http://static.guim.co.uk/sys-images/Observer/Pix/pictures/2012/6/6/1338981899186/Attractive-young-man-008.jpg"/>
          <p:cNvPicPr/>
          <p:nvPr/>
        </p:nvPicPr>
        <p:blipFill rotWithShape="1">
          <a:blip r:embed="rId2">
            <a:extLst>
              <a:ext uri="{28A0092B-C50C-407E-A947-70E740481C1C}">
                <a14:useLocalDpi xmlns:a14="http://schemas.microsoft.com/office/drawing/2010/main" val="0"/>
              </a:ext>
            </a:extLst>
          </a:blip>
          <a:srcRect l="36370" t="-386" r="36757" b="44401"/>
          <a:stretch/>
        </p:blipFill>
        <p:spPr bwMode="auto">
          <a:xfrm>
            <a:off x="4651502" y="2921357"/>
            <a:ext cx="2073148" cy="2591435"/>
          </a:xfrm>
          <a:prstGeom prst="rect">
            <a:avLst/>
          </a:prstGeom>
          <a:noFill/>
          <a:ln>
            <a:noFill/>
          </a:ln>
          <a:extLst>
            <a:ext uri="{53640926-AAD7-44D8-BBD7-CCE9431645EC}">
              <a14:shadowObscured xmlns:a14="http://schemas.microsoft.com/office/drawing/2010/main"/>
            </a:ext>
          </a:extLst>
        </p:spPr>
      </p:pic>
      <p:pic>
        <p:nvPicPr>
          <p:cNvPr id="6" name="Picture 5" descr="http://i409.photobucket.com/albums/pp175/jak343434/DSC00029.jpg"/>
          <p:cNvPicPr/>
          <p:nvPr/>
        </p:nvPicPr>
        <p:blipFill rotWithShape="1">
          <a:blip r:embed="rId3">
            <a:extLst>
              <a:ext uri="{28A0092B-C50C-407E-A947-70E740481C1C}">
                <a14:useLocalDpi xmlns:a14="http://schemas.microsoft.com/office/drawing/2010/main" val="0"/>
              </a:ext>
            </a:extLst>
          </a:blip>
          <a:srcRect t="8139" r="26744"/>
          <a:stretch/>
        </p:blipFill>
        <p:spPr bwMode="auto">
          <a:xfrm>
            <a:off x="6724650" y="2930882"/>
            <a:ext cx="2371725" cy="2230120"/>
          </a:xfrm>
          <a:prstGeom prst="rect">
            <a:avLst/>
          </a:prstGeom>
          <a:noFill/>
          <a:ln>
            <a:noFill/>
          </a:ln>
          <a:extLst>
            <a:ext uri="{53640926-AAD7-44D8-BBD7-CCE9431645EC}">
              <a14:shadowObscured xmlns:a14="http://schemas.microsoft.com/office/drawing/2010/main"/>
            </a:ext>
          </a:extLst>
        </p:spPr>
      </p:pic>
      <p:sp>
        <p:nvSpPr>
          <p:cNvPr id="7" name="TextBox 6"/>
          <p:cNvSpPr txBox="1"/>
          <p:nvPr/>
        </p:nvSpPr>
        <p:spPr>
          <a:xfrm>
            <a:off x="6934199" y="5161002"/>
            <a:ext cx="2162175" cy="400110"/>
          </a:xfrm>
          <a:prstGeom prst="rect">
            <a:avLst/>
          </a:prstGeom>
          <a:noFill/>
        </p:spPr>
        <p:txBody>
          <a:bodyPr wrap="square" rtlCol="0">
            <a:spAutoFit/>
          </a:bodyPr>
          <a:lstStyle/>
          <a:p>
            <a:r>
              <a:rPr lang="en-US" dirty="0" smtClean="0"/>
              <a:t>Unattractive </a:t>
            </a:r>
            <a:r>
              <a:rPr lang="en-US" sz="2000" dirty="0" smtClean="0"/>
              <a:t>Photo</a:t>
            </a:r>
            <a:endParaRPr lang="en-US" dirty="0"/>
          </a:p>
        </p:txBody>
      </p:sp>
      <p:sp>
        <p:nvSpPr>
          <p:cNvPr id="8" name="TextBox 7"/>
          <p:cNvSpPr txBox="1"/>
          <p:nvPr/>
        </p:nvSpPr>
        <p:spPr>
          <a:xfrm>
            <a:off x="4627689" y="5498068"/>
            <a:ext cx="2096961" cy="400110"/>
          </a:xfrm>
          <a:prstGeom prst="rect">
            <a:avLst/>
          </a:prstGeom>
          <a:noFill/>
        </p:spPr>
        <p:txBody>
          <a:bodyPr wrap="square" rtlCol="0">
            <a:spAutoFit/>
          </a:bodyPr>
          <a:lstStyle/>
          <a:p>
            <a:r>
              <a:rPr lang="en-US" sz="2000" dirty="0" smtClean="0"/>
              <a:t>Attractive</a:t>
            </a:r>
            <a:r>
              <a:rPr lang="en-US" dirty="0" smtClean="0"/>
              <a:t> Photo</a:t>
            </a:r>
            <a:endParaRPr lang="en-US" dirty="0"/>
          </a:p>
        </p:txBody>
      </p:sp>
      <p:sp>
        <p:nvSpPr>
          <p:cNvPr id="9" name="TextBox 8"/>
          <p:cNvSpPr txBox="1"/>
          <p:nvPr/>
        </p:nvSpPr>
        <p:spPr>
          <a:xfrm>
            <a:off x="152400" y="3325853"/>
            <a:ext cx="4191000" cy="1015663"/>
          </a:xfrm>
          <a:prstGeom prst="rect">
            <a:avLst/>
          </a:prstGeom>
          <a:noFill/>
        </p:spPr>
        <p:txBody>
          <a:bodyPr wrap="square" rtlCol="0">
            <a:spAutoFit/>
          </a:bodyPr>
          <a:lstStyle/>
          <a:p>
            <a:r>
              <a:rPr lang="en-US" sz="2000" dirty="0" smtClean="0"/>
              <a:t>A 9 point rating scale was used to measure participants’ perceived attractiveness of the hypothetical man.</a:t>
            </a:r>
            <a:endParaRPr lang="en-US" sz="2000" dirty="0"/>
          </a:p>
        </p:txBody>
      </p:sp>
    </p:spTree>
    <p:extLst>
      <p:ext uri="{BB962C8B-B14F-4D97-AF65-F5344CB8AC3E}">
        <p14:creationId xmlns:p14="http://schemas.microsoft.com/office/powerpoint/2010/main" val="250030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 y="5748337"/>
            <a:ext cx="7772400" cy="1143000"/>
          </a:xfrm>
        </p:spPr>
        <p:txBody>
          <a:bodyPr/>
          <a:lstStyle/>
          <a:p>
            <a:r>
              <a:rPr lang="en-US" dirty="0" smtClean="0">
                <a:solidFill>
                  <a:schemeClr val="bg1"/>
                </a:solidFill>
              </a:rPr>
              <a:t>Analysis</a:t>
            </a:r>
            <a:endParaRPr lang="en-US" dirty="0">
              <a:solidFill>
                <a:schemeClr val="bg1"/>
              </a:solidFill>
            </a:endParaRPr>
          </a:p>
        </p:txBody>
      </p:sp>
      <p:sp>
        <p:nvSpPr>
          <p:cNvPr id="3" name="Content Placeholder 2"/>
          <p:cNvSpPr>
            <a:spLocks noGrp="1"/>
          </p:cNvSpPr>
          <p:nvPr>
            <p:ph idx="1"/>
          </p:nvPr>
        </p:nvSpPr>
        <p:spPr>
          <a:xfrm>
            <a:off x="685800" y="1066800"/>
            <a:ext cx="7772400" cy="4267201"/>
          </a:xfrm>
        </p:spPr>
        <p:txBody>
          <a:bodyPr>
            <a:normAutofit/>
          </a:bodyPr>
          <a:lstStyle/>
          <a:p>
            <a:r>
              <a:rPr lang="en-US" sz="2400" dirty="0" smtClean="0"/>
              <a:t>Analyzed data with a </a:t>
            </a:r>
            <a:r>
              <a:rPr lang="en-US" sz="2400" dirty="0" err="1" smtClean="0"/>
              <a:t>Univariate</a:t>
            </a:r>
            <a:r>
              <a:rPr lang="en-US" sz="2400" dirty="0" smtClean="0"/>
              <a:t> Linear Model </a:t>
            </a:r>
          </a:p>
          <a:p>
            <a:pPr lvl="1"/>
            <a:r>
              <a:rPr lang="en-US" sz="2000" dirty="0" smtClean="0"/>
              <a:t>SPSS used to build a custom model</a:t>
            </a:r>
          </a:p>
          <a:p>
            <a:pPr lvl="1"/>
            <a:r>
              <a:rPr lang="en-US" sz="2000" dirty="0" smtClean="0"/>
              <a:t>Began by adding all 5 variables:  Appearance, Intelligence, Wealth, Strength, and Class as main effects in model</a:t>
            </a:r>
          </a:p>
          <a:p>
            <a:pPr lvl="1"/>
            <a:r>
              <a:rPr lang="en-US" sz="2000" dirty="0"/>
              <a:t>All 4-way, 3-way, and 2-way interactions were </a:t>
            </a:r>
            <a:r>
              <a:rPr lang="en-US" sz="2000" dirty="0" smtClean="0"/>
              <a:t>added to model</a:t>
            </a:r>
          </a:p>
          <a:p>
            <a:r>
              <a:rPr lang="en-US" sz="2400" dirty="0" smtClean="0"/>
              <a:t>Performed Backwards Stepwise Regression on Interactions</a:t>
            </a:r>
          </a:p>
          <a:p>
            <a:pPr lvl="1"/>
            <a:r>
              <a:rPr lang="en-US" sz="2000" dirty="0" smtClean="0"/>
              <a:t>Linear model run and 4-way interaction determined insignificant</a:t>
            </a:r>
          </a:p>
          <a:p>
            <a:pPr lvl="1"/>
            <a:r>
              <a:rPr lang="en-US" sz="2000" dirty="0" smtClean="0"/>
              <a:t>3-way interactions eliminated one by one beginning with interaction that had the highest p-value (least significant)</a:t>
            </a:r>
          </a:p>
          <a:p>
            <a:pPr lvl="1"/>
            <a:r>
              <a:rPr lang="en-US" sz="2000" dirty="0" smtClean="0"/>
              <a:t>2-way interactions </a:t>
            </a:r>
            <a:r>
              <a:rPr lang="en-US" sz="2000" dirty="0"/>
              <a:t>eliminated one by one beginning with interaction that had the highest p-value (least significant)</a:t>
            </a:r>
          </a:p>
        </p:txBody>
      </p:sp>
    </p:spTree>
    <p:extLst>
      <p:ext uri="{BB962C8B-B14F-4D97-AF65-F5344CB8AC3E}">
        <p14:creationId xmlns:p14="http://schemas.microsoft.com/office/powerpoint/2010/main" val="2907773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3" y="5715000"/>
            <a:ext cx="7772400" cy="1143000"/>
          </a:xfrm>
        </p:spPr>
        <p:txBody>
          <a:bodyPr/>
          <a:lstStyle/>
          <a:p>
            <a:r>
              <a:rPr lang="en-US" dirty="0" smtClean="0">
                <a:solidFill>
                  <a:schemeClr val="bg1"/>
                </a:solidFill>
              </a:rPr>
              <a:t>Analysis Results</a:t>
            </a:r>
            <a:endParaRPr lang="en-US" dirty="0">
              <a:solidFill>
                <a:schemeClr val="bg1"/>
              </a:solidFill>
            </a:endParaRPr>
          </a:p>
        </p:txBody>
      </p:sp>
      <p:sp>
        <p:nvSpPr>
          <p:cNvPr id="3" name="Content Placeholder 2"/>
          <p:cNvSpPr>
            <a:spLocks noGrp="1"/>
          </p:cNvSpPr>
          <p:nvPr>
            <p:ph idx="1"/>
          </p:nvPr>
        </p:nvSpPr>
        <p:spPr>
          <a:xfrm>
            <a:off x="533400" y="533399"/>
            <a:ext cx="8001000" cy="4572001"/>
          </a:xfrm>
        </p:spPr>
        <p:txBody>
          <a:bodyPr>
            <a:noAutofit/>
          </a:bodyPr>
          <a:lstStyle/>
          <a:p>
            <a:r>
              <a:rPr lang="en-US" sz="2800" dirty="0" smtClean="0"/>
              <a:t>One significant 2-way interaction was found: Wealth and Intelligence </a:t>
            </a:r>
          </a:p>
          <a:p>
            <a:pPr lvl="1"/>
            <a:r>
              <a:rPr lang="en-US" sz="2000" dirty="0" smtClean="0"/>
              <a:t>P-Value of .052 </a:t>
            </a:r>
          </a:p>
          <a:p>
            <a:r>
              <a:rPr lang="en-US" sz="2800" dirty="0" smtClean="0"/>
              <a:t>Significance level set at 10%</a:t>
            </a:r>
          </a:p>
          <a:p>
            <a:pPr lvl="1"/>
            <a:r>
              <a:rPr lang="en-US" sz="2000" dirty="0" smtClean="0"/>
              <a:t>Low enough to indicate significance in exploratory study (Small Sample Size)</a:t>
            </a:r>
          </a:p>
          <a:p>
            <a:r>
              <a:rPr lang="en-US" sz="2800" dirty="0" smtClean="0"/>
              <a:t>A coefficient of -1.250 indicated a significant difference in attractiveness</a:t>
            </a:r>
          </a:p>
          <a:p>
            <a:pPr lvl="1"/>
            <a:r>
              <a:rPr lang="en-US" sz="2000" dirty="0" smtClean="0"/>
              <a:t>Intelligence without wealth increased attractiveness by .75</a:t>
            </a:r>
          </a:p>
          <a:p>
            <a:pPr lvl="1"/>
            <a:r>
              <a:rPr lang="en-US" sz="2000" dirty="0" smtClean="0"/>
              <a:t>Intelligence with wealth decreased attractiveness by .5</a:t>
            </a:r>
          </a:p>
        </p:txBody>
      </p:sp>
    </p:spTree>
    <p:extLst>
      <p:ext uri="{BB962C8B-B14F-4D97-AF65-F5344CB8AC3E}">
        <p14:creationId xmlns:p14="http://schemas.microsoft.com/office/powerpoint/2010/main" val="446517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00"/>
            <a:ext cx="6172200" cy="1143000"/>
          </a:xfrm>
        </p:spPr>
        <p:txBody>
          <a:bodyPr>
            <a:normAutofit fontScale="90000"/>
          </a:bodyPr>
          <a:lstStyle/>
          <a:p>
            <a:r>
              <a:rPr lang="en-US" dirty="0" smtClean="0">
                <a:solidFill>
                  <a:schemeClr val="bg1"/>
                </a:solidFill>
              </a:rPr>
              <a:t>Interaction between wealth and Intelligence</a:t>
            </a:r>
            <a:endParaRPr lang="en-US"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533400"/>
            <a:ext cx="6248400" cy="3755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400800" y="152400"/>
            <a:ext cx="2590800" cy="4401205"/>
          </a:xfrm>
          <a:prstGeom prst="rect">
            <a:avLst/>
          </a:prstGeom>
          <a:noFill/>
        </p:spPr>
        <p:txBody>
          <a:bodyPr wrap="square" rtlCol="0">
            <a:spAutoFit/>
          </a:bodyPr>
          <a:lstStyle/>
          <a:p>
            <a:r>
              <a:rPr lang="en-US" sz="2000" dirty="0" smtClean="0"/>
              <a:t>The best combination of traits is to be intelligent and not wealthy.  Surprisingly, the worst combination of attributes was to be both wealthy and intelligent.  We attribute this to the “Too Good to be True” Effect.  A man who is both rich and intelligent is off-putting to women.</a:t>
            </a:r>
            <a:endParaRPr lang="en-US" sz="2000" dirty="0"/>
          </a:p>
        </p:txBody>
      </p:sp>
      <p:sp>
        <p:nvSpPr>
          <p:cNvPr id="4" name="TextBox 3"/>
          <p:cNvSpPr txBox="1"/>
          <p:nvPr/>
        </p:nvSpPr>
        <p:spPr>
          <a:xfrm>
            <a:off x="152400" y="4191000"/>
            <a:ext cx="6248400" cy="1323439"/>
          </a:xfrm>
          <a:prstGeom prst="rect">
            <a:avLst/>
          </a:prstGeom>
          <a:noFill/>
        </p:spPr>
        <p:txBody>
          <a:bodyPr wrap="square" rtlCol="0">
            <a:spAutoFit/>
          </a:bodyPr>
          <a:lstStyle/>
          <a:p>
            <a:r>
              <a:rPr lang="en-US" sz="2000" dirty="0" smtClean="0"/>
              <a:t>We have sufficient evidence (at the 10% level) to </a:t>
            </a:r>
            <a:r>
              <a:rPr lang="en-US" sz="2000" u="sng" dirty="0" smtClean="0"/>
              <a:t>reject</a:t>
            </a:r>
            <a:r>
              <a:rPr lang="en-US" sz="2000" dirty="0" smtClean="0"/>
              <a:t> the null hypothesis that there is no interaction between wealth and intelligence: i.e. Effect of Wealth with Intelligence is equal to the Effect of Wealth without Intelligence</a:t>
            </a:r>
            <a:endParaRPr lang="en-US" sz="2000" dirty="0"/>
          </a:p>
        </p:txBody>
      </p:sp>
    </p:spTree>
    <p:extLst>
      <p:ext uri="{BB962C8B-B14F-4D97-AF65-F5344CB8AC3E}">
        <p14:creationId xmlns:p14="http://schemas.microsoft.com/office/powerpoint/2010/main" val="3168878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5715000"/>
            <a:ext cx="7772400" cy="1143000"/>
          </a:xfrm>
        </p:spPr>
        <p:txBody>
          <a:bodyPr/>
          <a:lstStyle/>
          <a:p>
            <a:r>
              <a:rPr lang="en-US" dirty="0" smtClean="0">
                <a:solidFill>
                  <a:schemeClr val="bg1"/>
                </a:solidFill>
              </a:rPr>
              <a:t>Analysis Results</a:t>
            </a:r>
            <a:endParaRPr lang="en-US" dirty="0">
              <a:solidFill>
                <a:schemeClr val="bg1"/>
              </a:solidFill>
            </a:endParaRPr>
          </a:p>
        </p:txBody>
      </p:sp>
      <p:sp>
        <p:nvSpPr>
          <p:cNvPr id="3" name="Content Placeholder 2"/>
          <p:cNvSpPr>
            <a:spLocks noGrp="1"/>
          </p:cNvSpPr>
          <p:nvPr>
            <p:ph idx="1"/>
          </p:nvPr>
        </p:nvSpPr>
        <p:spPr>
          <a:xfrm>
            <a:off x="533400" y="76200"/>
            <a:ext cx="8077200" cy="4343401"/>
          </a:xfrm>
        </p:spPr>
        <p:txBody>
          <a:bodyPr>
            <a:noAutofit/>
          </a:bodyPr>
          <a:lstStyle/>
          <a:p>
            <a:r>
              <a:rPr lang="en-US" sz="2800" dirty="0" smtClean="0"/>
              <a:t>In addition to the one significant two-way interaction, one of the other experimental factors was significant with a p-value of 0.035 .</a:t>
            </a:r>
          </a:p>
          <a:p>
            <a:pPr lvl="1"/>
            <a:r>
              <a:rPr lang="en-US" sz="2000" dirty="0" smtClean="0"/>
              <a:t>Single factors tested for significance using Backwards Stepwise Elimination</a:t>
            </a:r>
          </a:p>
          <a:p>
            <a:pPr lvl="1"/>
            <a:r>
              <a:rPr lang="en-US" sz="2000" dirty="0" smtClean="0"/>
              <a:t>All five variables included in </a:t>
            </a:r>
            <a:r>
              <a:rPr lang="en-US" sz="2000" dirty="0" err="1" smtClean="0"/>
              <a:t>Univariate</a:t>
            </a:r>
            <a:r>
              <a:rPr lang="en-US" sz="2000" dirty="0" smtClean="0"/>
              <a:t> Linear Model</a:t>
            </a:r>
          </a:p>
          <a:p>
            <a:pPr lvl="1"/>
            <a:r>
              <a:rPr lang="en-US" sz="2000" dirty="0" smtClean="0"/>
              <a:t>Analysis run, and variable with highest p-value (least significance) eliminated</a:t>
            </a:r>
          </a:p>
          <a:p>
            <a:pPr lvl="1"/>
            <a:r>
              <a:rPr lang="en-US" sz="2000" dirty="0" smtClean="0"/>
              <a:t>All variables eliminated until only Appearance remained as significant</a:t>
            </a:r>
          </a:p>
          <a:p>
            <a:r>
              <a:rPr lang="en-US" sz="2800" dirty="0" smtClean="0"/>
              <a:t>Appearance determined to be significant at 5% level</a:t>
            </a:r>
          </a:p>
          <a:p>
            <a:pPr lvl="1"/>
            <a:r>
              <a:rPr lang="en-US" sz="2000" dirty="0" smtClean="0"/>
              <a:t>Appearance has a significant effect on attractiveness, regardless of other factors</a:t>
            </a:r>
          </a:p>
          <a:p>
            <a:pPr lvl="1"/>
            <a:r>
              <a:rPr lang="en-US" sz="2000" dirty="0" smtClean="0"/>
              <a:t>Coefficient of 0.688 indicated a score increase of 0.688 when the attractive picture was used, regardless of values of other variables</a:t>
            </a:r>
          </a:p>
          <a:p>
            <a:endParaRPr lang="en-US" sz="2800" dirty="0"/>
          </a:p>
        </p:txBody>
      </p:sp>
    </p:spTree>
    <p:extLst>
      <p:ext uri="{BB962C8B-B14F-4D97-AF65-F5344CB8AC3E}">
        <p14:creationId xmlns:p14="http://schemas.microsoft.com/office/powerpoint/2010/main" val="2073943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00712"/>
            <a:ext cx="7772400" cy="1143000"/>
          </a:xfrm>
        </p:spPr>
        <p:txBody>
          <a:bodyPr/>
          <a:lstStyle/>
          <a:p>
            <a:r>
              <a:rPr lang="en-US" dirty="0" smtClean="0">
                <a:solidFill>
                  <a:schemeClr val="bg1"/>
                </a:solidFill>
              </a:rPr>
              <a:t>Conclusions</a:t>
            </a:r>
            <a:endParaRPr lang="en-US" dirty="0">
              <a:solidFill>
                <a:schemeClr val="bg1"/>
              </a:solidFill>
            </a:endParaRPr>
          </a:p>
        </p:txBody>
      </p:sp>
      <p:sp>
        <p:nvSpPr>
          <p:cNvPr id="3" name="Content Placeholder 2"/>
          <p:cNvSpPr>
            <a:spLocks noGrp="1"/>
          </p:cNvSpPr>
          <p:nvPr>
            <p:ph idx="1"/>
          </p:nvPr>
        </p:nvSpPr>
        <p:spPr>
          <a:xfrm>
            <a:off x="266700" y="76200"/>
            <a:ext cx="8610600" cy="4267201"/>
          </a:xfrm>
        </p:spPr>
        <p:txBody>
          <a:bodyPr>
            <a:noAutofit/>
          </a:bodyPr>
          <a:lstStyle/>
          <a:p>
            <a:r>
              <a:rPr lang="en-US" sz="2800" dirty="0" smtClean="0"/>
              <a:t>One Interaction determined to be significant at 10% level</a:t>
            </a:r>
          </a:p>
          <a:p>
            <a:pPr lvl="1"/>
            <a:r>
              <a:rPr lang="en-US" sz="2000" dirty="0" smtClean="0"/>
              <a:t>Wealth and Intelligence  have a significant interaction on attractiveness rating</a:t>
            </a:r>
          </a:p>
          <a:p>
            <a:pPr lvl="1"/>
            <a:r>
              <a:rPr lang="en-US" sz="2000" dirty="0" smtClean="0"/>
              <a:t>Having one or the other increased attractiveness over having neither</a:t>
            </a:r>
          </a:p>
          <a:p>
            <a:pPr lvl="1"/>
            <a:r>
              <a:rPr lang="en-US" sz="2000" dirty="0" smtClean="0"/>
              <a:t>The presence of both wealth and intelligence had a negative impact of attractiveness score.  We refer to this phenomenon as the “Too Good to be True” effect</a:t>
            </a:r>
          </a:p>
          <a:p>
            <a:r>
              <a:rPr lang="en-US" sz="2800" dirty="0" smtClean="0"/>
              <a:t>One single variable determined to be significant at 5% level</a:t>
            </a:r>
          </a:p>
          <a:p>
            <a:pPr lvl="1"/>
            <a:r>
              <a:rPr lang="en-US" sz="2000" dirty="0" smtClean="0"/>
              <a:t>Appearance had a positive effect on attractiveness, regardless of other variables</a:t>
            </a:r>
            <a:endParaRPr lang="en-US" sz="2000" dirty="0"/>
          </a:p>
          <a:p>
            <a:r>
              <a:rPr lang="en-US" sz="2800" dirty="0" smtClean="0"/>
              <a:t>Regression Equation:</a:t>
            </a:r>
          </a:p>
          <a:p>
            <a:pPr lvl="1"/>
            <a:r>
              <a:rPr lang="en-US" sz="2000" dirty="0" smtClean="0"/>
              <a:t>Score = 6.5 + .688*Appearance  + .625*Wealth + .75*Intelligence - 1.25*Wealth*Intelligence</a:t>
            </a:r>
          </a:p>
        </p:txBody>
      </p:sp>
    </p:spTree>
    <p:extLst>
      <p:ext uri="{BB962C8B-B14F-4D97-AF65-F5344CB8AC3E}">
        <p14:creationId xmlns:p14="http://schemas.microsoft.com/office/powerpoint/2010/main" val="3369264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Nathan</a:t>
            </a:r>
          </a:p>
          <a:p>
            <a:pPr lvl="1"/>
            <a:r>
              <a:rPr lang="en-US" dirty="0" smtClean="0"/>
              <a:t>An overview of stat </a:t>
            </a:r>
            <a:r>
              <a:rPr lang="en-US" dirty="0" err="1" smtClean="0"/>
              <a:t>ed</a:t>
            </a:r>
            <a:r>
              <a:rPr lang="en-US" dirty="0" smtClean="0"/>
              <a:t> to get where we are today</a:t>
            </a:r>
          </a:p>
          <a:p>
            <a:pPr lvl="1"/>
            <a:r>
              <a:rPr lang="en-US" dirty="0" smtClean="0"/>
              <a:t>A model for a second course in Statistics</a:t>
            </a:r>
          </a:p>
          <a:p>
            <a:pPr lvl="1"/>
            <a:r>
              <a:rPr lang="en-US" dirty="0" smtClean="0"/>
              <a:t>Integrating a national project competition; future of USPROC</a:t>
            </a:r>
          </a:p>
          <a:p>
            <a:pPr lvl="1"/>
            <a:endParaRPr lang="en-US" dirty="0"/>
          </a:p>
          <a:p>
            <a:r>
              <a:rPr lang="en-US" dirty="0" smtClean="0"/>
              <a:t>Josh</a:t>
            </a:r>
          </a:p>
          <a:p>
            <a:pPr lvl="1"/>
            <a:r>
              <a:rPr lang="en-US" dirty="0" smtClean="0"/>
              <a:t>An overview of the winning project</a:t>
            </a:r>
          </a:p>
          <a:p>
            <a:pPr lvl="1"/>
            <a:endParaRPr lang="en-US" dirty="0"/>
          </a:p>
          <a:p>
            <a:r>
              <a:rPr lang="en-US" dirty="0" smtClean="0"/>
              <a:t>Time for questions</a:t>
            </a:r>
            <a:endParaRPr lang="en-US" dirty="0"/>
          </a:p>
        </p:txBody>
      </p:sp>
    </p:spTree>
    <p:extLst>
      <p:ext uri="{BB962C8B-B14F-4D97-AF65-F5344CB8AC3E}">
        <p14:creationId xmlns:p14="http://schemas.microsoft.com/office/powerpoint/2010/main" val="1073408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00"/>
            <a:ext cx="7772400" cy="1143000"/>
          </a:xfrm>
        </p:spPr>
        <p:txBody>
          <a:bodyPr/>
          <a:lstStyle/>
          <a:p>
            <a:r>
              <a:rPr lang="en-US" dirty="0" smtClean="0">
                <a:solidFill>
                  <a:schemeClr val="bg1"/>
                </a:solidFill>
              </a:rPr>
              <a:t>Conclusions (</a:t>
            </a:r>
            <a:r>
              <a:rPr lang="en-US" dirty="0" err="1" smtClean="0">
                <a:solidFill>
                  <a:schemeClr val="bg1"/>
                </a:solidFill>
              </a:rPr>
              <a:t>cont</a:t>
            </a:r>
            <a:r>
              <a:rPr lang="en-US" dirty="0" smtClean="0">
                <a:solidFill>
                  <a:schemeClr val="bg1"/>
                </a:solidFill>
              </a:rPr>
              <a:t>)</a:t>
            </a:r>
            <a:endParaRPr lang="en-US" dirty="0">
              <a:solidFill>
                <a:schemeClr val="bg1"/>
              </a:solidFill>
            </a:endParaRPr>
          </a:p>
        </p:txBody>
      </p:sp>
      <p:sp>
        <p:nvSpPr>
          <p:cNvPr id="3" name="Content Placeholder 2"/>
          <p:cNvSpPr>
            <a:spLocks noGrp="1"/>
          </p:cNvSpPr>
          <p:nvPr>
            <p:ph idx="1"/>
          </p:nvPr>
        </p:nvSpPr>
        <p:spPr>
          <a:xfrm>
            <a:off x="152400" y="0"/>
            <a:ext cx="8839200" cy="5562600"/>
          </a:xfrm>
        </p:spPr>
        <p:txBody>
          <a:bodyPr>
            <a:noAutofit/>
          </a:bodyPr>
          <a:lstStyle/>
          <a:p>
            <a:r>
              <a:rPr lang="en-US" dirty="0" smtClean="0"/>
              <a:t>“Too Good to be True” Effect</a:t>
            </a:r>
          </a:p>
          <a:p>
            <a:pPr lvl="1"/>
            <a:r>
              <a:rPr lang="en-US" sz="2000" dirty="0" smtClean="0"/>
              <a:t>It is possible too have too much of a good thing, the presence of both wealth and intelligence had a </a:t>
            </a:r>
            <a:r>
              <a:rPr lang="en-US" sz="2000" u="sng" dirty="0" smtClean="0"/>
              <a:t>negative</a:t>
            </a:r>
            <a:r>
              <a:rPr lang="en-US" sz="2000" dirty="0" smtClean="0"/>
              <a:t> effect, contrary to our intuition</a:t>
            </a:r>
          </a:p>
          <a:p>
            <a:pPr lvl="1"/>
            <a:r>
              <a:rPr lang="en-US" sz="2000" dirty="0" smtClean="0"/>
              <a:t>We hypothesized the presence of these two traits made the hypothetical man seem unattainable, he was perceived as being too good to try and date</a:t>
            </a:r>
          </a:p>
          <a:p>
            <a:pPr lvl="1"/>
            <a:r>
              <a:rPr lang="en-US" sz="2000" dirty="0" smtClean="0"/>
              <a:t>We would like to explore this effect further through more experimentation.  The next step would be to create an experiment where the only variables are wealth, intelligence, and appearance.  Testing the interaction of wealth and intelligence on a larger number of </a:t>
            </a:r>
            <a:r>
              <a:rPr lang="en-US" sz="2000" dirty="0" err="1" smtClean="0"/>
              <a:t>picutres</a:t>
            </a:r>
            <a:r>
              <a:rPr lang="en-US" sz="2000" dirty="0" smtClean="0"/>
              <a:t> would help determine if this is a general principle, or a phenomenon specific to these two photos</a:t>
            </a:r>
          </a:p>
          <a:p>
            <a:r>
              <a:rPr lang="en-US" dirty="0" smtClean="0"/>
              <a:t>Broader Implications</a:t>
            </a:r>
          </a:p>
          <a:p>
            <a:pPr lvl="1"/>
            <a:r>
              <a:rPr lang="en-US" sz="2000" dirty="0" smtClean="0"/>
              <a:t>Due to the study design, we should be careful about generalizing our findings to the entire population of female students at this college</a:t>
            </a:r>
          </a:p>
          <a:p>
            <a:pPr lvl="1"/>
            <a:r>
              <a:rPr lang="en-US" sz="2000" dirty="0" smtClean="0"/>
              <a:t>Further experiments, such as the one suggested above, could give us a better idea if these results can be generalized to the whole population, or are unique to this sample</a:t>
            </a:r>
            <a:endParaRPr lang="en-US" sz="2000" dirty="0"/>
          </a:p>
        </p:txBody>
      </p:sp>
    </p:spTree>
    <p:extLst>
      <p:ext uri="{BB962C8B-B14F-4D97-AF65-F5344CB8AC3E}">
        <p14:creationId xmlns:p14="http://schemas.microsoft.com/office/powerpoint/2010/main" val="796374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00"/>
            <a:ext cx="7772400" cy="1143000"/>
          </a:xfrm>
        </p:spPr>
        <p:txBody>
          <a:bodyPr/>
          <a:lstStyle/>
          <a:p>
            <a:r>
              <a:rPr lang="en-US" dirty="0" smtClean="0">
                <a:solidFill>
                  <a:schemeClr val="bg1"/>
                </a:solidFill>
              </a:rPr>
              <a:t>Limitations</a:t>
            </a:r>
            <a:endParaRPr lang="en-US" dirty="0">
              <a:solidFill>
                <a:schemeClr val="bg1"/>
              </a:solidFill>
            </a:endParaRPr>
          </a:p>
        </p:txBody>
      </p:sp>
      <p:sp>
        <p:nvSpPr>
          <p:cNvPr id="3" name="Content Placeholder 2"/>
          <p:cNvSpPr>
            <a:spLocks noGrp="1"/>
          </p:cNvSpPr>
          <p:nvPr>
            <p:ph idx="1"/>
          </p:nvPr>
        </p:nvSpPr>
        <p:spPr>
          <a:xfrm>
            <a:off x="152400" y="76200"/>
            <a:ext cx="8839200" cy="4495801"/>
          </a:xfrm>
        </p:spPr>
        <p:txBody>
          <a:bodyPr>
            <a:noAutofit/>
          </a:bodyPr>
          <a:lstStyle/>
          <a:p>
            <a:pPr>
              <a:spcBef>
                <a:spcPts val="300"/>
              </a:spcBef>
            </a:pPr>
            <a:r>
              <a:rPr lang="en-US" dirty="0" smtClean="0"/>
              <a:t>Study Design</a:t>
            </a:r>
          </a:p>
          <a:p>
            <a:pPr lvl="1">
              <a:spcBef>
                <a:spcPts val="300"/>
              </a:spcBef>
            </a:pPr>
            <a:r>
              <a:rPr lang="en-US" sz="2000" dirty="0" smtClean="0"/>
              <a:t>It was difficult to indicate the presence of various non-physical traits through a paragraph in a clear yet subtle manner</a:t>
            </a:r>
          </a:p>
          <a:p>
            <a:pPr>
              <a:spcBef>
                <a:spcPts val="300"/>
              </a:spcBef>
            </a:pPr>
            <a:r>
              <a:rPr lang="en-US" dirty="0" smtClean="0"/>
              <a:t>Sampling</a:t>
            </a:r>
          </a:p>
          <a:p>
            <a:pPr lvl="1">
              <a:spcBef>
                <a:spcPts val="300"/>
              </a:spcBef>
            </a:pPr>
            <a:r>
              <a:rPr lang="en-US" sz="2000" dirty="0" smtClean="0"/>
              <a:t>A convenience sample was used rather than a random sample, so we must be very careful about generalizing results to the population of all female students at this college</a:t>
            </a:r>
          </a:p>
          <a:p>
            <a:pPr lvl="1">
              <a:spcBef>
                <a:spcPts val="300"/>
              </a:spcBef>
            </a:pPr>
            <a:r>
              <a:rPr lang="en-US" sz="2000" dirty="0" smtClean="0"/>
              <a:t>A rather small sample size was used in this survey, giving us less accurate data with which to run our analysis</a:t>
            </a:r>
          </a:p>
          <a:p>
            <a:pPr>
              <a:spcBef>
                <a:spcPts val="300"/>
              </a:spcBef>
            </a:pPr>
            <a:r>
              <a:rPr lang="en-US" dirty="0" smtClean="0"/>
              <a:t>Survey</a:t>
            </a:r>
          </a:p>
          <a:p>
            <a:pPr lvl="1">
              <a:spcBef>
                <a:spcPts val="300"/>
              </a:spcBef>
            </a:pPr>
            <a:r>
              <a:rPr lang="en-US" sz="2000" dirty="0" smtClean="0"/>
              <a:t>The attitude of survey takers can have a significant impact on results.  We faced some difficulty with participants who had little interest or concern for the survey</a:t>
            </a:r>
          </a:p>
          <a:p>
            <a:pPr lvl="1">
              <a:spcBef>
                <a:spcPts val="300"/>
              </a:spcBef>
            </a:pPr>
            <a:r>
              <a:rPr lang="en-US" sz="2000" dirty="0" smtClean="0"/>
              <a:t>Another limitation of the survey is that 5 (the middle) value was a very common rating in survey responses.  This could be addressed by using a ten point rating scale; however, we feel there would still be significant bunching around the middle of the scale</a:t>
            </a:r>
          </a:p>
        </p:txBody>
      </p:sp>
    </p:spTree>
    <p:extLst>
      <p:ext uri="{BB962C8B-B14F-4D97-AF65-F5344CB8AC3E}">
        <p14:creationId xmlns:p14="http://schemas.microsoft.com/office/powerpoint/2010/main" val="2623916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5000"/>
            <a:ext cx="7772400" cy="1143000"/>
          </a:xfrm>
        </p:spPr>
        <p:txBody>
          <a:bodyPr/>
          <a:lstStyle/>
          <a:p>
            <a:r>
              <a:rPr lang="en-US" dirty="0" smtClean="0">
                <a:solidFill>
                  <a:schemeClr val="bg1"/>
                </a:solidFill>
              </a:rPr>
              <a:t>References</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sz="2000" dirty="0" smtClean="0"/>
              <a:t>Moore, F. R., </a:t>
            </a:r>
            <a:r>
              <a:rPr lang="en-US" sz="2000" dirty="0" err="1" smtClean="0"/>
              <a:t>Filippou</a:t>
            </a:r>
            <a:r>
              <a:rPr lang="en-US" sz="2000" dirty="0" smtClean="0"/>
              <a:t>., D. D., &amp; </a:t>
            </a:r>
            <a:r>
              <a:rPr lang="en-US" sz="2000" dirty="0" err="1" smtClean="0"/>
              <a:t>Perrett</a:t>
            </a:r>
            <a:r>
              <a:rPr lang="en-US" sz="2000" dirty="0" smtClean="0"/>
              <a:t>, D. I. </a:t>
            </a:r>
          </a:p>
          <a:p>
            <a:pPr marL="0" indent="0">
              <a:buNone/>
            </a:pPr>
            <a:r>
              <a:rPr lang="en-US" sz="2000" dirty="0"/>
              <a:t>	</a:t>
            </a:r>
            <a:r>
              <a:rPr lang="en-US" sz="2000" dirty="0" smtClean="0"/>
              <a:t>(2011). Intelligence and attractiveness in the face: Beyond the 	attractiveness halo effect. Journal Of Evolutionary Psychology, 	9(3), 	205-217. doi:10.1556/JEP.9.2011.3.2</a:t>
            </a:r>
          </a:p>
          <a:p>
            <a:pPr marL="0" indent="0">
              <a:buNone/>
            </a:pPr>
            <a:endParaRPr lang="en-US" dirty="0"/>
          </a:p>
        </p:txBody>
      </p:sp>
    </p:spTree>
    <p:extLst>
      <p:ext uri="{BB962C8B-B14F-4D97-AF65-F5344CB8AC3E}">
        <p14:creationId xmlns:p14="http://schemas.microsoft.com/office/powerpoint/2010/main" val="219839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685800" y="1600201"/>
            <a:ext cx="7772400" cy="4114800"/>
          </a:xfrm>
        </p:spPr>
        <p:txBody>
          <a:bodyPr>
            <a:normAutofit fontScale="92500"/>
          </a:bodyPr>
          <a:lstStyle/>
          <a:p>
            <a:r>
              <a:rPr lang="en-US" dirty="0" smtClean="0"/>
              <a:t>Where we’ve been—consensus Stat 101 curriculum; Birth of Stat Ed; GAISE</a:t>
            </a:r>
          </a:p>
          <a:p>
            <a:r>
              <a:rPr lang="en-US" dirty="0" smtClean="0"/>
              <a:t>Where we are</a:t>
            </a:r>
          </a:p>
          <a:p>
            <a:pPr lvl="1"/>
            <a:r>
              <a:rPr lang="en-US" dirty="0" smtClean="0"/>
              <a:t>Embracing GAISE Pedagogy</a:t>
            </a:r>
          </a:p>
          <a:p>
            <a:pPr lvl="1"/>
            <a:r>
              <a:rPr lang="en-US" dirty="0" smtClean="0"/>
              <a:t>Societal changes (</a:t>
            </a:r>
            <a:r>
              <a:rPr lang="en-US" dirty="0" err="1" smtClean="0"/>
              <a:t>Expert</a:t>
            </a:r>
            <a:r>
              <a:rPr lang="en-US" dirty="0" err="1" smtClean="0">
                <a:sym typeface="Wingdings" pitchFamily="2" charset="2"/>
              </a:rPr>
              <a:t>Data</a:t>
            </a:r>
            <a:r>
              <a:rPr lang="en-US" dirty="0" smtClean="0">
                <a:sym typeface="Wingdings" pitchFamily="2" charset="2"/>
              </a:rPr>
              <a:t>)</a:t>
            </a:r>
          </a:p>
          <a:p>
            <a:pPr lvl="1"/>
            <a:r>
              <a:rPr lang="en-US" dirty="0" smtClean="0">
                <a:sym typeface="Wingdings" pitchFamily="2" charset="2"/>
              </a:rPr>
              <a:t>Research changes (Switzer and Horton)</a:t>
            </a:r>
          </a:p>
          <a:p>
            <a:pPr lvl="1"/>
            <a:r>
              <a:rPr lang="en-US" dirty="0">
                <a:sym typeface="Wingdings" pitchFamily="2" charset="2"/>
              </a:rPr>
              <a:t>T</a:t>
            </a:r>
            <a:r>
              <a:rPr lang="en-US" dirty="0" smtClean="0">
                <a:sym typeface="Wingdings" pitchFamily="2" charset="2"/>
              </a:rPr>
              <a:t>erminal Stat 101 course</a:t>
            </a:r>
          </a:p>
          <a:p>
            <a:pPr lvl="1"/>
            <a:r>
              <a:rPr lang="en-US" dirty="0" smtClean="0">
                <a:sym typeface="Wingdings" pitchFamily="2" charset="2"/>
              </a:rPr>
              <a:t>Cobb challenge</a:t>
            </a:r>
          </a:p>
          <a:p>
            <a:r>
              <a:rPr lang="en-US" dirty="0" smtClean="0">
                <a:sym typeface="Wingdings" pitchFamily="2" charset="2"/>
              </a:rPr>
              <a:t>Where we’re headed</a:t>
            </a:r>
          </a:p>
          <a:p>
            <a:pPr lvl="1"/>
            <a:r>
              <a:rPr lang="en-US" dirty="0" smtClean="0">
                <a:sym typeface="Wingdings" pitchFamily="2" charset="2"/>
              </a:rPr>
              <a:t>Incremental content change in first course</a:t>
            </a:r>
          </a:p>
          <a:p>
            <a:pPr lvl="1"/>
            <a:r>
              <a:rPr lang="en-US" dirty="0" smtClean="0">
                <a:sym typeface="Wingdings" pitchFamily="2" charset="2"/>
              </a:rPr>
              <a:t>Breaking down barriers to entry to the second course (</a:t>
            </a:r>
            <a:r>
              <a:rPr lang="en-US" dirty="0" err="1" smtClean="0">
                <a:sym typeface="Wingdings" pitchFamily="2" charset="2"/>
              </a:rPr>
              <a:t>Mult</a:t>
            </a:r>
            <a:r>
              <a:rPr lang="en-US" dirty="0" smtClean="0">
                <a:sym typeface="Wingdings" pitchFamily="2" charset="2"/>
              </a:rPr>
              <a:t> regression, ANCOVA, ANOVA, General Linear Models)—Theme “What is a statistical model and how do you use it?”</a:t>
            </a:r>
            <a:endParaRPr lang="en-US" dirty="0">
              <a:sym typeface="Wingdings" pitchFamily="2" charset="2"/>
            </a:endParaRPr>
          </a:p>
          <a:p>
            <a:pPr lvl="2"/>
            <a:r>
              <a:rPr lang="en-US" dirty="0" smtClean="0"/>
              <a:t>Books: Stat 2 (Cannon et al.), Kuiper and </a:t>
            </a:r>
            <a:r>
              <a:rPr lang="en-US" dirty="0" err="1" smtClean="0"/>
              <a:t>Sklar</a:t>
            </a:r>
            <a:r>
              <a:rPr lang="en-US" dirty="0" smtClean="0"/>
              <a:t>, Ramsey and Schafer</a:t>
            </a:r>
            <a:endParaRPr lang="en-US" dirty="0"/>
          </a:p>
        </p:txBody>
      </p:sp>
    </p:spTree>
    <p:extLst>
      <p:ext uri="{BB962C8B-B14F-4D97-AF65-F5344CB8AC3E}">
        <p14:creationId xmlns:p14="http://schemas.microsoft.com/office/powerpoint/2010/main" val="886082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approach to stat </a:t>
            </a:r>
            <a:r>
              <a:rPr lang="en-US" dirty="0" err="1" smtClean="0"/>
              <a:t>ed</a:t>
            </a:r>
            <a:endParaRPr lang="en-US" dirty="0"/>
          </a:p>
        </p:txBody>
      </p:sp>
      <p:sp>
        <p:nvSpPr>
          <p:cNvPr id="3" name="Content Placeholder 2"/>
          <p:cNvSpPr>
            <a:spLocks noGrp="1"/>
          </p:cNvSpPr>
          <p:nvPr>
            <p:ph idx="1"/>
          </p:nvPr>
        </p:nvSpPr>
        <p:spPr/>
        <p:txBody>
          <a:bodyPr/>
          <a:lstStyle/>
          <a:p>
            <a:r>
              <a:rPr lang="en-US" dirty="0" smtClean="0"/>
              <a:t>Two versions of a first course</a:t>
            </a:r>
          </a:p>
          <a:p>
            <a:pPr lvl="1"/>
            <a:r>
              <a:rPr lang="en-US" dirty="0" smtClean="0"/>
              <a:t>Both use randomization/simulation (see </a:t>
            </a:r>
            <a:r>
              <a:rPr lang="en-US" dirty="0" smtClean="0">
                <a:hlinkClick r:id="rId2"/>
              </a:rPr>
              <a:t>http://math.hope.edu/isi</a:t>
            </a:r>
            <a:r>
              <a:rPr lang="en-US" dirty="0" smtClean="0"/>
              <a:t>) for details of curriculum</a:t>
            </a:r>
          </a:p>
          <a:p>
            <a:pPr lvl="1"/>
            <a:r>
              <a:rPr lang="en-US" dirty="0" smtClean="0"/>
              <a:t>One is regular, full semester (16 weeks, 3 hours p/week) course (3 credits)</a:t>
            </a:r>
          </a:p>
          <a:p>
            <a:pPr lvl="1"/>
            <a:r>
              <a:rPr lang="en-US" dirty="0" smtClean="0"/>
              <a:t>Other is accelerated ½ semester (8 weeks, first half of semester) course for students who’ve (a) had substantial math (e.g., Calculus—but we don’t use calculus!) or (b) Had prior experience with stats (e.g., AP Statistics or other HS course in statistics) (2 credits)</a:t>
            </a:r>
          </a:p>
          <a:p>
            <a:pPr lvl="2"/>
            <a:r>
              <a:rPr lang="en-US" dirty="0" smtClean="0"/>
              <a:t>The course is identical to the regular full length version EXCEPT is goes twice as fast; learning outcomes are the same</a:t>
            </a:r>
          </a:p>
          <a:p>
            <a:pPr lvl="1"/>
            <a:r>
              <a:rPr lang="en-US" dirty="0" smtClean="0"/>
              <a:t>We attempt to place students into the correct place based on their background</a:t>
            </a:r>
          </a:p>
          <a:p>
            <a:pPr lvl="1"/>
            <a:r>
              <a:rPr lang="en-US" dirty="0" smtClean="0"/>
              <a:t>This replaced the traditional “calculus based” statistics course </a:t>
            </a:r>
            <a:endParaRPr lang="en-US" dirty="0"/>
          </a:p>
        </p:txBody>
      </p:sp>
    </p:spTree>
    <p:extLst>
      <p:ext uri="{BB962C8B-B14F-4D97-AF65-F5344CB8AC3E}">
        <p14:creationId xmlns:p14="http://schemas.microsoft.com/office/powerpoint/2010/main" val="97387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approach to stat </a:t>
            </a:r>
            <a:r>
              <a:rPr lang="en-US" dirty="0" err="1" smtClean="0"/>
              <a:t>ed</a:t>
            </a:r>
            <a:endParaRPr lang="en-US" dirty="0"/>
          </a:p>
        </p:txBody>
      </p:sp>
      <p:sp>
        <p:nvSpPr>
          <p:cNvPr id="3" name="Content Placeholder 2"/>
          <p:cNvSpPr>
            <a:spLocks noGrp="1"/>
          </p:cNvSpPr>
          <p:nvPr>
            <p:ph idx="1"/>
          </p:nvPr>
        </p:nvSpPr>
        <p:spPr/>
        <p:txBody>
          <a:bodyPr>
            <a:normAutofit/>
          </a:bodyPr>
          <a:lstStyle/>
          <a:p>
            <a:r>
              <a:rPr lang="en-US" dirty="0" smtClean="0"/>
              <a:t>Second course</a:t>
            </a:r>
          </a:p>
          <a:p>
            <a:pPr lvl="1"/>
            <a:r>
              <a:rPr lang="en-US" dirty="0" smtClean="0"/>
              <a:t>½ semester (2</a:t>
            </a:r>
            <a:r>
              <a:rPr lang="en-US" baseline="30000" dirty="0" smtClean="0"/>
              <a:t>nd</a:t>
            </a:r>
            <a:r>
              <a:rPr lang="en-US" dirty="0" smtClean="0"/>
              <a:t> half); 4 hours p/week; 2 credits</a:t>
            </a:r>
          </a:p>
          <a:p>
            <a:pPr lvl="1"/>
            <a:r>
              <a:rPr lang="en-US" dirty="0" smtClean="0"/>
              <a:t>Immediately follows accelerated first course</a:t>
            </a:r>
          </a:p>
          <a:p>
            <a:pPr lvl="2"/>
            <a:r>
              <a:rPr lang="en-US" dirty="0" smtClean="0"/>
              <a:t>Students place into it by successfully completing EITHER first course</a:t>
            </a:r>
          </a:p>
        </p:txBody>
      </p:sp>
    </p:spTree>
    <p:extLst>
      <p:ext uri="{BB962C8B-B14F-4D97-AF65-F5344CB8AC3E}">
        <p14:creationId xmlns:p14="http://schemas.microsoft.com/office/powerpoint/2010/main" val="3028047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approach to stat </a:t>
            </a:r>
            <a:r>
              <a:rPr lang="en-US" dirty="0" err="1" smtClean="0"/>
              <a:t>ed</a:t>
            </a:r>
            <a:endParaRPr lang="en-US" dirty="0"/>
          </a:p>
        </p:txBody>
      </p:sp>
      <p:sp>
        <p:nvSpPr>
          <p:cNvPr id="3" name="Content Placeholder 2"/>
          <p:cNvSpPr>
            <a:spLocks noGrp="1"/>
          </p:cNvSpPr>
          <p:nvPr>
            <p:ph idx="1"/>
          </p:nvPr>
        </p:nvSpPr>
        <p:spPr/>
        <p:txBody>
          <a:bodyPr>
            <a:normAutofit/>
          </a:bodyPr>
          <a:lstStyle/>
          <a:p>
            <a:r>
              <a:rPr lang="en-US" dirty="0"/>
              <a:t>Content and Pedagogy</a:t>
            </a:r>
          </a:p>
          <a:p>
            <a:pPr lvl="1"/>
            <a:r>
              <a:rPr lang="en-US" dirty="0"/>
              <a:t>A full description can be found here: </a:t>
            </a:r>
          </a:p>
          <a:p>
            <a:pPr lvl="2"/>
            <a:r>
              <a:rPr lang="en-US" dirty="0"/>
              <a:t>Challenging the State of the Art in Post-Introductory Statistics: Preparation, Concepts, and Pedagogy (Talk/paper at ISI/IASE, Hong Kong, August 2013)</a:t>
            </a:r>
            <a:br>
              <a:rPr lang="en-US" dirty="0"/>
            </a:br>
            <a:r>
              <a:rPr lang="en-US" dirty="0">
                <a:hlinkClick r:id="rId2"/>
              </a:rPr>
              <a:t>http://www.statistics.gov.hk/wsc/IPS032-P1-S.pdf</a:t>
            </a:r>
            <a:endParaRPr lang="en-US" dirty="0"/>
          </a:p>
          <a:p>
            <a:pPr lvl="2"/>
            <a:r>
              <a:rPr lang="en-US" dirty="0"/>
              <a:t>Outcomes: Multiple regression models; general linear models; logistic regression</a:t>
            </a:r>
          </a:p>
          <a:p>
            <a:pPr lvl="2"/>
            <a:r>
              <a:rPr lang="en-US" dirty="0"/>
              <a:t>Approach: Hands-on, discovery pedagogy, judicious use of simulation; Emphasis on big ideas of CONFOUNDING and UNWANTED VARIABILITY</a:t>
            </a:r>
          </a:p>
          <a:p>
            <a:pPr lvl="2"/>
            <a:r>
              <a:rPr lang="en-US" dirty="0"/>
              <a:t>Instead of letting models be the goal, models are </a:t>
            </a:r>
            <a:r>
              <a:rPr lang="en-US" dirty="0" smtClean="0"/>
              <a:t>a means to an end, not an end in and of themselves</a:t>
            </a:r>
            <a:endParaRPr lang="en-US" dirty="0"/>
          </a:p>
          <a:p>
            <a:pPr lvl="2"/>
            <a:r>
              <a:rPr lang="en-US" dirty="0" smtClean="0"/>
              <a:t>How </a:t>
            </a:r>
            <a:r>
              <a:rPr lang="en-US" dirty="0"/>
              <a:t>can design and analysis strategies account </a:t>
            </a:r>
            <a:r>
              <a:rPr lang="en-US" dirty="0" smtClean="0"/>
              <a:t>for unwanted </a:t>
            </a:r>
            <a:r>
              <a:rPr lang="en-US" dirty="0"/>
              <a:t>and/or previously unexplained variation</a:t>
            </a:r>
            <a:r>
              <a:rPr lang="en-US" dirty="0" smtClean="0"/>
              <a:t>?</a:t>
            </a:r>
          </a:p>
          <a:p>
            <a:pPr lvl="2"/>
            <a:r>
              <a:rPr lang="en-US" dirty="0" smtClean="0"/>
              <a:t>How </a:t>
            </a:r>
            <a:r>
              <a:rPr lang="en-US" dirty="0"/>
              <a:t>can confounding variables be controlled by </a:t>
            </a:r>
            <a:r>
              <a:rPr lang="en-US" dirty="0" smtClean="0"/>
              <a:t>design </a:t>
            </a:r>
            <a:r>
              <a:rPr lang="en-US" dirty="0"/>
              <a:t>and analysis?   </a:t>
            </a:r>
            <a:endParaRPr lang="en-US" dirty="0" smtClean="0"/>
          </a:p>
          <a:p>
            <a:pPr lvl="2"/>
            <a:endParaRPr lang="en-US" dirty="0"/>
          </a:p>
          <a:p>
            <a:endParaRPr lang="en-US" dirty="0"/>
          </a:p>
        </p:txBody>
      </p:sp>
    </p:spTree>
    <p:extLst>
      <p:ext uri="{BB962C8B-B14F-4D97-AF65-F5344CB8AC3E}">
        <p14:creationId xmlns:p14="http://schemas.microsoft.com/office/powerpoint/2010/main" val="3045297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approach to stat </a:t>
            </a:r>
            <a:r>
              <a:rPr lang="en-US" dirty="0" err="1" smtClean="0"/>
              <a:t>ed</a:t>
            </a:r>
            <a:endParaRPr lang="en-US" dirty="0"/>
          </a:p>
        </p:txBody>
      </p:sp>
      <p:sp>
        <p:nvSpPr>
          <p:cNvPr id="3" name="Content Placeholder 2"/>
          <p:cNvSpPr>
            <a:spLocks noGrp="1"/>
          </p:cNvSpPr>
          <p:nvPr>
            <p:ph idx="1"/>
          </p:nvPr>
        </p:nvSpPr>
        <p:spPr/>
        <p:txBody>
          <a:bodyPr>
            <a:normAutofit lnSpcReduction="10000"/>
          </a:bodyPr>
          <a:lstStyle/>
          <a:p>
            <a:r>
              <a:rPr lang="en-US" dirty="0" smtClean="0"/>
              <a:t>Projects in second course</a:t>
            </a:r>
          </a:p>
          <a:p>
            <a:pPr lvl="1"/>
            <a:r>
              <a:rPr lang="en-US" dirty="0" smtClean="0"/>
              <a:t>Two projects</a:t>
            </a:r>
          </a:p>
          <a:p>
            <a:pPr lvl="1"/>
            <a:endParaRPr lang="en-US" dirty="0"/>
          </a:p>
          <a:p>
            <a:pPr lvl="1"/>
            <a:r>
              <a:rPr lang="en-US" dirty="0" smtClean="0"/>
              <a:t>Service learning---work with an on or off-campus client to apply a multiple regression/general linear model to their data (Data already collected; observational)</a:t>
            </a:r>
          </a:p>
          <a:p>
            <a:pPr lvl="2"/>
            <a:r>
              <a:rPr lang="en-US" dirty="0" smtClean="0"/>
              <a:t>The client drives research questions</a:t>
            </a:r>
          </a:p>
          <a:p>
            <a:pPr lvl="2"/>
            <a:r>
              <a:rPr lang="en-US" dirty="0" smtClean="0"/>
              <a:t>I pre-screen (collect topics all year when people knock on my door!)</a:t>
            </a:r>
          </a:p>
          <a:p>
            <a:pPr lvl="2"/>
            <a:r>
              <a:rPr lang="en-US" dirty="0" smtClean="0"/>
              <a:t>Oral poster presentation at undergraduate research conference on campus</a:t>
            </a:r>
          </a:p>
          <a:p>
            <a:pPr lvl="2"/>
            <a:endParaRPr lang="en-US" dirty="0"/>
          </a:p>
          <a:p>
            <a:pPr lvl="1"/>
            <a:r>
              <a:rPr lang="en-US" dirty="0" smtClean="0"/>
              <a:t>Multi-factor experiment with blocking</a:t>
            </a:r>
          </a:p>
          <a:p>
            <a:pPr lvl="2"/>
            <a:r>
              <a:rPr lang="en-US" dirty="0" smtClean="0"/>
              <a:t>Student designed; must have at least 3 factors and at least one blocking variable</a:t>
            </a:r>
          </a:p>
          <a:p>
            <a:pPr lvl="2"/>
            <a:r>
              <a:rPr lang="en-US" dirty="0" smtClean="0"/>
              <a:t>One page proposal; Oral presentation in class (feedback); Final written report (peer-reviewed journal article format), appendix of details and dataset</a:t>
            </a:r>
            <a:endParaRPr lang="en-US" dirty="0"/>
          </a:p>
        </p:txBody>
      </p:sp>
    </p:spTree>
    <p:extLst>
      <p:ext uri="{BB962C8B-B14F-4D97-AF65-F5344CB8AC3E}">
        <p14:creationId xmlns:p14="http://schemas.microsoft.com/office/powerpoint/2010/main" val="1574458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USPROC</a:t>
            </a:r>
            <a:endParaRPr lang="en-US" dirty="0"/>
          </a:p>
        </p:txBody>
      </p:sp>
      <p:sp>
        <p:nvSpPr>
          <p:cNvPr id="3" name="Content Placeholder 2"/>
          <p:cNvSpPr>
            <a:spLocks noGrp="1"/>
          </p:cNvSpPr>
          <p:nvPr>
            <p:ph idx="1"/>
          </p:nvPr>
        </p:nvSpPr>
        <p:spPr/>
        <p:txBody>
          <a:bodyPr>
            <a:normAutofit lnSpcReduction="10000"/>
          </a:bodyPr>
          <a:lstStyle/>
          <a:p>
            <a:r>
              <a:rPr lang="en-US" dirty="0" err="1" smtClean="0"/>
              <a:t>Biennieal</a:t>
            </a:r>
            <a:r>
              <a:rPr lang="en-US" dirty="0" smtClean="0"/>
              <a:t> (may be changing!) national competition</a:t>
            </a:r>
          </a:p>
          <a:p>
            <a:pPr lvl="1"/>
            <a:r>
              <a:rPr lang="en-US" dirty="0" smtClean="0"/>
              <a:t>Two tracks: Class projects and undergraduate research projects</a:t>
            </a:r>
          </a:p>
          <a:p>
            <a:pPr lvl="1"/>
            <a:endParaRPr lang="en-US" dirty="0"/>
          </a:p>
          <a:p>
            <a:r>
              <a:rPr lang="en-US" dirty="0" smtClean="0"/>
              <a:t>Told students part of their final exam (50 out of 200 points) was for submitting one of their two projects to USPROC</a:t>
            </a:r>
          </a:p>
          <a:p>
            <a:endParaRPr lang="en-US" dirty="0"/>
          </a:p>
          <a:p>
            <a:pPr lvl="1"/>
            <a:r>
              <a:rPr lang="en-US" dirty="0" smtClean="0"/>
              <a:t>Reformatting; addressing my feedback; I gave a few pointers on how to give a bit more detail on some things for stat prof’s vs. students in a class, but fairly “ready to go” from class</a:t>
            </a:r>
          </a:p>
          <a:p>
            <a:pPr lvl="1"/>
            <a:endParaRPr lang="en-US" dirty="0"/>
          </a:p>
          <a:p>
            <a:r>
              <a:rPr lang="en-US" dirty="0" smtClean="0"/>
              <a:t>Josh will now share with you his winning project, after which time for questions about class, his project, USPROC, </a:t>
            </a:r>
            <a:r>
              <a:rPr lang="en-US" dirty="0" err="1" smtClean="0"/>
              <a:t>etc</a:t>
            </a:r>
            <a:r>
              <a:rPr lang="en-US" dirty="0" smtClean="0"/>
              <a:t>!</a:t>
            </a:r>
            <a:endParaRPr lang="en-US" dirty="0"/>
          </a:p>
        </p:txBody>
      </p:sp>
    </p:spTree>
    <p:extLst>
      <p:ext uri="{BB962C8B-B14F-4D97-AF65-F5344CB8AC3E}">
        <p14:creationId xmlns:p14="http://schemas.microsoft.com/office/powerpoint/2010/main" val="4180664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676400"/>
            <a:ext cx="7391400" cy="1524000"/>
          </a:xfrm>
        </p:spPr>
        <p:txBody>
          <a:bodyPr>
            <a:noAutofit/>
          </a:bodyPr>
          <a:lstStyle/>
          <a:p>
            <a:r>
              <a:rPr lang="en-US" dirty="0" smtClean="0"/>
              <a:t>Which Traits Attract Women: Appearance, Intelligence, Wealth, or Strength? </a:t>
            </a:r>
            <a:endParaRPr lang="en-US" dirty="0"/>
          </a:p>
        </p:txBody>
      </p:sp>
    </p:spTree>
    <p:extLst>
      <p:ext uri="{BB962C8B-B14F-4D97-AF65-F5344CB8AC3E}">
        <p14:creationId xmlns:p14="http://schemas.microsoft.com/office/powerpoint/2010/main" val="3264609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1302</TotalTime>
  <Words>2036</Words>
  <Application>Microsoft Office PowerPoint</Application>
  <PresentationFormat>On-screen Show (4:3)</PresentationFormat>
  <Paragraphs>182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Urban Pop</vt:lpstr>
      <vt:lpstr>Which traits attract women: Appearance, Intelligence, Wealth or Strength?  A presentation on the logistics behind, and summary of,  the winning USPROC project from 2013</vt:lpstr>
      <vt:lpstr>Overview</vt:lpstr>
      <vt:lpstr>background</vt:lpstr>
      <vt:lpstr>Our approach to stat ed</vt:lpstr>
      <vt:lpstr>Our approach to stat ed</vt:lpstr>
      <vt:lpstr>Our approach to stat ed</vt:lpstr>
      <vt:lpstr>Our approach to stat ed</vt:lpstr>
      <vt:lpstr>USPROC</vt:lpstr>
      <vt:lpstr>Which Traits Attract Women: Appearance, Intelligence, Wealth, or Strength? </vt:lpstr>
      <vt:lpstr>Background</vt:lpstr>
      <vt:lpstr>Methods</vt:lpstr>
      <vt:lpstr>Survey</vt:lpstr>
      <vt:lpstr>Survey</vt:lpstr>
      <vt:lpstr>Attractiveness Scale &amp; Appearance Variable</vt:lpstr>
      <vt:lpstr>Analysis</vt:lpstr>
      <vt:lpstr>Analysis Results</vt:lpstr>
      <vt:lpstr>Interaction between wealth and Intelligence</vt:lpstr>
      <vt:lpstr>Analysis Results</vt:lpstr>
      <vt:lpstr>Conclusions</vt:lpstr>
      <vt:lpstr>Conclusions (cont)</vt:lpstr>
      <vt:lpstr>Limitations</vt:lpstr>
      <vt:lpstr>References</vt:lpstr>
    </vt:vector>
  </TitlesOfParts>
  <Company>Dordt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Verhulst</dc:creator>
  <cp:lastModifiedBy>Nathan Tintle</cp:lastModifiedBy>
  <cp:revision>46</cp:revision>
  <dcterms:created xsi:type="dcterms:W3CDTF">2013-05-01T19:36:57Z</dcterms:created>
  <dcterms:modified xsi:type="dcterms:W3CDTF">2013-09-25T21:37:30Z</dcterms:modified>
</cp:coreProperties>
</file>