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3" r:id="rId2"/>
    <p:sldId id="256" r:id="rId3"/>
    <p:sldId id="264" r:id="rId4"/>
    <p:sldId id="265" r:id="rId5"/>
    <p:sldId id="261" r:id="rId6"/>
    <p:sldId id="282" r:id="rId7"/>
    <p:sldId id="280" r:id="rId8"/>
    <p:sldId id="260" r:id="rId9"/>
    <p:sldId id="267" r:id="rId10"/>
    <p:sldId id="288" r:id="rId11"/>
    <p:sldId id="283" r:id="rId12"/>
    <p:sldId id="285" r:id="rId13"/>
    <p:sldId id="290" r:id="rId14"/>
    <p:sldId id="286" r:id="rId15"/>
    <p:sldId id="284" r:id="rId16"/>
    <p:sldId id="269" r:id="rId17"/>
    <p:sldId id="289" r:id="rId18"/>
    <p:sldId id="291" r:id="rId19"/>
    <p:sldId id="292" r:id="rId20"/>
    <p:sldId id="293" r:id="rId21"/>
    <p:sldId id="26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591478-EF96-4E63-BFB9-59EBC80691C7}" type="datetimeFigureOut">
              <a:rPr lang="en-US" smtClean="0"/>
              <a:t>8/25/2013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832327-6E3B-47E8-9C60-7875500CE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364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BA753-0D0F-462D-8F18-5E74D126952A}" type="datetimeFigureOut">
              <a:rPr lang="en-US" smtClean="0"/>
              <a:t>8/25/2013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095F4-2FEB-4BE3-9FCC-03C8D32122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BA753-0D0F-462D-8F18-5E74D126952A}" type="datetimeFigureOut">
              <a:rPr lang="en-US" smtClean="0"/>
              <a:t>8/25/2013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095F4-2FEB-4BE3-9FCC-03C8D32122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BA753-0D0F-462D-8F18-5E74D126952A}" type="datetimeFigureOut">
              <a:rPr lang="en-US" smtClean="0"/>
              <a:t>8/25/2013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095F4-2FEB-4BE3-9FCC-03C8D32122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BA753-0D0F-462D-8F18-5E74D126952A}" type="datetimeFigureOut">
              <a:rPr lang="en-US" smtClean="0"/>
              <a:t>8/25/2013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095F4-2FEB-4BE3-9FCC-03C8D32122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BA753-0D0F-462D-8F18-5E74D126952A}" type="datetimeFigureOut">
              <a:rPr lang="en-US" smtClean="0"/>
              <a:t>8/25/2013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095F4-2FEB-4BE3-9FCC-03C8D32122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BA753-0D0F-462D-8F18-5E74D126952A}" type="datetimeFigureOut">
              <a:rPr lang="en-US" smtClean="0"/>
              <a:t>8/25/2013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095F4-2FEB-4BE3-9FCC-03C8D32122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BA753-0D0F-462D-8F18-5E74D126952A}" type="datetimeFigureOut">
              <a:rPr lang="en-US" smtClean="0"/>
              <a:t>8/25/2013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095F4-2FEB-4BE3-9FCC-03C8D32122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BA753-0D0F-462D-8F18-5E74D126952A}" type="datetimeFigureOut">
              <a:rPr lang="en-US" smtClean="0"/>
              <a:t>8/25/2013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095F4-2FEB-4BE3-9FCC-03C8D32122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BA753-0D0F-462D-8F18-5E74D126952A}" type="datetimeFigureOut">
              <a:rPr lang="en-US" smtClean="0"/>
              <a:t>8/25/2013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095F4-2FEB-4BE3-9FCC-03C8D32122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BA753-0D0F-462D-8F18-5E74D126952A}" type="datetimeFigureOut">
              <a:rPr lang="en-US" smtClean="0"/>
              <a:t>8/25/2013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095F4-2FEB-4BE3-9FCC-03C8D32122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BA753-0D0F-462D-8F18-5E74D126952A}" type="datetimeFigureOut">
              <a:rPr lang="en-US" smtClean="0"/>
              <a:t>8/25/2013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095F4-2FEB-4BE3-9FCC-03C8D32122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BA753-0D0F-462D-8F18-5E74D126952A}" type="datetimeFigureOut">
              <a:rPr lang="en-US" smtClean="0"/>
              <a:t>8/25/2013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5095F4-2FEB-4BE3-9FCC-03C8D32122C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lock5stat.com/statkey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lock5stat.com/statkey" TargetMode="Externa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lock5stat.com/statkey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lock5stat.com/statkey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ock5stat.com/statkey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ock5stat.com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lock5stat.com/statkey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06793" y="609600"/>
            <a:ext cx="6096000" cy="144655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800" b="1" i="1" dirty="0" smtClean="0">
                <a:latin typeface="Arial" pitchFamily="34" charset="0"/>
                <a:cs typeface="Arial" pitchFamily="34" charset="0"/>
              </a:rPr>
              <a:t>StatKey</a:t>
            </a:r>
            <a:endParaRPr lang="en-US" sz="88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5858" y="2590800"/>
            <a:ext cx="807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Online Tools for Teaching a Modern Introductory  Statistics Course</a:t>
            </a:r>
            <a:endParaRPr lang="en-US" sz="4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755058" y="4114800"/>
            <a:ext cx="5638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Robin Lock  </a:t>
            </a:r>
          </a:p>
          <a:p>
            <a:pPr algn="ctr"/>
            <a:r>
              <a:rPr lang="en-US" sz="2800" dirty="0" smtClean="0"/>
              <a:t>Burry Professor of Statistics</a:t>
            </a:r>
          </a:p>
          <a:p>
            <a:pPr algn="ctr"/>
            <a:r>
              <a:rPr lang="en-US" sz="2800" dirty="0" smtClean="0"/>
              <a:t>St. Lawrence University</a:t>
            </a:r>
          </a:p>
          <a:p>
            <a:pPr algn="ctr"/>
            <a:r>
              <a:rPr lang="en-US" sz="2800" dirty="0" smtClean="0"/>
              <a:t>rlock@stlawu.edu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347019" y="6095774"/>
            <a:ext cx="6722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CAUSE Webinar- August 27, 2013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7652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304800"/>
            <a:ext cx="8534400" cy="1241365"/>
          </a:xfrm>
          <a:prstGeom prst="rect">
            <a:avLst/>
          </a:prstGeom>
          <a:solidFill>
            <a:srgbClr val="FFFF99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Beer and Mosquitoes</a:t>
            </a:r>
          </a:p>
          <a:p>
            <a:r>
              <a:rPr lang="en-US" sz="3200" dirty="0" smtClean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Does consuming beer attract mosquitoes? </a:t>
            </a:r>
          </a:p>
          <a:p>
            <a:endParaRPr lang="en-US" sz="1600" baseline="300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2057400"/>
            <a:ext cx="82296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Experiment</a:t>
            </a:r>
            <a:r>
              <a:rPr lang="en-US" sz="2800" dirty="0" smtClean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: </a:t>
            </a:r>
          </a:p>
          <a:p>
            <a:r>
              <a:rPr lang="en-US" sz="2800" dirty="0" smtClean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25 volunteers drank a liter of beer,</a:t>
            </a:r>
          </a:p>
          <a:p>
            <a:r>
              <a:rPr lang="en-US" sz="2800" dirty="0" smtClean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18 volunteers drank a liter of water</a:t>
            </a:r>
          </a:p>
          <a:p>
            <a:r>
              <a:rPr lang="en-US" sz="2800" dirty="0" smtClean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Randomly assigned!</a:t>
            </a:r>
          </a:p>
          <a:p>
            <a:r>
              <a:rPr lang="en-US" sz="2800" dirty="0" smtClean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Mosquitoes were caught in traps as they approached the volunteers.</a:t>
            </a:r>
            <a:r>
              <a:rPr lang="en-US" sz="2400" baseline="30000" dirty="0" smtClean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1</a:t>
            </a:r>
            <a:r>
              <a:rPr lang="en-US" sz="2400" dirty="0" smtClean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 </a:t>
            </a:r>
          </a:p>
          <a:p>
            <a:endParaRPr lang="en-US" sz="2800" dirty="0" smtClean="0">
              <a:solidFill>
                <a:prstClr val="black"/>
              </a:solidFill>
              <a:latin typeface="Cambria" pitchFamily="18" charset="0"/>
              <a:cs typeface="Times New Roman" pitchFamily="18" charset="0"/>
            </a:endParaRPr>
          </a:p>
          <a:p>
            <a:endParaRPr lang="en-US" sz="2800" dirty="0" smtClean="0">
              <a:solidFill>
                <a:prstClr val="black"/>
              </a:solidFill>
              <a:latin typeface="Cambria" pitchFamily="18" charset="0"/>
              <a:cs typeface="Times New Roman" pitchFamily="18" charset="0"/>
            </a:endParaRPr>
          </a:p>
          <a:p>
            <a:r>
              <a:rPr lang="en-US" baseline="30000" dirty="0" smtClean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1</a:t>
            </a:r>
            <a:r>
              <a:rPr lang="en-US" dirty="0" smtClean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Lefvre</a:t>
            </a:r>
            <a:r>
              <a:rPr lang="en-US" dirty="0" smtClean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, T., et. al.,  “Beer Consumption Increases Human Attractiveness to Malaria Mosquitoes, ” </a:t>
            </a:r>
            <a:r>
              <a:rPr lang="en-US" i="1" dirty="0" err="1" smtClean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PLoS</a:t>
            </a:r>
            <a:r>
              <a:rPr lang="en-US" i="1" dirty="0" smtClean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 ONE, </a:t>
            </a:r>
            <a:r>
              <a:rPr lang="en-US" dirty="0" smtClean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2010; 5(3): e9546.</a:t>
            </a:r>
            <a:endParaRPr lang="en-US" sz="1600" baseline="300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0" y="2531578"/>
            <a:ext cx="2895600" cy="461665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Cambria" pitchFamily="18" charset="0"/>
              </a:rPr>
              <a:t>Beer mean =  23.6</a:t>
            </a:r>
            <a:endParaRPr lang="en-US" sz="2400" dirty="0">
              <a:solidFill>
                <a:prstClr val="black"/>
              </a:solidFill>
              <a:latin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57900" y="3124200"/>
            <a:ext cx="2971800" cy="461665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Cambria" pitchFamily="18" charset="0"/>
              </a:rPr>
              <a:t>Water mean =  19.22</a:t>
            </a:r>
            <a:endParaRPr lang="en-US" sz="2400" dirty="0">
              <a:solidFill>
                <a:prstClr val="black"/>
              </a:solidFill>
              <a:latin typeface="Cambria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99844" y="1371600"/>
            <a:ext cx="1834156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smtClean="0"/>
              <a:t>H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: </a:t>
            </a:r>
            <a:r>
              <a:rPr lang="el-GR" sz="3200" dirty="0" smtClean="0">
                <a:latin typeface="Calibri"/>
                <a:cs typeface="Calibri"/>
              </a:rPr>
              <a:t>μ</a:t>
            </a:r>
            <a:r>
              <a:rPr lang="en-US" sz="3200" baseline="-25000" dirty="0" smtClean="0">
                <a:latin typeface="Calibri"/>
                <a:cs typeface="Calibri"/>
              </a:rPr>
              <a:t>B</a:t>
            </a:r>
            <a:r>
              <a:rPr lang="en-US" sz="3200" dirty="0" smtClean="0">
                <a:latin typeface="Calibri"/>
                <a:cs typeface="Calibri"/>
              </a:rPr>
              <a:t>=</a:t>
            </a:r>
            <a:r>
              <a:rPr lang="el-GR" sz="3200" dirty="0" smtClean="0">
                <a:latin typeface="Calibri"/>
                <a:cs typeface="Calibri"/>
              </a:rPr>
              <a:t>μ</a:t>
            </a:r>
            <a:r>
              <a:rPr lang="en-US" sz="3200" baseline="-25000" dirty="0" smtClean="0">
                <a:latin typeface="Calibri"/>
                <a:cs typeface="Calibri"/>
              </a:rPr>
              <a:t>W</a:t>
            </a:r>
          </a:p>
          <a:p>
            <a:r>
              <a:rPr lang="en-US" sz="3200" dirty="0"/>
              <a:t>H</a:t>
            </a:r>
            <a:r>
              <a:rPr lang="en-US" sz="3200" baseline="-25000" dirty="0"/>
              <a:t>0</a:t>
            </a:r>
            <a:r>
              <a:rPr lang="en-US" sz="3200" dirty="0"/>
              <a:t>: </a:t>
            </a:r>
            <a:r>
              <a:rPr lang="el-GR" sz="3200" dirty="0">
                <a:cs typeface="Calibri"/>
              </a:rPr>
              <a:t>μ</a:t>
            </a:r>
            <a:r>
              <a:rPr lang="en-US" sz="3200" baseline="-25000" dirty="0" smtClean="0">
                <a:cs typeface="Calibri"/>
              </a:rPr>
              <a:t>B</a:t>
            </a:r>
            <a:r>
              <a:rPr lang="en-US" sz="3200" dirty="0" smtClean="0">
                <a:cs typeface="Calibri"/>
              </a:rPr>
              <a:t>&gt;</a:t>
            </a:r>
            <a:r>
              <a:rPr lang="el-GR" sz="3200" dirty="0" smtClean="0">
                <a:cs typeface="Calibri"/>
              </a:rPr>
              <a:t>μ</a:t>
            </a:r>
            <a:r>
              <a:rPr lang="en-US" sz="3200" baseline="-25000" dirty="0" smtClean="0">
                <a:cs typeface="Calibri"/>
              </a:rPr>
              <a:t>W</a:t>
            </a:r>
            <a:endParaRPr lang="en-US" sz="3200" baseline="-25000" dirty="0">
              <a:cs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3104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699" y="3020346"/>
            <a:ext cx="4582494" cy="3852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14400" y="2057400"/>
            <a:ext cx="708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hlinkClick r:id="rId3"/>
              </a:rPr>
              <a:t>lock5stat.com/</a:t>
            </a:r>
            <a:r>
              <a:rPr lang="en-US" sz="5400" dirty="0" err="1" smtClean="0">
                <a:hlinkClick r:id="rId3"/>
              </a:rPr>
              <a:t>statkey</a:t>
            </a:r>
            <a:endParaRPr lang="en-US" sz="5400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06793" y="609600"/>
            <a:ext cx="6096000" cy="144655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800" b="1" i="1" dirty="0" smtClean="0">
                <a:latin typeface="Arial" pitchFamily="34" charset="0"/>
                <a:cs typeface="Arial" pitchFamily="34" charset="0"/>
              </a:rPr>
              <a:t>StatKey</a:t>
            </a:r>
            <a:endParaRPr lang="en-US" sz="88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685800" y="4961603"/>
            <a:ext cx="1828800" cy="448597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396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09600"/>
            <a:ext cx="8993124" cy="6198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 bwMode="auto">
          <a:xfrm>
            <a:off x="6629400" y="2286000"/>
            <a:ext cx="1143000" cy="381000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FFF66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676" y="70991"/>
            <a:ext cx="8993124" cy="1077218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p-value</a:t>
            </a:r>
            <a:r>
              <a:rPr lang="en-US" sz="3200" dirty="0" smtClean="0">
                <a:solidFill>
                  <a:schemeClr val="tx1"/>
                </a:solidFill>
              </a:rPr>
              <a:t> = proportion of samples, when H</a:t>
            </a:r>
            <a:r>
              <a:rPr lang="en-US" sz="3200" baseline="-25000" dirty="0" smtClean="0">
                <a:solidFill>
                  <a:schemeClr val="tx1"/>
                </a:solidFill>
              </a:rPr>
              <a:t>0</a:t>
            </a:r>
            <a:r>
              <a:rPr lang="en-US" sz="3200" dirty="0" smtClean="0">
                <a:solidFill>
                  <a:schemeClr val="tx1"/>
                </a:solidFill>
              </a:rPr>
              <a:t> is true, that are as (or more) extreme as the original sample.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2743200" y="6248400"/>
            <a:ext cx="1143000" cy="381000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FFF66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85277" y="356549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p-value</a:t>
            </a:r>
            <a:endParaRPr lang="en-US" sz="2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5263679" y="4079499"/>
            <a:ext cx="643923" cy="407090"/>
          </a:xfrm>
          <a:prstGeom prst="straightConnector1">
            <a:avLst/>
          </a:prstGeom>
          <a:solidFill>
            <a:schemeClr val="tx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flipH="1">
            <a:off x="6349285" y="2810814"/>
            <a:ext cx="658951" cy="3319530"/>
          </a:xfrm>
          <a:prstGeom prst="straightConnector1">
            <a:avLst/>
          </a:prstGeom>
          <a:solidFill>
            <a:schemeClr val="tx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659405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991600" cy="1143000"/>
          </a:xfrm>
        </p:spPr>
        <p:txBody>
          <a:bodyPr/>
          <a:lstStyle/>
          <a:p>
            <a:r>
              <a:rPr lang="en-US" dirty="0" smtClean="0"/>
              <a:t>Example: Pulse Rate by Athlete Status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04800" y="1600200"/>
                <a:ext cx="8534400" cy="1569660"/>
              </a:xfrm>
              <a:prstGeom prst="rect">
                <a:avLst/>
              </a:prstGeom>
              <a:solidFill>
                <a:srgbClr val="FFFF66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Mean pulse rate (class survey): </a:t>
                </a:r>
              </a:p>
              <a:p>
                <a:r>
                  <a:rPr lang="en-US" sz="3200" dirty="0" smtClean="0"/>
                  <a:t>Non-athletes: 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/>
                      </a:rPr>
                      <m:t>𝑛</m:t>
                    </m:r>
                    <m:r>
                      <a:rPr lang="en-US" sz="3200" i="1" baseline="-25000" dirty="0" smtClean="0">
                        <a:latin typeface="Cambria Math"/>
                      </a:rPr>
                      <m:t>1</m:t>
                    </m:r>
                    <m:r>
                      <a:rPr lang="en-US" sz="3200" i="1" dirty="0" smtClean="0">
                        <a:latin typeface="Cambria Math"/>
                      </a:rPr>
                      <m:t>=82</m:t>
                    </m:r>
                  </m:oMath>
                </a14:m>
                <a:r>
                  <a:rPr lang="en-US" sz="3200" dirty="0" smtClean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320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32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latin typeface="Cambria Math"/>
                      </a:rPr>
                      <m:t>=70.73   </m:t>
                    </m:r>
                    <m:sSub>
                      <m:sSub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latin typeface="Cambria Math"/>
                      </a:rPr>
                      <m:t>=13.09</m:t>
                    </m:r>
                  </m:oMath>
                </a14:m>
                <a:r>
                  <a:rPr lang="en-US" sz="3200" dirty="0" smtClean="0"/>
                  <a:t> </a:t>
                </a:r>
              </a:p>
              <a:p>
                <a:r>
                  <a:rPr lang="en-US" sz="3200" dirty="0" smtClean="0"/>
                  <a:t>Athletes:          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/>
                      </a:rPr>
                      <m:t>𝑛</m:t>
                    </m:r>
                    <m:r>
                      <a:rPr lang="en-US" sz="3200" b="0" i="1" baseline="-25000" dirty="0" smtClean="0">
                        <a:latin typeface="Cambria Math"/>
                      </a:rPr>
                      <m:t>2</m:t>
                    </m:r>
                    <m:r>
                      <a:rPr lang="en-US" sz="3200" i="1" dirty="0">
                        <a:latin typeface="Cambria Math"/>
                      </a:rPr>
                      <m:t>=</m:t>
                    </m:r>
                    <m:r>
                      <a:rPr lang="en-US" sz="3200" b="0" i="1" dirty="0" smtClean="0">
                        <a:latin typeface="Cambria Math"/>
                      </a:rPr>
                      <m:t>70</m:t>
                    </m:r>
                  </m:oMath>
                </a14:m>
                <a:r>
                  <a:rPr lang="en-US" sz="3200" dirty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32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b="0" i="1" smtClean="0">
                        <a:latin typeface="Cambria Math"/>
                      </a:rPr>
                      <m:t>65</m:t>
                    </m:r>
                    <m:r>
                      <a:rPr lang="en-US" sz="3200" i="1">
                        <a:latin typeface="Cambria Math"/>
                      </a:rPr>
                      <m:t>.</m:t>
                    </m:r>
                    <m:r>
                      <a:rPr lang="en-US" sz="3200" b="0" i="1" smtClean="0">
                        <a:latin typeface="Cambria Math"/>
                      </a:rPr>
                      <m:t>27</m:t>
                    </m:r>
                    <m:r>
                      <a:rPr lang="en-US" sz="3200" i="1">
                        <a:latin typeface="Cambria Math"/>
                      </a:rPr>
                      <m:t>   </m:t>
                    </m:r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b="0" i="1" smtClean="0">
                        <a:latin typeface="Cambria Math"/>
                      </a:rPr>
                      <m:t>15.01</m:t>
                    </m:r>
                  </m:oMath>
                </a14:m>
                <a:r>
                  <a:rPr lang="en-US" sz="3200" dirty="0"/>
                  <a:t> 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600200"/>
                <a:ext cx="8534400" cy="1569660"/>
              </a:xfrm>
              <a:prstGeom prst="rect">
                <a:avLst/>
              </a:prstGeom>
              <a:blipFill rotWithShape="1">
                <a:blip r:embed="rId2"/>
                <a:stretch>
                  <a:fillRect l="-1786" t="-5058" b="-120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39213" y="3505200"/>
            <a:ext cx="8305800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Is the mean pulse rate higher for non-athletes?</a:t>
            </a:r>
          </a:p>
          <a:p>
            <a:pPr>
              <a:spcBef>
                <a:spcPts val="1800"/>
              </a:spcBef>
            </a:pPr>
            <a:r>
              <a:rPr lang="en-US" sz="3200" dirty="0" smtClean="0"/>
              <a:t>Find a 95% CI for the difference in mean pulse rate between athletes and non-athletes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6255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4400" y="2057400"/>
            <a:ext cx="708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hlinkClick r:id="rId2"/>
              </a:rPr>
              <a:t>lock5stat.com/</a:t>
            </a:r>
            <a:r>
              <a:rPr lang="en-US" sz="5400" dirty="0" err="1" smtClean="0">
                <a:hlinkClick r:id="rId2"/>
              </a:rPr>
              <a:t>statkey</a:t>
            </a:r>
            <a:endParaRPr lang="en-US" sz="5400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06793" y="609600"/>
            <a:ext cx="6096000" cy="144655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800" b="1" i="1" dirty="0" smtClean="0">
                <a:latin typeface="Arial" pitchFamily="34" charset="0"/>
                <a:cs typeface="Arial" pitchFamily="34" charset="0"/>
              </a:rPr>
              <a:t>StatKey</a:t>
            </a:r>
            <a:endParaRPr lang="en-US" sz="88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3505200"/>
            <a:ext cx="777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Data are in a spreadsheet </a:t>
            </a:r>
          </a:p>
          <a:p>
            <a:r>
              <a:rPr lang="en-US" sz="3200" dirty="0">
                <a:sym typeface="Symbol"/>
              </a:rPr>
              <a:t> </a:t>
            </a:r>
            <a:r>
              <a:rPr lang="en-US" sz="3200" dirty="0" smtClean="0">
                <a:sym typeface="Symbol"/>
              </a:rPr>
              <a:t>          Copy/paste into StatKey (Edit Data)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3718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329" y="762000"/>
            <a:ext cx="9148916" cy="5375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703" y="757084"/>
            <a:ext cx="9144000" cy="5863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8416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52600" y="309716"/>
            <a:ext cx="4800600" cy="584775"/>
          </a:xfrm>
          <a:prstGeom prst="rect">
            <a:avLst/>
          </a:prstGeom>
          <a:solidFill>
            <a:srgbClr val="FFFF99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Example: </a:t>
            </a:r>
            <a:r>
              <a:rPr lang="en-US" sz="3200" b="1" i="1" dirty="0" smtClean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Sandwich </a:t>
            </a:r>
            <a:r>
              <a:rPr lang="en-US" sz="3200" b="1" i="1" dirty="0" smtClean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Ants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1077486"/>
            <a:ext cx="822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Experiment</a:t>
            </a:r>
            <a:r>
              <a:rPr lang="en-US" sz="2800" dirty="0" smtClean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: </a:t>
            </a:r>
          </a:p>
          <a:p>
            <a:r>
              <a:rPr lang="en-US" sz="2800" dirty="0" smtClean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Place pieces of sandwich on the ground, count how many ants are attracted.  Does it depend on filing?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469854"/>
            <a:ext cx="6400800" cy="3178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7200" y="5867400"/>
            <a:ext cx="815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/>
              <a:t>Favourite</a:t>
            </a:r>
            <a:r>
              <a:rPr lang="en-US" i="1" dirty="0"/>
              <a:t> Experiments: An Addendum to What is the Use of Experiments Conducted by Statistics Students</a:t>
            </a:r>
            <a:r>
              <a:rPr lang="en-US" i="1" dirty="0" smtClean="0"/>
              <a:t>?  Margaret </a:t>
            </a:r>
            <a:r>
              <a:rPr lang="en-US" i="1" dirty="0" err="1" smtClean="0"/>
              <a:t>Mackisack</a:t>
            </a:r>
            <a:r>
              <a:rPr lang="en-US" i="1" dirty="0"/>
              <a:t>   </a:t>
            </a:r>
            <a:endParaRPr lang="en-US" i="1" dirty="0" smtClean="0"/>
          </a:p>
          <a:p>
            <a:pPr algn="ctr"/>
            <a:r>
              <a:rPr lang="en-US" i="1" dirty="0" smtClean="0"/>
              <a:t>http</a:t>
            </a:r>
            <a:r>
              <a:rPr lang="en-US" i="1" dirty="0"/>
              <a:t>://</a:t>
            </a:r>
            <a:r>
              <a:rPr lang="en-US" i="1" dirty="0" smtClean="0"/>
              <a:t>www.amstat.org/publications/jse/v2n1/mackisack.supp.html</a:t>
            </a:r>
            <a:endParaRPr lang="en-US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793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4539376"/>
            <a:ext cx="8839200" cy="64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14400" y="2057400"/>
            <a:ext cx="708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hlinkClick r:id="rId3"/>
              </a:rPr>
              <a:t>lock5stat.com/</a:t>
            </a:r>
            <a:r>
              <a:rPr lang="en-US" sz="5400" dirty="0" err="1" smtClean="0">
                <a:hlinkClick r:id="rId3"/>
              </a:rPr>
              <a:t>statkey</a:t>
            </a:r>
            <a:endParaRPr lang="en-US" sz="5400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06793" y="609600"/>
            <a:ext cx="6096000" cy="144655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800" b="1" i="1" dirty="0" smtClean="0">
                <a:latin typeface="Arial" pitchFamily="34" charset="0"/>
                <a:cs typeface="Arial" pitchFamily="34" charset="0"/>
              </a:rPr>
              <a:t>StatKey</a:t>
            </a:r>
            <a:endParaRPr lang="en-US" sz="88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ight Arrow 1"/>
          <p:cNvSpPr/>
          <p:nvPr/>
        </p:nvSpPr>
        <p:spPr>
          <a:xfrm rot="5400000">
            <a:off x="5625063" y="3728667"/>
            <a:ext cx="1390470" cy="448597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596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97" y="685800"/>
            <a:ext cx="9170997" cy="5195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35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01996"/>
            <a:ext cx="9171039" cy="601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14400" y="2057400"/>
            <a:ext cx="708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hlinkClick r:id="rId3"/>
              </a:rPr>
              <a:t>lock5stat.com/</a:t>
            </a:r>
            <a:r>
              <a:rPr lang="en-US" sz="5400" dirty="0" err="1" smtClean="0">
                <a:hlinkClick r:id="rId3"/>
              </a:rPr>
              <a:t>statkey</a:t>
            </a:r>
            <a:endParaRPr lang="en-US" sz="5400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06793" y="609600"/>
            <a:ext cx="6096000" cy="144655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800" b="1" i="1" dirty="0" smtClean="0">
                <a:latin typeface="Arial" pitchFamily="34" charset="0"/>
                <a:cs typeface="Arial" pitchFamily="34" charset="0"/>
              </a:rPr>
              <a:t>StatKey</a:t>
            </a:r>
            <a:endParaRPr lang="en-US" sz="88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ight Arrow 1"/>
          <p:cNvSpPr/>
          <p:nvPr/>
        </p:nvSpPr>
        <p:spPr>
          <a:xfrm rot="5400000">
            <a:off x="7530063" y="3671337"/>
            <a:ext cx="1390470" cy="448597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56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0" y="914400"/>
            <a:ext cx="27051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latin typeface="+mn-lt"/>
              </a:rPr>
              <a:t>What is it?</a:t>
            </a:r>
            <a:endParaRPr lang="en-US" sz="3600" b="1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95300" y="3962400"/>
            <a:ext cx="8229600" cy="2743200"/>
          </a:xfrm>
        </p:spPr>
        <p:txBody>
          <a:bodyPr>
            <a:noAutofit/>
          </a:bodyPr>
          <a:lstStyle/>
          <a:p>
            <a:pPr marL="0" indent="0" algn="ctr">
              <a:spcBef>
                <a:spcPts val="1200"/>
              </a:spcBef>
              <a:buNone/>
            </a:pPr>
            <a:r>
              <a:rPr lang="en-US" sz="3600" dirty="0" smtClean="0">
                <a:solidFill>
                  <a:schemeClr val="tx1"/>
                </a:solidFill>
              </a:rPr>
              <a:t>Freely available at</a:t>
            </a:r>
          </a:p>
          <a:p>
            <a:pPr marL="0" indent="0" algn="ctr">
              <a:buNone/>
            </a:pPr>
            <a:r>
              <a:rPr lang="en-US" sz="3600" dirty="0" smtClean="0">
                <a:solidFill>
                  <a:schemeClr val="tx1"/>
                </a:solidFill>
                <a:hlinkClick r:id="rId2"/>
              </a:rPr>
              <a:t>lock5stat.com/</a:t>
            </a:r>
            <a:r>
              <a:rPr lang="en-US" sz="3600" dirty="0" err="1" smtClean="0">
                <a:solidFill>
                  <a:schemeClr val="tx1"/>
                </a:solidFill>
                <a:hlinkClick r:id="rId2"/>
              </a:rPr>
              <a:t>statkey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endParaRPr lang="en-US" sz="3600" dirty="0"/>
          </a:p>
          <a:p>
            <a:pPr marL="0" indent="0" algn="ctr">
              <a:spcBef>
                <a:spcPts val="1800"/>
              </a:spcBef>
              <a:buNone/>
            </a:pPr>
            <a:r>
              <a:rPr lang="en-US" dirty="0" smtClean="0">
                <a:solidFill>
                  <a:schemeClr val="tx1"/>
                </a:solidFill>
              </a:rPr>
              <a:t>Runs in (almost) any browser.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 smtClean="0">
                <a:solidFill>
                  <a:schemeClr val="tx1"/>
                </a:solidFill>
              </a:rPr>
              <a:t>Also available as a Google Chrome App.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1183" y="1752600"/>
            <a:ext cx="8458200" cy="2062103"/>
          </a:xfrm>
          <a:prstGeom prst="rect">
            <a:avLst/>
          </a:prstGeom>
          <a:solidFill>
            <a:srgbClr val="FFFF6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 set of web-based, interactive, dynamic statistics tools designed for teaching  simulation-based methods such as bootstrap intervals and randomization tests at an introductory level. 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2933700" y="224878"/>
            <a:ext cx="3352800" cy="76944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 smtClean="0">
                <a:latin typeface="Arial" pitchFamily="34" charset="0"/>
                <a:cs typeface="Arial" pitchFamily="34" charset="0"/>
              </a:rPr>
              <a:t>StatKey</a:t>
            </a:r>
            <a:endParaRPr lang="en-US" sz="4400" b="1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9170997" cy="5195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74" y="1066800"/>
            <a:ext cx="9151374" cy="5208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9342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92393" y="2286000"/>
            <a:ext cx="792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hlinkClick r:id="rId2"/>
              </a:rPr>
              <a:t>lock5stat.com/</a:t>
            </a:r>
            <a:r>
              <a:rPr lang="en-US" sz="5400" dirty="0" err="1" smtClean="0">
                <a:hlinkClick r:id="rId2"/>
              </a:rPr>
              <a:t>statkey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06793" y="609600"/>
            <a:ext cx="6096000" cy="144655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800" b="1" i="1" dirty="0" smtClean="0">
                <a:latin typeface="Arial" pitchFamily="34" charset="0"/>
                <a:cs typeface="Arial" pitchFamily="34" charset="0"/>
              </a:rPr>
              <a:t>StatKey</a:t>
            </a:r>
            <a:endParaRPr lang="en-US" sz="88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3429000"/>
            <a:ext cx="66466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Give it a try!</a:t>
            </a:r>
            <a:endParaRPr lang="en-US" sz="6000" dirty="0"/>
          </a:p>
        </p:txBody>
      </p:sp>
      <p:sp>
        <p:nvSpPr>
          <p:cNvPr id="4" name="TextBox 3"/>
          <p:cNvSpPr txBox="1"/>
          <p:nvPr/>
        </p:nvSpPr>
        <p:spPr>
          <a:xfrm>
            <a:off x="431389" y="4648200"/>
            <a:ext cx="82468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Questions? </a:t>
            </a:r>
          </a:p>
          <a:p>
            <a:pPr algn="ctr"/>
            <a:r>
              <a:rPr lang="en-US" sz="3600" dirty="0" smtClean="0"/>
              <a:t>rlock@stlawu.edu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3212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-152400" y="286646"/>
            <a:ext cx="8229600" cy="1143000"/>
          </a:xfrm>
        </p:spPr>
        <p:txBody>
          <a:bodyPr/>
          <a:lstStyle/>
          <a:p>
            <a:r>
              <a:rPr lang="en-US" dirty="0" smtClean="0"/>
              <a:t>Who Developed StatKey?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1217" y="1447800"/>
            <a:ext cx="82296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The Lock</a:t>
            </a:r>
            <a:r>
              <a:rPr lang="en-US" sz="3200" baseline="30000" dirty="0" smtClean="0"/>
              <a:t>5</a:t>
            </a:r>
            <a:r>
              <a:rPr lang="en-US" sz="3200" dirty="0" smtClean="0"/>
              <a:t> author team to support a new text:</a:t>
            </a:r>
          </a:p>
          <a:p>
            <a:pPr algn="ctr">
              <a:spcBef>
                <a:spcPts val="1200"/>
              </a:spcBef>
            </a:pPr>
            <a:r>
              <a:rPr lang="en-US" sz="3200" i="1" dirty="0" smtClean="0"/>
              <a:t>Statistics: Unlocking the Power of Data </a:t>
            </a:r>
            <a:endParaRPr lang="en-US" sz="3200" i="1" dirty="0"/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74" y="3062381"/>
            <a:ext cx="6762451" cy="3434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ounded Rectangular Callout 10"/>
          <p:cNvSpPr/>
          <p:nvPr/>
        </p:nvSpPr>
        <p:spPr>
          <a:xfrm>
            <a:off x="980768" y="5548690"/>
            <a:ext cx="1676400" cy="609600"/>
          </a:xfrm>
          <a:prstGeom prst="wedgeRoundRectCallout">
            <a:avLst>
              <a:gd name="adj1" fmla="val -8855"/>
              <a:gd name="adj2" fmla="val -130242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Robin &amp; Patti</a:t>
            </a:r>
          </a:p>
          <a:p>
            <a:pPr algn="ctr"/>
            <a:r>
              <a:rPr lang="en-US" dirty="0" smtClean="0"/>
              <a:t>St. Lawrence</a:t>
            </a:r>
            <a:endParaRPr lang="en-US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1524000" y="2895600"/>
            <a:ext cx="1676400" cy="609600"/>
          </a:xfrm>
          <a:prstGeom prst="wedgeRoundRectCallout">
            <a:avLst>
              <a:gd name="adj1" fmla="val 42171"/>
              <a:gd name="adj2" fmla="val 131048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Dennis</a:t>
            </a:r>
          </a:p>
          <a:p>
            <a:pPr algn="ctr"/>
            <a:r>
              <a:rPr lang="en-US" dirty="0" smtClean="0"/>
              <a:t>Iowa State</a:t>
            </a:r>
            <a:endParaRPr lang="en-US" dirty="0"/>
          </a:p>
        </p:txBody>
      </p:sp>
      <p:sp>
        <p:nvSpPr>
          <p:cNvPr id="13" name="Rounded Rectangular Callout 12"/>
          <p:cNvSpPr/>
          <p:nvPr/>
        </p:nvSpPr>
        <p:spPr>
          <a:xfrm>
            <a:off x="3200400" y="4939090"/>
            <a:ext cx="1825269" cy="609600"/>
          </a:xfrm>
          <a:prstGeom prst="wedgeRoundRectCallout">
            <a:avLst>
              <a:gd name="adj1" fmla="val 44595"/>
              <a:gd name="adj2" fmla="val -115726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Eric</a:t>
            </a:r>
          </a:p>
          <a:p>
            <a:pPr algn="ctr"/>
            <a:r>
              <a:rPr lang="en-US" dirty="0" smtClean="0"/>
              <a:t>UNC/Duke</a:t>
            </a:r>
            <a:endParaRPr lang="en-US" dirty="0"/>
          </a:p>
        </p:txBody>
      </p:sp>
      <p:sp>
        <p:nvSpPr>
          <p:cNvPr id="14" name="Rounded Rectangular Callout 13"/>
          <p:cNvSpPr/>
          <p:nvPr/>
        </p:nvSpPr>
        <p:spPr>
          <a:xfrm>
            <a:off x="5562600" y="3182271"/>
            <a:ext cx="1600200" cy="609600"/>
          </a:xfrm>
          <a:prstGeom prst="wedgeRoundRectCallout">
            <a:avLst>
              <a:gd name="adj1" fmla="val 7860"/>
              <a:gd name="adj2" fmla="val 203629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Kari</a:t>
            </a:r>
          </a:p>
          <a:p>
            <a:pPr algn="ctr"/>
            <a:r>
              <a:rPr lang="en-US" dirty="0" smtClean="0"/>
              <a:t>Harvard/Duke</a:t>
            </a:r>
            <a:endParaRPr lang="en-US" dirty="0"/>
          </a:p>
        </p:txBody>
      </p:sp>
      <p:pic>
        <p:nvPicPr>
          <p:cNvPr id="2050" name="Picture 2" descr="http://media.wiley.com/product_data/coverImage300/55/EHEP0024/EHEP0024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063353"/>
            <a:ext cx="1371600" cy="1810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467600" y="3914745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Wiley (2013)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5265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975" y="772507"/>
            <a:ext cx="8229600" cy="1143000"/>
          </a:xfrm>
        </p:spPr>
        <p:txBody>
          <a:bodyPr/>
          <a:lstStyle/>
          <a:p>
            <a:r>
              <a:rPr lang="en-US" dirty="0" smtClean="0"/>
              <a:t>Programming Team</a:t>
            </a:r>
            <a:endParaRPr lang="en-US" dirty="0"/>
          </a:p>
        </p:txBody>
      </p:sp>
      <p:pic>
        <p:nvPicPr>
          <p:cNvPr id="1026" name="Picture 2" descr="http://woods.stanford.edu/sites/default/files/styles/content_image_214/public/rich-shar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31" y="1970782"/>
            <a:ext cx="2349944" cy="1724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1975" y="3959356"/>
            <a:ext cx="2286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Rich Sharp</a:t>
            </a:r>
          </a:p>
          <a:p>
            <a:pPr algn="ctr"/>
            <a:r>
              <a:rPr lang="en-US" sz="3200" dirty="0" smtClean="0"/>
              <a:t>Stanford</a:t>
            </a:r>
            <a:endParaRPr lang="en-US" sz="3200" dirty="0"/>
          </a:p>
        </p:txBody>
      </p:sp>
      <p:pic>
        <p:nvPicPr>
          <p:cNvPr id="1028" name="Picture 4" descr="Ed Harcourt - Assistant Professor Computer Scie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265" y="1940314"/>
            <a:ext cx="1828800" cy="2555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276600" y="4790182"/>
            <a:ext cx="2286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Ed Harcourt</a:t>
            </a:r>
          </a:p>
          <a:p>
            <a:pPr algn="ctr"/>
            <a:r>
              <a:rPr lang="en-US" sz="3200" dirty="0" smtClean="0"/>
              <a:t>St. Lawrence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5985387" y="4495507"/>
            <a:ext cx="2819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Kevin </a:t>
            </a:r>
            <a:r>
              <a:rPr lang="en-US" sz="3200" dirty="0" err="1" smtClean="0"/>
              <a:t>Angstadt</a:t>
            </a:r>
            <a:endParaRPr lang="en-US" sz="3200" dirty="0" smtClean="0"/>
          </a:p>
          <a:p>
            <a:pPr algn="ctr"/>
            <a:r>
              <a:rPr lang="en-US" sz="3200" dirty="0" smtClean="0"/>
              <a:t>St. Lawrence</a:t>
            </a:r>
            <a:endParaRPr lang="en-US" sz="3200" dirty="0"/>
          </a:p>
        </p:txBody>
      </p:sp>
      <p:pic>
        <p:nvPicPr>
          <p:cNvPr id="1030" name="Picture 6" descr="http://www.stlawu.edu/netnews/fellowsimages12/angstad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656" y="1953576"/>
            <a:ext cx="1896861" cy="2371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04975" y="6066502"/>
            <a:ext cx="64017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StatKey is programmed in JavaScript 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2847975" y="224878"/>
            <a:ext cx="3352800" cy="76944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 smtClean="0">
                <a:latin typeface="Arial" pitchFamily="34" charset="0"/>
                <a:cs typeface="Arial" pitchFamily="34" charset="0"/>
              </a:rPr>
              <a:t>StatKey</a:t>
            </a:r>
            <a:endParaRPr lang="en-US" sz="4400" b="1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4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7200"/>
            <a:ext cx="8686229" cy="6127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38125" y="1676400"/>
            <a:ext cx="2962275" cy="25146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124199" y="1676400"/>
            <a:ext cx="2819401" cy="25146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0999" y="4267200"/>
            <a:ext cx="8382001" cy="381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43600" y="1676400"/>
            <a:ext cx="2819401" cy="25146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52760" y="4724400"/>
            <a:ext cx="8386440" cy="6096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52760" y="5334000"/>
            <a:ext cx="8386440" cy="70503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52400" y="6053783"/>
            <a:ext cx="533400" cy="70503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52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1.  Mean price of a used Mustang 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 smtClean="0"/>
              <a:t>	(Bootstrap CI for a mean)</a:t>
            </a:r>
          </a:p>
          <a:p>
            <a:pPr marL="514350" indent="-514350">
              <a:buAutoNum type="arabicPeriod" startAt="2"/>
            </a:pPr>
            <a:r>
              <a:rPr lang="en-US" dirty="0" smtClean="0"/>
              <a:t>Does drinking beer attract mosquitoes?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/>
              <a:t> </a:t>
            </a:r>
            <a:r>
              <a:rPr lang="en-US" dirty="0" smtClean="0"/>
              <a:t>         (Randomization test to compare means)</a:t>
            </a:r>
          </a:p>
          <a:p>
            <a:pPr marL="0" indent="0">
              <a:buNone/>
            </a:pPr>
            <a:r>
              <a:rPr lang="en-US" dirty="0"/>
              <a:t>3</a:t>
            </a:r>
            <a:r>
              <a:rPr lang="en-US" dirty="0" smtClean="0"/>
              <a:t>. Pulse rate: Athlete vs. non-athlete</a:t>
            </a:r>
            <a:endParaRPr lang="en-US" dirty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/>
              <a:t>          </a:t>
            </a:r>
            <a:r>
              <a:rPr lang="en-US" dirty="0" smtClean="0"/>
              <a:t>(Enter own data)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4. </a:t>
            </a:r>
            <a:r>
              <a:rPr lang="en-US" dirty="0"/>
              <a:t>Sandwich ants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/>
              <a:t>            </a:t>
            </a:r>
            <a:r>
              <a:rPr lang="en-US" dirty="0" smtClean="0"/>
              <a:t>(ANOVA </a:t>
            </a:r>
            <a:r>
              <a:rPr lang="en-US" dirty="0"/>
              <a:t>for </a:t>
            </a:r>
            <a:r>
              <a:rPr lang="en-US" dirty="0" smtClean="0"/>
              <a:t>means)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9885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81000"/>
            <a:ext cx="6452298" cy="1323439"/>
          </a:xfrm>
          <a:prstGeom prst="rect">
            <a:avLst/>
          </a:prstGeom>
          <a:solidFill>
            <a:srgbClr val="FFFF99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What is the average price of a used Mustang car?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833405" y="1981200"/>
            <a:ext cx="74927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Select a random sample of n=25 Mustangs from a website (autotrader.com)  and record the price (in $1,000’s) for each car.</a:t>
            </a:r>
            <a:endParaRPr lang="en-US" sz="3200" dirty="0"/>
          </a:p>
        </p:txBody>
      </p:sp>
      <p:pic>
        <p:nvPicPr>
          <p:cNvPr id="5" name="Picture 40" descr="http://t3.gstatic.com/images?q=tbn:ANd9GcTIJudnj3-QOH6Je9ic9YrCn8v9EnOTyvwdwiljWMmB3eo9m-S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2776" y="489121"/>
            <a:ext cx="1617407" cy="1211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991" y="3602291"/>
            <a:ext cx="5098033" cy="1274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944210" y="4963180"/>
                <a:ext cx="489159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𝑛</m:t>
                      </m:r>
                      <m:r>
                        <a:rPr lang="en-US" sz="2800" b="0" i="1" smtClean="0">
                          <a:latin typeface="Cambria Math"/>
                        </a:rPr>
                        <m:t>=25   </m:t>
                      </m:r>
                      <m:acc>
                        <m:accPr>
                          <m:chr m:val="̅"/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</m:acc>
                      <m:r>
                        <a:rPr lang="en-US" sz="2800" b="0" i="1" smtClean="0">
                          <a:latin typeface="Cambria Math"/>
                        </a:rPr>
                        <m:t>=15.98    </m:t>
                      </m:r>
                      <m:r>
                        <a:rPr lang="en-US" sz="2800" b="0" i="1" smtClean="0">
                          <a:latin typeface="Cambria Math"/>
                        </a:rPr>
                        <m:t>𝑠</m:t>
                      </m:r>
                      <m:r>
                        <a:rPr lang="en-US" sz="2800" b="0" i="1" smtClean="0">
                          <a:latin typeface="Cambria Math"/>
                        </a:rPr>
                        <m:t>=11.11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4210" y="4963180"/>
                <a:ext cx="4891596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381000" y="5730910"/>
            <a:ext cx="838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Key concept</a:t>
            </a:r>
            <a:r>
              <a:rPr lang="en-US" sz="2800" dirty="0" smtClean="0"/>
              <a:t>:  How much can we expect the sample means to vary just by random chance? 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9787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4400" y="2057400"/>
            <a:ext cx="708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hlinkClick r:id="rId2"/>
              </a:rPr>
              <a:t>lock5stat.com/</a:t>
            </a:r>
            <a:r>
              <a:rPr lang="en-US" sz="5400" dirty="0" err="1" smtClean="0">
                <a:hlinkClick r:id="rId2"/>
              </a:rPr>
              <a:t>statkey</a:t>
            </a:r>
            <a:endParaRPr lang="en-US" sz="5400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06793" y="609600"/>
            <a:ext cx="6096000" cy="144655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800" b="1" i="1" dirty="0" smtClean="0">
                <a:latin typeface="Arial" pitchFamily="34" charset="0"/>
                <a:cs typeface="Arial" pitchFamily="34" charset="0"/>
              </a:rPr>
              <a:t>StatKey</a:t>
            </a:r>
            <a:endParaRPr lang="en-US" sz="88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081396"/>
            <a:ext cx="4724400" cy="3776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1143000" y="3810000"/>
            <a:ext cx="1828800" cy="448597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73"/>
            <a:ext cx="9097848" cy="5695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260630" y="5703225"/>
            <a:ext cx="71975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We are 95% sure that the mean price for Mustangs is between $12,068 and $20,126</a:t>
            </a:r>
            <a:endParaRPr lang="en-US" sz="2800" dirty="0"/>
          </a:p>
        </p:txBody>
      </p:sp>
      <p:sp>
        <p:nvSpPr>
          <p:cNvPr id="2" name="Oval 1"/>
          <p:cNvSpPr/>
          <p:nvPr/>
        </p:nvSpPr>
        <p:spPr>
          <a:xfrm>
            <a:off x="5257800" y="2111831"/>
            <a:ext cx="1411522" cy="3817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761389" y="2587156"/>
                <a:ext cx="2057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SE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2400" dirty="0" smtClean="0"/>
                  <a:t>’s≈2.10</a:t>
                </a:r>
                <a:endParaRPr lang="en-US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1389" y="2587156"/>
                <a:ext cx="2057400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4438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4933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3417</TotalTime>
  <Words>505</Words>
  <Application>Microsoft Office PowerPoint</Application>
  <PresentationFormat>On-screen Show (4:3)</PresentationFormat>
  <Paragraphs>94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What is it?</vt:lpstr>
      <vt:lpstr>Who Developed StatKey?</vt:lpstr>
      <vt:lpstr>Programming Team</vt:lpstr>
      <vt:lpstr>PowerPoint Presentation</vt:lpstr>
      <vt:lpstr>Examples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Example: Pulse Rate by Athlete Status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StatKey</dc:title>
  <dc:creator>Patti</dc:creator>
  <cp:lastModifiedBy>Robin</cp:lastModifiedBy>
  <cp:revision>61</cp:revision>
  <dcterms:created xsi:type="dcterms:W3CDTF">2012-07-13T16:54:28Z</dcterms:created>
  <dcterms:modified xsi:type="dcterms:W3CDTF">2013-08-25T23:55:25Z</dcterms:modified>
</cp:coreProperties>
</file>