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7" r:id="rId2"/>
    <p:sldId id="258" r:id="rId3"/>
    <p:sldId id="290" r:id="rId4"/>
    <p:sldId id="268" r:id="rId5"/>
    <p:sldId id="289" r:id="rId6"/>
    <p:sldId id="260" r:id="rId7"/>
    <p:sldId id="287" r:id="rId8"/>
    <p:sldId id="275" r:id="rId9"/>
    <p:sldId id="279" r:id="rId10"/>
    <p:sldId id="301" r:id="rId11"/>
    <p:sldId id="305" r:id="rId12"/>
    <p:sldId id="319" r:id="rId13"/>
    <p:sldId id="316" r:id="rId14"/>
    <p:sldId id="306" r:id="rId15"/>
    <p:sldId id="302" r:id="rId16"/>
    <p:sldId id="286" r:id="rId17"/>
    <p:sldId id="308" r:id="rId18"/>
    <p:sldId id="298" r:id="rId19"/>
    <p:sldId id="307" r:id="rId20"/>
    <p:sldId id="310" r:id="rId21"/>
    <p:sldId id="317" r:id="rId22"/>
    <p:sldId id="303" r:id="rId23"/>
    <p:sldId id="293" r:id="rId24"/>
    <p:sldId id="304" r:id="rId25"/>
    <p:sldId id="321" r:id="rId26"/>
    <p:sldId id="294" r:id="rId27"/>
    <p:sldId id="262" r:id="rId28"/>
    <p:sldId id="314" r:id="rId29"/>
    <p:sldId id="313" r:id="rId30"/>
  </p:sldIdLst>
  <p:sldSz cx="43891200" cy="32918400"/>
  <p:notesSz cx="6950075" cy="9236075"/>
  <p:defaultTextStyle>
    <a:defPPr>
      <a:defRPr lang="en-US"/>
    </a:defPPr>
    <a:lvl1pPr marL="0" algn="l" defTabSz="2194402" rtl="0" eaLnBrk="1" latinLnBrk="0" hangingPunct="1">
      <a:defRPr sz="8600" kern="1200">
        <a:solidFill>
          <a:schemeClr val="tx1"/>
        </a:solidFill>
        <a:latin typeface="+mn-lt"/>
        <a:ea typeface="+mn-ea"/>
        <a:cs typeface="+mn-cs"/>
      </a:defRPr>
    </a:lvl1pPr>
    <a:lvl2pPr marL="2194402" algn="l" defTabSz="2194402" rtl="0" eaLnBrk="1" latinLnBrk="0" hangingPunct="1">
      <a:defRPr sz="8600" kern="1200">
        <a:solidFill>
          <a:schemeClr val="tx1"/>
        </a:solidFill>
        <a:latin typeface="+mn-lt"/>
        <a:ea typeface="+mn-ea"/>
        <a:cs typeface="+mn-cs"/>
      </a:defRPr>
    </a:lvl2pPr>
    <a:lvl3pPr marL="4388805" algn="l" defTabSz="2194402" rtl="0" eaLnBrk="1" latinLnBrk="0" hangingPunct="1">
      <a:defRPr sz="8600" kern="1200">
        <a:solidFill>
          <a:schemeClr val="tx1"/>
        </a:solidFill>
        <a:latin typeface="+mn-lt"/>
        <a:ea typeface="+mn-ea"/>
        <a:cs typeface="+mn-cs"/>
      </a:defRPr>
    </a:lvl3pPr>
    <a:lvl4pPr marL="6583207" algn="l" defTabSz="2194402" rtl="0" eaLnBrk="1" latinLnBrk="0" hangingPunct="1">
      <a:defRPr sz="8600" kern="1200">
        <a:solidFill>
          <a:schemeClr val="tx1"/>
        </a:solidFill>
        <a:latin typeface="+mn-lt"/>
        <a:ea typeface="+mn-ea"/>
        <a:cs typeface="+mn-cs"/>
      </a:defRPr>
    </a:lvl4pPr>
    <a:lvl5pPr marL="8777609" algn="l" defTabSz="2194402" rtl="0" eaLnBrk="1" latinLnBrk="0" hangingPunct="1">
      <a:defRPr sz="8600" kern="1200">
        <a:solidFill>
          <a:schemeClr val="tx1"/>
        </a:solidFill>
        <a:latin typeface="+mn-lt"/>
        <a:ea typeface="+mn-ea"/>
        <a:cs typeface="+mn-cs"/>
      </a:defRPr>
    </a:lvl5pPr>
    <a:lvl6pPr marL="10972011" algn="l" defTabSz="2194402" rtl="0" eaLnBrk="1" latinLnBrk="0" hangingPunct="1">
      <a:defRPr sz="8600" kern="1200">
        <a:solidFill>
          <a:schemeClr val="tx1"/>
        </a:solidFill>
        <a:latin typeface="+mn-lt"/>
        <a:ea typeface="+mn-ea"/>
        <a:cs typeface="+mn-cs"/>
      </a:defRPr>
    </a:lvl6pPr>
    <a:lvl7pPr marL="13166414" algn="l" defTabSz="2194402" rtl="0" eaLnBrk="1" latinLnBrk="0" hangingPunct="1">
      <a:defRPr sz="8600" kern="1200">
        <a:solidFill>
          <a:schemeClr val="tx1"/>
        </a:solidFill>
        <a:latin typeface="+mn-lt"/>
        <a:ea typeface="+mn-ea"/>
        <a:cs typeface="+mn-cs"/>
      </a:defRPr>
    </a:lvl7pPr>
    <a:lvl8pPr marL="15360816" algn="l" defTabSz="2194402" rtl="0" eaLnBrk="1" latinLnBrk="0" hangingPunct="1">
      <a:defRPr sz="8600" kern="1200">
        <a:solidFill>
          <a:schemeClr val="tx1"/>
        </a:solidFill>
        <a:latin typeface="+mn-lt"/>
        <a:ea typeface="+mn-ea"/>
        <a:cs typeface="+mn-cs"/>
      </a:defRPr>
    </a:lvl8pPr>
    <a:lvl9pPr marL="17555218" algn="l" defTabSz="2194402"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0BF"/>
    <a:srgbClr val="F9AB6B"/>
    <a:srgbClr val="DCB894"/>
    <a:srgbClr val="996633"/>
    <a:srgbClr val="FF97FF"/>
    <a:srgbClr val="FF66FF"/>
    <a:srgbClr val="FFFF99"/>
    <a:srgbClr val="B2DE82"/>
    <a:srgbClr val="FFFFE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2" d="100"/>
          <a:sy n="22" d="100"/>
        </p:scale>
        <p:origin x="-1266" y="-102"/>
      </p:cViewPr>
      <p:guideLst>
        <p:guide orient="horz" pos="10369"/>
        <p:guide pos="13824"/>
      </p:guideLst>
    </p:cSldViewPr>
  </p:slideViewPr>
  <p:notesTextViewPr>
    <p:cViewPr>
      <p:scale>
        <a:sx n="100" d="100"/>
        <a:sy n="100" d="100"/>
      </p:scale>
      <p:origin x="0" y="0"/>
    </p:cViewPr>
  </p:notesTextViewPr>
  <p:sorterViewPr>
    <p:cViewPr>
      <p:scale>
        <a:sx n="30" d="100"/>
        <a:sy n="30" d="100"/>
      </p:scale>
      <p:origin x="0" y="5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E7187C6F-AAA3-46FE-AA59-E2212C886F06}" type="datetimeFigureOut">
              <a:rPr lang="en-US" smtClean="0"/>
              <a:t>8/12/2013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80D008D3-233F-4225-A1B3-1D31C9197B54}" type="slidenum">
              <a:rPr lang="en-US" smtClean="0"/>
              <a:t>‹#›</a:t>
            </a:fld>
            <a:endParaRPr lang="en-US"/>
          </a:p>
        </p:txBody>
      </p:sp>
    </p:spTree>
    <p:extLst>
      <p:ext uri="{BB962C8B-B14F-4D97-AF65-F5344CB8AC3E}">
        <p14:creationId xmlns:p14="http://schemas.microsoft.com/office/powerpoint/2010/main" val="551705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173" y="0"/>
            <a:ext cx="3012329" cy="462120"/>
          </a:xfrm>
          <a:prstGeom prst="rect">
            <a:avLst/>
          </a:prstGeom>
        </p:spPr>
        <p:txBody>
          <a:bodyPr vert="horz" lIns="90763" tIns="45382" rIns="90763" bIns="45382" rtlCol="0"/>
          <a:lstStyle>
            <a:lvl1pPr algn="r">
              <a:defRPr sz="1200"/>
            </a:lvl1pPr>
          </a:lstStyle>
          <a:p>
            <a:fld id="{4464D7DA-D133-4FF7-BFAA-5388016A7276}" type="datetimeFigureOut">
              <a:rPr lang="en-US" smtClean="0"/>
              <a:t>8/12/2013</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0763" tIns="45382" rIns="90763" bIns="453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8"/>
            <a:ext cx="3012329" cy="462120"/>
          </a:xfrm>
          <a:prstGeom prst="rect">
            <a:avLst/>
          </a:prstGeom>
        </p:spPr>
        <p:txBody>
          <a:bodyPr vert="horz" lIns="90763" tIns="45382" rIns="90763" bIns="45382" rtlCol="0" anchor="b"/>
          <a:lstStyle>
            <a:lvl1pPr algn="r">
              <a:defRPr sz="1200"/>
            </a:lvl1pPr>
          </a:lstStyle>
          <a:p>
            <a:fld id="{9A816054-4606-4C73-85ED-05D7DBA9C1D5}" type="slidenum">
              <a:rPr lang="en-US" smtClean="0"/>
              <a:t>‹#›</a:t>
            </a:fld>
            <a:endParaRPr lang="en-US"/>
          </a:p>
        </p:txBody>
      </p:sp>
    </p:spTree>
    <p:extLst>
      <p:ext uri="{BB962C8B-B14F-4D97-AF65-F5344CB8AC3E}">
        <p14:creationId xmlns:p14="http://schemas.microsoft.com/office/powerpoint/2010/main" val="312430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in blue were those</a:t>
            </a:r>
            <a:r>
              <a:rPr lang="en-US" baseline="0" dirty="0" smtClean="0"/>
              <a:t> featured in the survey</a:t>
            </a:r>
          </a:p>
          <a:p>
            <a:endParaRPr lang="en-US" dirty="0"/>
          </a:p>
        </p:txBody>
      </p:sp>
      <p:sp>
        <p:nvSpPr>
          <p:cNvPr id="4" name="Slide Number Placeholder 3"/>
          <p:cNvSpPr>
            <a:spLocks noGrp="1"/>
          </p:cNvSpPr>
          <p:nvPr>
            <p:ph type="sldNum" sz="quarter" idx="10"/>
          </p:nvPr>
        </p:nvSpPr>
        <p:spPr/>
        <p:txBody>
          <a:bodyPr/>
          <a:lstStyle/>
          <a:p>
            <a:fld id="{9A816054-4606-4C73-85ED-05D7DBA9C1D5}" type="slidenum">
              <a:rPr lang="en-US" smtClean="0"/>
              <a:t>8</a:t>
            </a:fld>
            <a:endParaRPr lang="en-US"/>
          </a:p>
        </p:txBody>
      </p:sp>
    </p:spTree>
    <p:extLst>
      <p:ext uri="{BB962C8B-B14F-4D97-AF65-F5344CB8AC3E}">
        <p14:creationId xmlns:p14="http://schemas.microsoft.com/office/powerpoint/2010/main" val="23494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5" eaLnBrk="0" hangingPunct="0">
              <a:defRPr>
                <a:solidFill>
                  <a:schemeClr val="tx1"/>
                </a:solidFill>
                <a:latin typeface="Arial" charset="0"/>
                <a:cs typeface="Arial" charset="0"/>
              </a:defRPr>
            </a:lvl2pPr>
            <a:lvl3pPr marL="1142937" indent="-228588" eaLnBrk="0" hangingPunct="0">
              <a:defRPr>
                <a:solidFill>
                  <a:schemeClr val="tx1"/>
                </a:solidFill>
                <a:latin typeface="Arial" charset="0"/>
                <a:cs typeface="Arial" charset="0"/>
              </a:defRPr>
            </a:lvl3pPr>
            <a:lvl4pPr marL="1600112" indent="-228588" eaLnBrk="0" hangingPunct="0">
              <a:defRPr>
                <a:solidFill>
                  <a:schemeClr val="tx1"/>
                </a:solidFill>
                <a:latin typeface="Arial" charset="0"/>
                <a:cs typeface="Arial" charset="0"/>
              </a:defRPr>
            </a:lvl4pPr>
            <a:lvl5pPr marL="2057288" indent="-228588" eaLnBrk="0" hangingPunct="0">
              <a:defRPr>
                <a:solidFill>
                  <a:schemeClr val="tx1"/>
                </a:solidFill>
                <a:latin typeface="Arial" charset="0"/>
                <a:cs typeface="Arial" charset="0"/>
              </a:defRPr>
            </a:lvl5pPr>
            <a:lvl6pPr marL="2514462" indent="-228588" eaLnBrk="0" fontAlgn="base" hangingPunct="0">
              <a:spcBef>
                <a:spcPct val="0"/>
              </a:spcBef>
              <a:spcAft>
                <a:spcPct val="0"/>
              </a:spcAft>
              <a:defRPr>
                <a:solidFill>
                  <a:schemeClr val="tx1"/>
                </a:solidFill>
                <a:latin typeface="Arial" charset="0"/>
                <a:cs typeface="Arial" charset="0"/>
              </a:defRPr>
            </a:lvl6pPr>
            <a:lvl7pPr marL="2971637" indent="-228588" eaLnBrk="0" fontAlgn="base" hangingPunct="0">
              <a:spcBef>
                <a:spcPct val="0"/>
              </a:spcBef>
              <a:spcAft>
                <a:spcPct val="0"/>
              </a:spcAft>
              <a:defRPr>
                <a:solidFill>
                  <a:schemeClr val="tx1"/>
                </a:solidFill>
                <a:latin typeface="Arial" charset="0"/>
                <a:cs typeface="Arial" charset="0"/>
              </a:defRPr>
            </a:lvl7pPr>
            <a:lvl8pPr marL="3428813" indent="-228588" eaLnBrk="0" fontAlgn="base" hangingPunct="0">
              <a:spcBef>
                <a:spcPct val="0"/>
              </a:spcBef>
              <a:spcAft>
                <a:spcPct val="0"/>
              </a:spcAft>
              <a:defRPr>
                <a:solidFill>
                  <a:schemeClr val="tx1"/>
                </a:solidFill>
                <a:latin typeface="Arial" charset="0"/>
                <a:cs typeface="Arial" charset="0"/>
              </a:defRPr>
            </a:lvl8pPr>
            <a:lvl9pPr marL="3885987" indent="-228588" eaLnBrk="0" fontAlgn="base" hangingPunct="0">
              <a:spcBef>
                <a:spcPct val="0"/>
              </a:spcBef>
              <a:spcAft>
                <a:spcPct val="0"/>
              </a:spcAft>
              <a:defRPr>
                <a:solidFill>
                  <a:schemeClr val="tx1"/>
                </a:solidFill>
                <a:latin typeface="Arial" charset="0"/>
                <a:cs typeface="Arial" charset="0"/>
              </a:defRPr>
            </a:lvl9pPr>
          </a:lstStyle>
          <a:p>
            <a:pPr eaLnBrk="1" hangingPunct="1"/>
            <a:fld id="{8D81AC8D-79DB-4CCA-AB96-2E87E3BE5D86}" type="slidenum">
              <a:rPr lang="en-US" smtClean="0"/>
              <a:pPr eaLnBrk="1" hangingPunct="1"/>
              <a:t>9</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16054-4606-4C73-85ED-05D7DBA9C1D5}" type="slidenum">
              <a:rPr lang="en-US" smtClean="0"/>
              <a:t>14</a:t>
            </a:fld>
            <a:endParaRPr lang="en-US"/>
          </a:p>
        </p:txBody>
      </p:sp>
    </p:spTree>
    <p:extLst>
      <p:ext uri="{BB962C8B-B14F-4D97-AF65-F5344CB8AC3E}">
        <p14:creationId xmlns:p14="http://schemas.microsoft.com/office/powerpoint/2010/main" val="83625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Potential</a:t>
            </a:r>
            <a:r>
              <a:rPr lang="en-CA" baseline="0" dirty="0" smtClean="0"/>
              <a:t> gender differences to highlight: </a:t>
            </a:r>
          </a:p>
          <a:p>
            <a:endParaRPr lang="en-CA" baseline="0" dirty="0" smtClean="0"/>
          </a:p>
          <a:p>
            <a:r>
              <a:rPr lang="en-CA" baseline="0" dirty="0" smtClean="0"/>
              <a:t>1) Where females demonstrate greater hesitation than males. </a:t>
            </a:r>
          </a:p>
          <a:p>
            <a:endParaRPr lang="en-CA" baseline="0" dirty="0" smtClean="0"/>
          </a:p>
          <a:p>
            <a:pPr marL="171450" indent="-171450">
              <a:buFontTx/>
              <a:buChar char="-"/>
            </a:pPr>
            <a:r>
              <a:rPr lang="en-CA" baseline="0" dirty="0" smtClean="0"/>
              <a:t>Can’t find good examples [although here the gender difference is not as interesting as pointing out the CAUSE resources]</a:t>
            </a:r>
          </a:p>
          <a:p>
            <a:pPr marL="171450" indent="-171450">
              <a:buFontTx/>
              <a:buChar char="-"/>
            </a:pPr>
            <a:r>
              <a:rPr lang="en-CA" baseline="0" dirty="0" smtClean="0"/>
              <a:t>No skills [internalization of stereotype that men are more humorous? – See paragraph below.]</a:t>
            </a:r>
          </a:p>
          <a:p>
            <a:pPr marL="171450" indent="-171450">
              <a:buFontTx/>
              <a:buChar char="-"/>
            </a:pPr>
            <a:endParaRPr lang="en-CA" baseline="0" dirty="0" smtClean="0"/>
          </a:p>
          <a:p>
            <a:pPr marL="171450" indent="-171450">
              <a:buFontTx/>
              <a:buChar char="-"/>
            </a:pPr>
            <a:endParaRPr lang="en-CA" baseline="0" dirty="0" smtClean="0"/>
          </a:p>
          <a:p>
            <a:r>
              <a:rPr lang="en-CA" dirty="0" smtClean="0"/>
              <a:t>Vs.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2) Where males demonstrate greater hesitation than females. </a:t>
            </a:r>
          </a:p>
          <a:p>
            <a:pPr marL="171450" indent="-171450">
              <a:buFontTx/>
              <a:buChar char="-"/>
            </a:pPr>
            <a:r>
              <a:rPr lang="en-CA" dirty="0" smtClean="0"/>
              <a:t>Uses too</a:t>
            </a:r>
            <a:r>
              <a:rPr lang="en-CA" baseline="0" dirty="0" smtClean="0"/>
              <a:t> much time</a:t>
            </a:r>
          </a:p>
          <a:p>
            <a:pPr marL="171450" indent="-171450">
              <a:buFontTx/>
              <a:buChar char="-"/>
            </a:pPr>
            <a:r>
              <a:rPr lang="en-CA" baseline="0" dirty="0" smtClean="0"/>
              <a:t>Weak evidence [Is that the real excuse or just convenient </a:t>
            </a:r>
            <a:r>
              <a:rPr lang="en-CA" baseline="0" dirty="0" err="1" smtClean="0"/>
              <a:t>skepticism</a:t>
            </a:r>
            <a:r>
              <a:rPr lang="en-CA" baseline="0" dirty="0" smtClean="0"/>
              <a:t>?]</a:t>
            </a:r>
            <a:endParaRPr lang="en-CA" dirty="0" smtClean="0"/>
          </a:p>
          <a:p>
            <a:endParaRPr lang="en-CA" dirty="0" smtClean="0"/>
          </a:p>
          <a:p>
            <a:endParaRPr lang="en-CA" dirty="0" smtClean="0"/>
          </a:p>
          <a:p>
            <a:r>
              <a:rPr lang="en-CA" dirty="0" smtClean="0"/>
              <a:t>In our article: “</a:t>
            </a:r>
            <a:r>
              <a:rPr lang="en-GB" sz="1200" kern="1200" dirty="0" smtClean="0">
                <a:solidFill>
                  <a:schemeClr val="tx1"/>
                </a:solidFill>
                <a:effectLst/>
                <a:latin typeface="+mn-lt"/>
                <a:ea typeface="+mn-ea"/>
                <a:cs typeface="+mn-cs"/>
              </a:rPr>
              <a:t>While females and males have concerns about being able to quickly find good examples, females tend to be more concerned about lacking the skills needed to use fun and males tend to be more concerned about using up class time.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CA" dirty="0" smtClean="0"/>
          </a:p>
          <a:p>
            <a:r>
              <a:rPr lang="en-CA" dirty="0" smtClean="0"/>
              <a:t>From:</a:t>
            </a:r>
            <a:r>
              <a:rPr lang="en-CA" baseline="0" dirty="0" smtClean="0"/>
              <a:t> http://</a:t>
            </a:r>
            <a:r>
              <a:rPr lang="en-CA" baseline="0" dirty="0" err="1" smtClean="0"/>
              <a:t>ssweb.cityu.edu.hk</a:t>
            </a:r>
            <a:r>
              <a:rPr lang="en-CA" baseline="0" dirty="0" smtClean="0"/>
              <a:t>/download/RS/E-Journal/journal2.pdf (Not a top-tier journal, but useful info nonetheless…)</a:t>
            </a:r>
            <a:endParaRPr lang="en-CA" dirty="0" smtClean="0"/>
          </a:p>
          <a:p>
            <a:endParaRPr lang="en-CA" dirty="0" smtClean="0"/>
          </a:p>
          <a:p>
            <a:r>
              <a:rPr lang="en-CA" dirty="0" smtClean="0"/>
              <a:t>“Gender and </a:t>
            </a:r>
            <a:r>
              <a:rPr lang="en-CA" dirty="0" err="1" smtClean="0"/>
              <a:t>humor</a:t>
            </a:r>
            <a:r>
              <a:rPr lang="en-CA" dirty="0" smtClean="0"/>
              <a:t> styles</a:t>
            </a:r>
          </a:p>
          <a:p>
            <a:endParaRPr lang="en-CA" dirty="0" smtClean="0"/>
          </a:p>
          <a:p>
            <a:r>
              <a:rPr lang="en-CA" dirty="0" smtClean="0"/>
              <a:t>Generally, males consider themselves to be more humorous than females. Men have higher likelihood to joke, tease, and kid than women (Wong 2010). Women like to act in an appreciative way and rather be a listener to the jokes. They are less likely to produce </a:t>
            </a:r>
            <a:r>
              <a:rPr lang="en-CA" dirty="0" err="1" smtClean="0"/>
              <a:t>humor</a:t>
            </a:r>
            <a:r>
              <a:rPr lang="en-CA" dirty="0" smtClean="0"/>
              <a:t> by themselves (Freud 1905, </a:t>
            </a:r>
            <a:r>
              <a:rPr lang="en-CA" dirty="0" err="1" smtClean="0"/>
              <a:t>Ehrenzweig</a:t>
            </a:r>
            <a:r>
              <a:rPr lang="en-CA" dirty="0" smtClean="0"/>
              <a:t> 1957, McGhee 1979a). Males and females are different in using and responding to both adaptive and maladaptive</a:t>
            </a:r>
            <a:r>
              <a:rPr lang="en-CA" baseline="0" dirty="0" smtClean="0"/>
              <a:t> </a:t>
            </a:r>
            <a:r>
              <a:rPr lang="en-CA" dirty="0" smtClean="0"/>
              <a:t>styles of </a:t>
            </a:r>
            <a:r>
              <a:rPr lang="en-CA" dirty="0" err="1" smtClean="0"/>
              <a:t>humors</a:t>
            </a:r>
            <a:r>
              <a:rPr lang="en-CA" dirty="0" smtClean="0"/>
              <a:t> (</a:t>
            </a:r>
            <a:r>
              <a:rPr lang="en-CA" dirty="0" err="1" smtClean="0"/>
              <a:t>Svebak</a:t>
            </a:r>
            <a:r>
              <a:rPr lang="en-CA" dirty="0" smtClean="0"/>
              <a:t> 1974, </a:t>
            </a:r>
            <a:r>
              <a:rPr lang="en-CA" dirty="0" err="1" smtClean="0"/>
              <a:t>Ziv</a:t>
            </a:r>
            <a:r>
              <a:rPr lang="en-CA" dirty="0" smtClean="0"/>
              <a:t> 1984, Aries 1987, </a:t>
            </a:r>
            <a:r>
              <a:rPr lang="en-CA" dirty="0" err="1" smtClean="0"/>
              <a:t>Eagly</a:t>
            </a:r>
            <a:r>
              <a:rPr lang="en-CA" dirty="0" smtClean="0"/>
              <a:t> and Johnson 1990). Studies showed males obtain significantly higher scores than females on the two maladaptive </a:t>
            </a:r>
            <a:r>
              <a:rPr lang="en-CA" dirty="0" err="1" smtClean="0"/>
              <a:t>humor</a:t>
            </a:r>
            <a:r>
              <a:rPr lang="en-CA" dirty="0" smtClean="0"/>
              <a:t> styles (Martin et al. 2003). The trend was more obvious when the </a:t>
            </a:r>
            <a:r>
              <a:rPr lang="en-CA" dirty="0" err="1" smtClean="0"/>
              <a:t>humor</a:t>
            </a:r>
            <a:r>
              <a:rPr lang="en-CA" dirty="0" smtClean="0"/>
              <a:t> was related to sexual or aggressive issues (Spiegel et al. 1969). </a:t>
            </a:r>
          </a:p>
          <a:p>
            <a:endParaRPr lang="en-CA" dirty="0" smtClean="0"/>
          </a:p>
          <a:p>
            <a:r>
              <a:rPr lang="en-CA" dirty="0" smtClean="0"/>
              <a:t>Gender role and social status are important on the perception on </a:t>
            </a:r>
            <a:r>
              <a:rPr lang="en-CA" dirty="0" err="1" smtClean="0"/>
              <a:t>humor</a:t>
            </a:r>
            <a:r>
              <a:rPr lang="en-CA" dirty="0" smtClean="0"/>
              <a:t>. Men may establish dominance and social control by using </a:t>
            </a:r>
            <a:r>
              <a:rPr lang="en-CA" dirty="0" err="1" smtClean="0"/>
              <a:t>humor</a:t>
            </a:r>
            <a:r>
              <a:rPr lang="en-CA" dirty="0" smtClean="0"/>
              <a:t> (Martin et al. 2003). Females are more careful about their responses on </a:t>
            </a:r>
            <a:r>
              <a:rPr lang="en-CA" dirty="0" err="1" smtClean="0"/>
              <a:t>humor</a:t>
            </a:r>
            <a:r>
              <a:rPr lang="en-CA" dirty="0" smtClean="0"/>
              <a:t> to avoid being derisive or immodest. Because of the appropriate </a:t>
            </a:r>
            <a:r>
              <a:rPr lang="en-CA" dirty="0" err="1" smtClean="0"/>
              <a:t>behavior</a:t>
            </a:r>
            <a:r>
              <a:rPr lang="en-CA" dirty="0" smtClean="0"/>
              <a:t> assigned on women, they are less likely to show their enjoyment on </a:t>
            </a:r>
            <a:r>
              <a:rPr lang="en-CA" dirty="0" err="1" smtClean="0"/>
              <a:t>humors</a:t>
            </a:r>
            <a:r>
              <a:rPr lang="en-CA" dirty="0" smtClean="0"/>
              <a:t>. Some women may not be brave enough to pay the cost since some </a:t>
            </a:r>
            <a:r>
              <a:rPr lang="en-CA" dirty="0" err="1" smtClean="0"/>
              <a:t>humors</a:t>
            </a:r>
            <a:r>
              <a:rPr lang="en-CA" dirty="0" smtClean="0"/>
              <a:t> may carry risks (Brown and Levinson 1987).”</a:t>
            </a:r>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9A816054-4606-4C73-85ED-05D7DBA9C1D5}" type="slidenum">
              <a:rPr lang="en-US" smtClean="0"/>
              <a:t>17</a:t>
            </a:fld>
            <a:endParaRPr lang="en-US"/>
          </a:p>
        </p:txBody>
      </p:sp>
    </p:spTree>
    <p:extLst>
      <p:ext uri="{BB962C8B-B14F-4D97-AF65-F5344CB8AC3E}">
        <p14:creationId xmlns:p14="http://schemas.microsoft.com/office/powerpoint/2010/main" val="74295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our article: “In terms of gender, only two of the four interviewed males mentioned student-</a:t>
            </a:r>
            <a:r>
              <a:rPr lang="en-GB" sz="1200" kern="1200" dirty="0" err="1" smtClean="0">
                <a:solidFill>
                  <a:schemeClr val="tx1"/>
                </a:solidFill>
                <a:effectLst/>
                <a:latin typeface="+mn-lt"/>
                <a:ea typeface="+mn-ea"/>
                <a:cs typeface="+mn-cs"/>
              </a:rPr>
              <a:t>centered</a:t>
            </a:r>
            <a:r>
              <a:rPr lang="en-GB" sz="1200" kern="1200" dirty="0" smtClean="0">
                <a:solidFill>
                  <a:schemeClr val="tx1"/>
                </a:solidFill>
                <a:effectLst/>
                <a:latin typeface="+mn-lt"/>
                <a:ea typeface="+mn-ea"/>
                <a:cs typeface="+mn-cs"/>
              </a:rPr>
              <a:t> motivation, whereas eleven out of twelve females did.  In contrast, of the five interviewees who mentioned using fun elements for their own motivation, three were males.” </a:t>
            </a:r>
            <a:endParaRPr lang="en-CA" dirty="0"/>
          </a:p>
        </p:txBody>
      </p:sp>
      <p:sp>
        <p:nvSpPr>
          <p:cNvPr id="4" name="Slide Number Placeholder 3"/>
          <p:cNvSpPr>
            <a:spLocks noGrp="1"/>
          </p:cNvSpPr>
          <p:nvPr>
            <p:ph type="sldNum" sz="quarter" idx="10"/>
          </p:nvPr>
        </p:nvSpPr>
        <p:spPr/>
        <p:txBody>
          <a:bodyPr/>
          <a:lstStyle/>
          <a:p>
            <a:fld id="{9A816054-4606-4C73-85ED-05D7DBA9C1D5}" type="slidenum">
              <a:rPr lang="en-US" smtClean="0"/>
              <a:t>20</a:t>
            </a:fld>
            <a:endParaRPr lang="en-US"/>
          </a:p>
        </p:txBody>
      </p:sp>
    </p:spTree>
    <p:extLst>
      <p:ext uri="{BB962C8B-B14F-4D97-AF65-F5344CB8AC3E}">
        <p14:creationId xmlns:p14="http://schemas.microsoft.com/office/powerpoint/2010/main" val="48841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*From article</a:t>
            </a:r>
            <a:r>
              <a:rPr lang="en-CA" baseline="0" dirty="0" smtClean="0"/>
              <a:t> and worth mentioning: “</a:t>
            </a:r>
            <a:r>
              <a:rPr lang="en-GB" sz="1200" kern="1200" dirty="0" smtClean="0">
                <a:solidFill>
                  <a:schemeClr val="tx1"/>
                </a:solidFill>
                <a:effectLst/>
                <a:latin typeface="+mn-lt"/>
                <a:ea typeface="+mn-ea"/>
                <a:cs typeface="+mn-cs"/>
              </a:rPr>
              <a:t>In fact, interview data distinguished between taking the time to search (</a:t>
            </a:r>
            <a:r>
              <a:rPr lang="en-GB" sz="1200" i="1" kern="1200" dirty="0" smtClean="0">
                <a:solidFill>
                  <a:schemeClr val="tx1"/>
                </a:solidFill>
                <a:effectLst/>
                <a:latin typeface="+mn-lt"/>
                <a:ea typeface="+mn-ea"/>
                <a:cs typeface="+mn-cs"/>
              </a:rPr>
              <a:t>n </a:t>
            </a:r>
            <a:r>
              <a:rPr lang="en-GB" sz="1200" kern="1200" dirty="0" smtClean="0">
                <a:solidFill>
                  <a:schemeClr val="tx1"/>
                </a:solidFill>
                <a:effectLst/>
                <a:latin typeface="+mn-lt"/>
                <a:ea typeface="+mn-ea"/>
                <a:cs typeface="+mn-cs"/>
              </a:rPr>
              <a:t>= 5) and taking the time to use (</a:t>
            </a:r>
            <a:r>
              <a:rPr lang="en-GB" sz="1200" i="1" kern="1200" dirty="0" smtClean="0">
                <a:solidFill>
                  <a:schemeClr val="tx1"/>
                </a:solidFill>
                <a:effectLst/>
                <a:latin typeface="+mn-lt"/>
                <a:ea typeface="+mn-ea"/>
                <a:cs typeface="+mn-cs"/>
              </a:rPr>
              <a:t>n </a:t>
            </a:r>
            <a:r>
              <a:rPr lang="en-GB" sz="1200" kern="1200" dirty="0" smtClean="0">
                <a:solidFill>
                  <a:schemeClr val="tx1"/>
                </a:solidFill>
                <a:effectLst/>
                <a:latin typeface="+mn-lt"/>
                <a:ea typeface="+mn-ea"/>
                <a:cs typeface="+mn-cs"/>
              </a:rPr>
              <a:t>= 4), a distinction that was not distinguishable from the survey.”</a:t>
            </a:r>
            <a:endParaRPr lang="en-CA" dirty="0"/>
          </a:p>
        </p:txBody>
      </p:sp>
      <p:sp>
        <p:nvSpPr>
          <p:cNvPr id="4" name="Slide Number Placeholder 3"/>
          <p:cNvSpPr>
            <a:spLocks noGrp="1"/>
          </p:cNvSpPr>
          <p:nvPr>
            <p:ph type="sldNum" sz="quarter" idx="10"/>
          </p:nvPr>
        </p:nvSpPr>
        <p:spPr/>
        <p:txBody>
          <a:bodyPr/>
          <a:lstStyle/>
          <a:p>
            <a:fld id="{9A816054-4606-4C73-85ED-05D7DBA9C1D5}" type="slidenum">
              <a:rPr lang="en-US" smtClean="0"/>
              <a:t>21</a:t>
            </a:fld>
            <a:endParaRPr lang="en-US"/>
          </a:p>
        </p:txBody>
      </p:sp>
    </p:spTree>
    <p:extLst>
      <p:ext uri="{BB962C8B-B14F-4D97-AF65-F5344CB8AC3E}">
        <p14:creationId xmlns:p14="http://schemas.microsoft.com/office/powerpoint/2010/main" val="14630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Ramseyer’s</a:t>
            </a:r>
            <a:r>
              <a:rPr lang="en-US" dirty="0" smtClean="0"/>
              <a:t> page is a great source of jokes and one of the first large collections, but it lacks most of the other modalities and is not fully searchable.</a:t>
            </a:r>
            <a:endParaRPr lang="en-US" dirty="0"/>
          </a:p>
        </p:txBody>
      </p:sp>
      <p:sp>
        <p:nvSpPr>
          <p:cNvPr id="4" name="Slide Number Placeholder 3"/>
          <p:cNvSpPr>
            <a:spLocks noGrp="1"/>
          </p:cNvSpPr>
          <p:nvPr>
            <p:ph type="sldNum" sz="quarter" idx="10"/>
          </p:nvPr>
        </p:nvSpPr>
        <p:spPr/>
        <p:txBody>
          <a:bodyPr/>
          <a:lstStyle/>
          <a:p>
            <a:fld id="{9A816054-4606-4C73-85ED-05D7DBA9C1D5}" type="slidenum">
              <a:rPr lang="en-US" smtClean="0"/>
              <a:t>23</a:t>
            </a:fld>
            <a:endParaRPr lang="en-US"/>
          </a:p>
        </p:txBody>
      </p:sp>
    </p:spTree>
    <p:extLst>
      <p:ext uri="{BB962C8B-B14F-4D97-AF65-F5344CB8AC3E}">
        <p14:creationId xmlns:p14="http://schemas.microsoft.com/office/powerpoint/2010/main" val="35329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massive collection is very</a:t>
            </a:r>
            <a:r>
              <a:rPr lang="en-US" baseline="0" dirty="0" smtClean="0"/>
              <a:t> nicely searchable, but is only one modality: songs, and statistics is a very </a:t>
            </a:r>
            <a:r>
              <a:rPr lang="en-US" baseline="0" dirty="0" err="1" smtClean="0"/>
              <a:t>very</a:t>
            </a:r>
            <a:r>
              <a:rPr lang="en-US" baseline="0" dirty="0" smtClean="0"/>
              <a:t> small part of the coverage of many STEM subjects</a:t>
            </a:r>
            <a:endParaRPr lang="en-US" dirty="0"/>
          </a:p>
        </p:txBody>
      </p:sp>
      <p:sp>
        <p:nvSpPr>
          <p:cNvPr id="4" name="Slide Number Placeholder 3"/>
          <p:cNvSpPr>
            <a:spLocks noGrp="1"/>
          </p:cNvSpPr>
          <p:nvPr>
            <p:ph type="sldNum" sz="quarter" idx="10"/>
          </p:nvPr>
        </p:nvSpPr>
        <p:spPr/>
        <p:txBody>
          <a:bodyPr/>
          <a:lstStyle/>
          <a:p>
            <a:fld id="{9A816054-4606-4C73-85ED-05D7DBA9C1D5}" type="slidenum">
              <a:rPr lang="en-US" smtClean="0"/>
              <a:t>24</a:t>
            </a:fld>
            <a:endParaRPr lang="en-US"/>
          </a:p>
        </p:txBody>
      </p:sp>
    </p:spTree>
    <p:extLst>
      <p:ext uri="{BB962C8B-B14F-4D97-AF65-F5344CB8AC3E}">
        <p14:creationId xmlns:p14="http://schemas.microsoft.com/office/powerpoint/2010/main" val="297916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CAUSE collection is searchable, statistics-specific, and contains many modalities (with more to come)!</a:t>
            </a:r>
            <a:endParaRPr lang="en-US" dirty="0"/>
          </a:p>
        </p:txBody>
      </p:sp>
      <p:sp>
        <p:nvSpPr>
          <p:cNvPr id="4" name="Slide Number Placeholder 3"/>
          <p:cNvSpPr>
            <a:spLocks noGrp="1"/>
          </p:cNvSpPr>
          <p:nvPr>
            <p:ph type="sldNum" sz="quarter" idx="10"/>
          </p:nvPr>
        </p:nvSpPr>
        <p:spPr/>
        <p:txBody>
          <a:bodyPr/>
          <a:lstStyle/>
          <a:p>
            <a:fld id="{9A816054-4606-4C73-85ED-05D7DBA9C1D5}" type="slidenum">
              <a:rPr lang="en-US" smtClean="0"/>
              <a:t>26</a:t>
            </a:fld>
            <a:endParaRPr lang="en-US"/>
          </a:p>
        </p:txBody>
      </p:sp>
    </p:spTree>
    <p:extLst>
      <p:ext uri="{BB962C8B-B14F-4D97-AF65-F5344CB8AC3E}">
        <p14:creationId xmlns:p14="http://schemas.microsoft.com/office/powerpoint/2010/main" val="125990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fr-CA" smtClean="0"/>
              <a:t>Click to edit Master title style</a:t>
            </a:r>
            <a:endParaRPr lang="en-CA"/>
          </a:p>
        </p:txBody>
      </p:sp>
      <p:sp>
        <p:nvSpPr>
          <p:cNvPr id="3" name="Subtitle 2"/>
          <p:cNvSpPr>
            <a:spLocks noGrp="1"/>
          </p:cNvSpPr>
          <p:nvPr>
            <p:ph type="subTitle" idx="1"/>
          </p:nvPr>
        </p:nvSpPr>
        <p:spPr>
          <a:xfrm>
            <a:off x="6583680" y="18653761"/>
            <a:ext cx="30723840" cy="8412480"/>
          </a:xfrm>
        </p:spPr>
        <p:txBody>
          <a:bodyPr/>
          <a:lstStyle>
            <a:lvl1pPr marL="0" indent="0" algn="ctr">
              <a:buNone/>
              <a:defRPr>
                <a:solidFill>
                  <a:schemeClr val="tx1">
                    <a:tint val="75000"/>
                  </a:schemeClr>
                </a:solidFill>
              </a:defRPr>
            </a:lvl1pPr>
            <a:lvl2pPr marL="2194402" indent="0" algn="ctr">
              <a:buNone/>
              <a:defRPr>
                <a:solidFill>
                  <a:schemeClr val="tx1">
                    <a:tint val="75000"/>
                  </a:schemeClr>
                </a:solidFill>
              </a:defRPr>
            </a:lvl2pPr>
            <a:lvl3pPr marL="4388805" indent="0" algn="ctr">
              <a:buNone/>
              <a:defRPr>
                <a:solidFill>
                  <a:schemeClr val="tx1">
                    <a:tint val="75000"/>
                  </a:schemeClr>
                </a:solidFill>
              </a:defRPr>
            </a:lvl3pPr>
            <a:lvl4pPr marL="6583207" indent="0" algn="ctr">
              <a:buNone/>
              <a:defRPr>
                <a:solidFill>
                  <a:schemeClr val="tx1">
                    <a:tint val="75000"/>
                  </a:schemeClr>
                </a:solidFill>
              </a:defRPr>
            </a:lvl4pPr>
            <a:lvl5pPr marL="8777609" indent="0" algn="ctr">
              <a:buNone/>
              <a:defRPr>
                <a:solidFill>
                  <a:schemeClr val="tx1">
                    <a:tint val="75000"/>
                  </a:schemeClr>
                </a:solidFill>
              </a:defRPr>
            </a:lvl5pPr>
            <a:lvl6pPr marL="10972011" indent="0" algn="ctr">
              <a:buNone/>
              <a:defRPr>
                <a:solidFill>
                  <a:schemeClr val="tx1">
                    <a:tint val="75000"/>
                  </a:schemeClr>
                </a:solidFill>
              </a:defRPr>
            </a:lvl6pPr>
            <a:lvl7pPr marL="13166414" indent="0" algn="ctr">
              <a:buNone/>
              <a:defRPr>
                <a:solidFill>
                  <a:schemeClr val="tx1">
                    <a:tint val="75000"/>
                  </a:schemeClr>
                </a:solidFill>
              </a:defRPr>
            </a:lvl7pPr>
            <a:lvl8pPr marL="15360816" indent="0" algn="ctr">
              <a:buNone/>
              <a:defRPr>
                <a:solidFill>
                  <a:schemeClr val="tx1">
                    <a:tint val="75000"/>
                  </a:schemeClr>
                </a:solidFill>
              </a:defRPr>
            </a:lvl8pPr>
            <a:lvl9pPr marL="17555218" indent="0" algn="ctr">
              <a:buNone/>
              <a:defRPr>
                <a:solidFill>
                  <a:schemeClr val="tx1">
                    <a:tint val="75000"/>
                  </a:schemeClr>
                </a:solidFill>
              </a:defRPr>
            </a:lvl9pPr>
          </a:lstStyle>
          <a:p>
            <a:r>
              <a:rPr lang="fr-CA" smtClean="0"/>
              <a:t>Click to edit Master subtitle style</a:t>
            </a:r>
            <a:endParaRPr lang="en-CA"/>
          </a:p>
        </p:txBody>
      </p:sp>
      <p:sp>
        <p:nvSpPr>
          <p:cNvPr id="4" name="Date Placeholder 3"/>
          <p:cNvSpPr>
            <a:spLocks noGrp="1"/>
          </p:cNvSpPr>
          <p:nvPr>
            <p:ph type="dt" sz="half" idx="10"/>
          </p:nvPr>
        </p:nvSpPr>
        <p:spPr/>
        <p:txBody>
          <a:bodyPr/>
          <a:lstStyle/>
          <a:p>
            <a:fld id="{280BB29F-1108-A347-9EA9-84B6142081D0}" type="datetimeFigureOut">
              <a:rPr lang="en-US" smtClean="0"/>
              <a:t>8/12/2013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27880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10"/>
          </p:nvPr>
        </p:nvSpPr>
        <p:spPr/>
        <p:txBody>
          <a:bodyPr/>
          <a:lstStyle/>
          <a:p>
            <a:fld id="{280BB29F-1108-A347-9EA9-84B6142081D0}" type="datetimeFigureOut">
              <a:rPr lang="en-US" smtClean="0"/>
              <a:t>8/12/2013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265812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357843" y="6225545"/>
            <a:ext cx="46657263" cy="132725160"/>
          </a:xfrm>
        </p:spPr>
        <p:txBody>
          <a:bodyPr vert="eaVert"/>
          <a:lstStyle/>
          <a:p>
            <a:r>
              <a:rPr lang="fr-CA" smtClean="0"/>
              <a:t>Click to edit Master title style</a:t>
            </a:r>
            <a:endParaRPr lang="en-CA"/>
          </a:p>
        </p:txBody>
      </p:sp>
      <p:sp>
        <p:nvSpPr>
          <p:cNvPr id="3" name="Vertical Text Placeholder 2"/>
          <p:cNvSpPr>
            <a:spLocks noGrp="1"/>
          </p:cNvSpPr>
          <p:nvPr>
            <p:ph type="body" orient="vert" idx="1"/>
          </p:nvPr>
        </p:nvSpPr>
        <p:spPr>
          <a:xfrm>
            <a:off x="10370823" y="6225545"/>
            <a:ext cx="139255497" cy="132725160"/>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10"/>
          </p:nvPr>
        </p:nvSpPr>
        <p:spPr/>
        <p:txBody>
          <a:bodyPr/>
          <a:lstStyle/>
          <a:p>
            <a:fld id="{280BB29F-1108-A347-9EA9-84B6142081D0}" type="datetimeFigureOut">
              <a:rPr lang="en-US" smtClean="0"/>
              <a:t>8/12/2013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200965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10"/>
          </p:nvPr>
        </p:nvSpPr>
        <p:spPr/>
        <p:txBody>
          <a:bodyPr/>
          <a:lstStyle/>
          <a:p>
            <a:fld id="{280BB29F-1108-A347-9EA9-84B6142081D0}" type="datetimeFigureOut">
              <a:rPr lang="en-US" smtClean="0"/>
              <a:t>8/12/2013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297483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fr-CA" smtClean="0"/>
              <a:t>Click to edit Master title style</a:t>
            </a:r>
            <a:endParaRPr lang="en-CA"/>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700">
                <a:solidFill>
                  <a:schemeClr val="tx1">
                    <a:tint val="75000"/>
                  </a:schemeClr>
                </a:solidFill>
              </a:defRPr>
            </a:lvl1pPr>
            <a:lvl2pPr marL="2194402" indent="0">
              <a:buNone/>
              <a:defRPr sz="8600">
                <a:solidFill>
                  <a:schemeClr val="tx1">
                    <a:tint val="75000"/>
                  </a:schemeClr>
                </a:solidFill>
              </a:defRPr>
            </a:lvl2pPr>
            <a:lvl3pPr marL="4388805" indent="0">
              <a:buNone/>
              <a:defRPr sz="7700">
                <a:solidFill>
                  <a:schemeClr val="tx1">
                    <a:tint val="75000"/>
                  </a:schemeClr>
                </a:solidFill>
              </a:defRPr>
            </a:lvl3pPr>
            <a:lvl4pPr marL="6583207" indent="0">
              <a:buNone/>
              <a:defRPr sz="6700">
                <a:solidFill>
                  <a:schemeClr val="tx1">
                    <a:tint val="75000"/>
                  </a:schemeClr>
                </a:solidFill>
              </a:defRPr>
            </a:lvl4pPr>
            <a:lvl5pPr marL="8777609" indent="0">
              <a:buNone/>
              <a:defRPr sz="6700">
                <a:solidFill>
                  <a:schemeClr val="tx1">
                    <a:tint val="75000"/>
                  </a:schemeClr>
                </a:solidFill>
              </a:defRPr>
            </a:lvl5pPr>
            <a:lvl6pPr marL="10972011" indent="0">
              <a:buNone/>
              <a:defRPr sz="6700">
                <a:solidFill>
                  <a:schemeClr val="tx1">
                    <a:tint val="75000"/>
                  </a:schemeClr>
                </a:solidFill>
              </a:defRPr>
            </a:lvl6pPr>
            <a:lvl7pPr marL="13166414" indent="0">
              <a:buNone/>
              <a:defRPr sz="6700">
                <a:solidFill>
                  <a:schemeClr val="tx1">
                    <a:tint val="75000"/>
                  </a:schemeClr>
                </a:solidFill>
              </a:defRPr>
            </a:lvl7pPr>
            <a:lvl8pPr marL="15360816" indent="0">
              <a:buNone/>
              <a:defRPr sz="6700">
                <a:solidFill>
                  <a:schemeClr val="tx1">
                    <a:tint val="75000"/>
                  </a:schemeClr>
                </a:solidFill>
              </a:defRPr>
            </a:lvl8pPr>
            <a:lvl9pPr marL="17555218" indent="0">
              <a:buNone/>
              <a:defRPr sz="67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280BB29F-1108-A347-9EA9-84B6142081D0}" type="datetimeFigureOut">
              <a:rPr lang="en-US" smtClean="0"/>
              <a:t>8/12/2013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74653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Content Placeholder 2"/>
          <p:cNvSpPr>
            <a:spLocks noGrp="1"/>
          </p:cNvSpPr>
          <p:nvPr>
            <p:ph sz="half" idx="1"/>
          </p:nvPr>
        </p:nvSpPr>
        <p:spPr>
          <a:xfrm>
            <a:off x="10370822" y="36294063"/>
            <a:ext cx="92956377" cy="102656640"/>
          </a:xfrm>
        </p:spPr>
        <p:txBody>
          <a:bodyPr/>
          <a:lstStyle>
            <a:lvl1pPr>
              <a:defRPr sz="13400"/>
            </a:lvl1pPr>
            <a:lvl2pPr>
              <a:defRPr sz="11500"/>
            </a:lvl2pPr>
            <a:lvl3pPr>
              <a:defRPr sz="9700"/>
            </a:lvl3pPr>
            <a:lvl4pPr>
              <a:defRPr sz="8600"/>
            </a:lvl4pPr>
            <a:lvl5pPr>
              <a:defRPr sz="8600"/>
            </a:lvl5pPr>
            <a:lvl6pPr>
              <a:defRPr sz="8600"/>
            </a:lvl6pPr>
            <a:lvl7pPr>
              <a:defRPr sz="8600"/>
            </a:lvl7pPr>
            <a:lvl8pPr>
              <a:defRPr sz="8600"/>
            </a:lvl8pPr>
            <a:lvl9pPr>
              <a:defRPr sz="8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Content Placeholder 3"/>
          <p:cNvSpPr>
            <a:spLocks noGrp="1"/>
          </p:cNvSpPr>
          <p:nvPr>
            <p:ph sz="half" idx="2"/>
          </p:nvPr>
        </p:nvSpPr>
        <p:spPr>
          <a:xfrm>
            <a:off x="104058723" y="36294063"/>
            <a:ext cx="92956382" cy="102656640"/>
          </a:xfrm>
        </p:spPr>
        <p:txBody>
          <a:bodyPr/>
          <a:lstStyle>
            <a:lvl1pPr>
              <a:defRPr sz="13400"/>
            </a:lvl1pPr>
            <a:lvl2pPr>
              <a:defRPr sz="11500"/>
            </a:lvl2pPr>
            <a:lvl3pPr>
              <a:defRPr sz="9700"/>
            </a:lvl3pPr>
            <a:lvl4pPr>
              <a:defRPr sz="8600"/>
            </a:lvl4pPr>
            <a:lvl5pPr>
              <a:defRPr sz="8600"/>
            </a:lvl5pPr>
            <a:lvl6pPr>
              <a:defRPr sz="8600"/>
            </a:lvl6pPr>
            <a:lvl7pPr>
              <a:defRPr sz="8600"/>
            </a:lvl7pPr>
            <a:lvl8pPr>
              <a:defRPr sz="8600"/>
            </a:lvl8pPr>
            <a:lvl9pPr>
              <a:defRPr sz="8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5" name="Date Placeholder 4"/>
          <p:cNvSpPr>
            <a:spLocks noGrp="1"/>
          </p:cNvSpPr>
          <p:nvPr>
            <p:ph type="dt" sz="half" idx="10"/>
          </p:nvPr>
        </p:nvSpPr>
        <p:spPr/>
        <p:txBody>
          <a:bodyPr/>
          <a:lstStyle/>
          <a:p>
            <a:fld id="{280BB29F-1108-A347-9EA9-84B6142081D0}" type="datetimeFigureOut">
              <a:rPr lang="en-US" smtClean="0"/>
              <a:t>8/12/2013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145804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fr-CA" smtClean="0"/>
              <a:t>Click to edit Master title style</a:t>
            </a:r>
            <a:endParaRPr lang="en-CA"/>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402" indent="0">
              <a:buNone/>
              <a:defRPr sz="9700" b="1"/>
            </a:lvl2pPr>
            <a:lvl3pPr marL="4388805" indent="0">
              <a:buNone/>
              <a:defRPr sz="8600" b="1"/>
            </a:lvl3pPr>
            <a:lvl4pPr marL="6583207" indent="0">
              <a:buNone/>
              <a:defRPr sz="7700" b="1"/>
            </a:lvl4pPr>
            <a:lvl5pPr marL="8777609" indent="0">
              <a:buNone/>
              <a:defRPr sz="7700" b="1"/>
            </a:lvl5pPr>
            <a:lvl6pPr marL="10972011" indent="0">
              <a:buNone/>
              <a:defRPr sz="7700" b="1"/>
            </a:lvl6pPr>
            <a:lvl7pPr marL="13166414" indent="0">
              <a:buNone/>
              <a:defRPr sz="7700" b="1"/>
            </a:lvl7pPr>
            <a:lvl8pPr marL="15360816" indent="0">
              <a:buNone/>
              <a:defRPr sz="7700" b="1"/>
            </a:lvl8pPr>
            <a:lvl9pPr marL="17555218" indent="0">
              <a:buNone/>
              <a:defRPr sz="7700" b="1"/>
            </a:lvl9pPr>
          </a:lstStyle>
          <a:p>
            <a:pPr lvl="0"/>
            <a:r>
              <a:rPr lang="fr-CA" smtClean="0"/>
              <a:t>Click to edit Master text styles</a:t>
            </a:r>
          </a:p>
        </p:txBody>
      </p:sp>
      <p:sp>
        <p:nvSpPr>
          <p:cNvPr id="4" name="Content Placeholder 3"/>
          <p:cNvSpPr>
            <a:spLocks noGrp="1"/>
          </p:cNvSpPr>
          <p:nvPr>
            <p:ph sz="half" idx="2"/>
          </p:nvPr>
        </p:nvSpPr>
        <p:spPr>
          <a:xfrm>
            <a:off x="2194560" y="10439400"/>
            <a:ext cx="19392902" cy="18966183"/>
          </a:xfrm>
        </p:spPr>
        <p:txBody>
          <a:bodyPr/>
          <a:lstStyle>
            <a:lvl1pPr>
              <a:defRPr sz="11500"/>
            </a:lvl1pPr>
            <a:lvl2pPr>
              <a:defRPr sz="9700"/>
            </a:lvl2pPr>
            <a:lvl3pPr>
              <a:defRPr sz="8600"/>
            </a:lvl3pPr>
            <a:lvl4pPr>
              <a:defRPr sz="7700"/>
            </a:lvl4pPr>
            <a:lvl5pPr>
              <a:defRPr sz="7700"/>
            </a:lvl5pPr>
            <a:lvl6pPr>
              <a:defRPr sz="7700"/>
            </a:lvl6pPr>
            <a:lvl7pPr>
              <a:defRPr sz="7700"/>
            </a:lvl7pPr>
            <a:lvl8pPr>
              <a:defRPr sz="7700"/>
            </a:lvl8pPr>
            <a:lvl9pPr>
              <a:defRPr sz="77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402" indent="0">
              <a:buNone/>
              <a:defRPr sz="9700" b="1"/>
            </a:lvl2pPr>
            <a:lvl3pPr marL="4388805" indent="0">
              <a:buNone/>
              <a:defRPr sz="8600" b="1"/>
            </a:lvl3pPr>
            <a:lvl4pPr marL="6583207" indent="0">
              <a:buNone/>
              <a:defRPr sz="7700" b="1"/>
            </a:lvl4pPr>
            <a:lvl5pPr marL="8777609" indent="0">
              <a:buNone/>
              <a:defRPr sz="7700" b="1"/>
            </a:lvl5pPr>
            <a:lvl6pPr marL="10972011" indent="0">
              <a:buNone/>
              <a:defRPr sz="7700" b="1"/>
            </a:lvl6pPr>
            <a:lvl7pPr marL="13166414" indent="0">
              <a:buNone/>
              <a:defRPr sz="7700" b="1"/>
            </a:lvl7pPr>
            <a:lvl8pPr marL="15360816" indent="0">
              <a:buNone/>
              <a:defRPr sz="7700" b="1"/>
            </a:lvl8pPr>
            <a:lvl9pPr marL="17555218" indent="0">
              <a:buNone/>
              <a:defRPr sz="7700" b="1"/>
            </a:lvl9pPr>
          </a:lstStyle>
          <a:p>
            <a:pPr lvl="0"/>
            <a:r>
              <a:rPr lang="fr-CA" smtClean="0"/>
              <a:t>Click to edit Master text styles</a:t>
            </a:r>
          </a:p>
        </p:txBody>
      </p:sp>
      <p:sp>
        <p:nvSpPr>
          <p:cNvPr id="6" name="Content Placeholder 5"/>
          <p:cNvSpPr>
            <a:spLocks noGrp="1"/>
          </p:cNvSpPr>
          <p:nvPr>
            <p:ph sz="quarter" idx="4"/>
          </p:nvPr>
        </p:nvSpPr>
        <p:spPr>
          <a:xfrm>
            <a:off x="22296122" y="10439400"/>
            <a:ext cx="19400520" cy="18966183"/>
          </a:xfrm>
        </p:spPr>
        <p:txBody>
          <a:bodyPr/>
          <a:lstStyle>
            <a:lvl1pPr>
              <a:defRPr sz="11500"/>
            </a:lvl1pPr>
            <a:lvl2pPr>
              <a:defRPr sz="9700"/>
            </a:lvl2pPr>
            <a:lvl3pPr>
              <a:defRPr sz="8600"/>
            </a:lvl3pPr>
            <a:lvl4pPr>
              <a:defRPr sz="7700"/>
            </a:lvl4pPr>
            <a:lvl5pPr>
              <a:defRPr sz="7700"/>
            </a:lvl5pPr>
            <a:lvl6pPr>
              <a:defRPr sz="7700"/>
            </a:lvl6pPr>
            <a:lvl7pPr>
              <a:defRPr sz="7700"/>
            </a:lvl7pPr>
            <a:lvl8pPr>
              <a:defRPr sz="7700"/>
            </a:lvl8pPr>
            <a:lvl9pPr>
              <a:defRPr sz="77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7" name="Date Placeholder 6"/>
          <p:cNvSpPr>
            <a:spLocks noGrp="1"/>
          </p:cNvSpPr>
          <p:nvPr>
            <p:ph type="dt" sz="half" idx="10"/>
          </p:nvPr>
        </p:nvSpPr>
        <p:spPr/>
        <p:txBody>
          <a:bodyPr/>
          <a:lstStyle/>
          <a:p>
            <a:fld id="{280BB29F-1108-A347-9EA9-84B6142081D0}" type="datetimeFigureOut">
              <a:rPr lang="en-US" smtClean="0"/>
              <a:t>8/12/2013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335179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Date Placeholder 2"/>
          <p:cNvSpPr>
            <a:spLocks noGrp="1"/>
          </p:cNvSpPr>
          <p:nvPr>
            <p:ph type="dt" sz="half" idx="10"/>
          </p:nvPr>
        </p:nvSpPr>
        <p:spPr/>
        <p:txBody>
          <a:bodyPr/>
          <a:lstStyle/>
          <a:p>
            <a:fld id="{280BB29F-1108-A347-9EA9-84B6142081D0}" type="datetimeFigureOut">
              <a:rPr lang="en-US" smtClean="0"/>
              <a:t>8/12/2013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346147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BB29F-1108-A347-9EA9-84B6142081D0}" type="datetimeFigureOut">
              <a:rPr lang="en-US" smtClean="0"/>
              <a:t>8/12/2013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185357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1"/>
            <a:ext cx="14439902" cy="5577840"/>
          </a:xfrm>
        </p:spPr>
        <p:txBody>
          <a:bodyPr anchor="b"/>
          <a:lstStyle>
            <a:lvl1pPr algn="l">
              <a:defRPr sz="9700" b="1"/>
            </a:lvl1pPr>
          </a:lstStyle>
          <a:p>
            <a:r>
              <a:rPr lang="fr-CA" smtClean="0"/>
              <a:t>Click to edit Master title style</a:t>
            </a:r>
            <a:endParaRPr lang="en-CA"/>
          </a:p>
        </p:txBody>
      </p:sp>
      <p:sp>
        <p:nvSpPr>
          <p:cNvPr id="3" name="Content Placeholder 2"/>
          <p:cNvSpPr>
            <a:spLocks noGrp="1"/>
          </p:cNvSpPr>
          <p:nvPr>
            <p:ph idx="1"/>
          </p:nvPr>
        </p:nvSpPr>
        <p:spPr>
          <a:xfrm>
            <a:off x="17160240" y="1310643"/>
            <a:ext cx="24536400" cy="28094942"/>
          </a:xfrm>
        </p:spPr>
        <p:txBody>
          <a:bodyPr/>
          <a:lstStyle>
            <a:lvl1pPr>
              <a:defRPr sz="153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2" indent="0">
              <a:buNone/>
              <a:defRPr sz="5800"/>
            </a:lvl2pPr>
            <a:lvl3pPr marL="4388805" indent="0">
              <a:buNone/>
              <a:defRPr sz="4800"/>
            </a:lvl3pPr>
            <a:lvl4pPr marL="6583207" indent="0">
              <a:buNone/>
              <a:defRPr sz="4400"/>
            </a:lvl4pPr>
            <a:lvl5pPr marL="8777609" indent="0">
              <a:buNone/>
              <a:defRPr sz="4400"/>
            </a:lvl5pPr>
            <a:lvl6pPr marL="10972011" indent="0">
              <a:buNone/>
              <a:defRPr sz="4400"/>
            </a:lvl6pPr>
            <a:lvl7pPr marL="13166414" indent="0">
              <a:buNone/>
              <a:defRPr sz="4400"/>
            </a:lvl7pPr>
            <a:lvl8pPr marL="15360816" indent="0">
              <a:buNone/>
              <a:defRPr sz="4400"/>
            </a:lvl8pPr>
            <a:lvl9pPr marL="17555218" indent="0">
              <a:buNone/>
              <a:defRPr sz="44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80BB29F-1108-A347-9EA9-84B6142081D0}" type="datetimeFigureOut">
              <a:rPr lang="en-US" smtClean="0"/>
              <a:t>8/12/2013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373173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2"/>
          </a:xfrm>
        </p:spPr>
        <p:txBody>
          <a:bodyPr anchor="b"/>
          <a:lstStyle>
            <a:lvl1pPr algn="l">
              <a:defRPr sz="9700" b="1"/>
            </a:lvl1pPr>
          </a:lstStyle>
          <a:p>
            <a:r>
              <a:rPr lang="fr-CA" smtClean="0"/>
              <a:t>Click to edit Master title style</a:t>
            </a:r>
            <a:endParaRPr lang="en-CA"/>
          </a:p>
        </p:txBody>
      </p:sp>
      <p:sp>
        <p:nvSpPr>
          <p:cNvPr id="3" name="Picture Placeholder 2"/>
          <p:cNvSpPr>
            <a:spLocks noGrp="1"/>
          </p:cNvSpPr>
          <p:nvPr>
            <p:ph type="pic" idx="1"/>
          </p:nvPr>
        </p:nvSpPr>
        <p:spPr>
          <a:xfrm>
            <a:off x="8602983" y="2941321"/>
            <a:ext cx="26334720" cy="19751040"/>
          </a:xfrm>
        </p:spPr>
        <p:txBody>
          <a:bodyPr/>
          <a:lstStyle>
            <a:lvl1pPr marL="0" indent="0">
              <a:buNone/>
              <a:defRPr sz="15300"/>
            </a:lvl1pPr>
            <a:lvl2pPr marL="2194402" indent="0">
              <a:buNone/>
              <a:defRPr sz="13400"/>
            </a:lvl2pPr>
            <a:lvl3pPr marL="4388805" indent="0">
              <a:buNone/>
              <a:defRPr sz="11500"/>
            </a:lvl3pPr>
            <a:lvl4pPr marL="6583207" indent="0">
              <a:buNone/>
              <a:defRPr sz="9700"/>
            </a:lvl4pPr>
            <a:lvl5pPr marL="8777609" indent="0">
              <a:buNone/>
              <a:defRPr sz="9700"/>
            </a:lvl5pPr>
            <a:lvl6pPr marL="10972011" indent="0">
              <a:buNone/>
              <a:defRPr sz="9700"/>
            </a:lvl6pPr>
            <a:lvl7pPr marL="13166414" indent="0">
              <a:buNone/>
              <a:defRPr sz="9700"/>
            </a:lvl7pPr>
            <a:lvl8pPr marL="15360816" indent="0">
              <a:buNone/>
              <a:defRPr sz="9700"/>
            </a:lvl8pPr>
            <a:lvl9pPr marL="17555218" indent="0">
              <a:buNone/>
              <a:defRPr sz="9700"/>
            </a:lvl9pPr>
          </a:lstStyle>
          <a:p>
            <a:endParaRPr lang="en-CA"/>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402" indent="0">
              <a:buNone/>
              <a:defRPr sz="5800"/>
            </a:lvl2pPr>
            <a:lvl3pPr marL="4388805" indent="0">
              <a:buNone/>
              <a:defRPr sz="4800"/>
            </a:lvl3pPr>
            <a:lvl4pPr marL="6583207" indent="0">
              <a:buNone/>
              <a:defRPr sz="4400"/>
            </a:lvl4pPr>
            <a:lvl5pPr marL="8777609" indent="0">
              <a:buNone/>
              <a:defRPr sz="4400"/>
            </a:lvl5pPr>
            <a:lvl6pPr marL="10972011" indent="0">
              <a:buNone/>
              <a:defRPr sz="4400"/>
            </a:lvl6pPr>
            <a:lvl7pPr marL="13166414" indent="0">
              <a:buNone/>
              <a:defRPr sz="4400"/>
            </a:lvl7pPr>
            <a:lvl8pPr marL="15360816" indent="0">
              <a:buNone/>
              <a:defRPr sz="4400"/>
            </a:lvl8pPr>
            <a:lvl9pPr marL="17555218" indent="0">
              <a:buNone/>
              <a:defRPr sz="44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80BB29F-1108-A347-9EA9-84B6142081D0}" type="datetimeFigureOut">
              <a:rPr lang="en-US" smtClean="0"/>
              <a:t>8/12/2013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83348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80" tIns="219440" rIns="438880" bIns="219440" rtlCol="0" anchor="ctr">
            <a:normAutofit/>
          </a:bodyPr>
          <a:lstStyle/>
          <a:p>
            <a:r>
              <a:rPr lang="fr-CA" smtClean="0"/>
              <a:t>Click to edit Master title style</a:t>
            </a:r>
            <a:endParaRPr lang="en-CA"/>
          </a:p>
        </p:txBody>
      </p:sp>
      <p:sp>
        <p:nvSpPr>
          <p:cNvPr id="3" name="Text Placeholder 2"/>
          <p:cNvSpPr>
            <a:spLocks noGrp="1"/>
          </p:cNvSpPr>
          <p:nvPr>
            <p:ph type="body" idx="1"/>
          </p:nvPr>
        </p:nvSpPr>
        <p:spPr>
          <a:xfrm>
            <a:off x="2194560" y="7680963"/>
            <a:ext cx="39502080" cy="21724622"/>
          </a:xfrm>
          <a:prstGeom prst="rect">
            <a:avLst/>
          </a:prstGeom>
        </p:spPr>
        <p:txBody>
          <a:bodyPr vert="horz" lIns="438880" tIns="219440" rIns="438880" bIns="21944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80" tIns="219440" rIns="438880" bIns="219440" rtlCol="0" anchor="ctr"/>
          <a:lstStyle>
            <a:lvl1pPr algn="l">
              <a:defRPr sz="5800">
                <a:solidFill>
                  <a:schemeClr val="tx1">
                    <a:tint val="75000"/>
                  </a:schemeClr>
                </a:solidFill>
              </a:defRPr>
            </a:lvl1pPr>
          </a:lstStyle>
          <a:p>
            <a:fld id="{280BB29F-1108-A347-9EA9-84B6142081D0}" type="datetimeFigureOut">
              <a:rPr lang="en-US" smtClean="0"/>
              <a:t>8/12/2013</a:t>
            </a:fld>
            <a:endParaRPr lang="en-CA"/>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80" tIns="219440" rIns="438880" bIns="219440" rtlCol="0" anchor="ctr"/>
          <a:lstStyle>
            <a:lvl1pPr algn="ctr">
              <a:defRPr sz="58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80" tIns="219440" rIns="438880" bIns="219440" rtlCol="0" anchor="ctr"/>
          <a:lstStyle>
            <a:lvl1pPr algn="r">
              <a:defRPr sz="5800">
                <a:solidFill>
                  <a:schemeClr val="tx1">
                    <a:tint val="75000"/>
                  </a:schemeClr>
                </a:solidFill>
              </a:defRPr>
            </a:lvl1pPr>
          </a:lstStyle>
          <a:p>
            <a:fld id="{44638A8A-7706-7644-A9FF-5DEA3A0FA4D9}" type="slidenum">
              <a:rPr lang="en-CA" smtClean="0"/>
              <a:t>‹#›</a:t>
            </a:fld>
            <a:endParaRPr lang="en-CA"/>
          </a:p>
        </p:txBody>
      </p:sp>
    </p:spTree>
    <p:extLst>
      <p:ext uri="{BB962C8B-B14F-4D97-AF65-F5344CB8AC3E}">
        <p14:creationId xmlns:p14="http://schemas.microsoft.com/office/powerpoint/2010/main" val="33294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2" rtl="0" eaLnBrk="1" latinLnBrk="0" hangingPunct="1">
        <a:spcBef>
          <a:spcPct val="0"/>
        </a:spcBef>
        <a:buNone/>
        <a:defRPr sz="21100" kern="1200">
          <a:solidFill>
            <a:schemeClr val="tx1"/>
          </a:solidFill>
          <a:latin typeface="+mj-lt"/>
          <a:ea typeface="+mj-ea"/>
          <a:cs typeface="+mj-cs"/>
        </a:defRPr>
      </a:lvl1pPr>
    </p:titleStyle>
    <p:bodyStyle>
      <a:lvl1pPr marL="1645802" indent="-1645802" algn="l" defTabSz="2194402" rtl="0" eaLnBrk="1" latinLnBrk="0" hangingPunct="1">
        <a:spcBef>
          <a:spcPct val="20000"/>
        </a:spcBef>
        <a:buFont typeface="Arial"/>
        <a:buChar char="•"/>
        <a:defRPr sz="15300" kern="1200">
          <a:solidFill>
            <a:schemeClr val="tx1"/>
          </a:solidFill>
          <a:latin typeface="+mn-lt"/>
          <a:ea typeface="+mn-ea"/>
          <a:cs typeface="+mn-cs"/>
        </a:defRPr>
      </a:lvl1pPr>
      <a:lvl2pPr marL="3565904" indent="-1371502" algn="l" defTabSz="2194402" rtl="0" eaLnBrk="1" latinLnBrk="0" hangingPunct="1">
        <a:spcBef>
          <a:spcPct val="20000"/>
        </a:spcBef>
        <a:buFont typeface="Arial"/>
        <a:buChar char="–"/>
        <a:defRPr sz="13400" kern="1200">
          <a:solidFill>
            <a:schemeClr val="tx1"/>
          </a:solidFill>
          <a:latin typeface="+mn-lt"/>
          <a:ea typeface="+mn-ea"/>
          <a:cs typeface="+mn-cs"/>
        </a:defRPr>
      </a:lvl2pPr>
      <a:lvl3pPr marL="5486006" indent="-1097201" algn="l" defTabSz="2194402" rtl="0" eaLnBrk="1" latinLnBrk="0" hangingPunct="1">
        <a:spcBef>
          <a:spcPct val="20000"/>
        </a:spcBef>
        <a:buFont typeface="Arial"/>
        <a:buChar char="•"/>
        <a:defRPr sz="11500" kern="1200">
          <a:solidFill>
            <a:schemeClr val="tx1"/>
          </a:solidFill>
          <a:latin typeface="+mn-lt"/>
          <a:ea typeface="+mn-ea"/>
          <a:cs typeface="+mn-cs"/>
        </a:defRPr>
      </a:lvl3pPr>
      <a:lvl4pPr marL="7680408" indent="-1097201" algn="l" defTabSz="2194402" rtl="0" eaLnBrk="1" latinLnBrk="0" hangingPunct="1">
        <a:spcBef>
          <a:spcPct val="20000"/>
        </a:spcBef>
        <a:buFont typeface="Arial"/>
        <a:buChar char="–"/>
        <a:defRPr sz="9700" kern="1200">
          <a:solidFill>
            <a:schemeClr val="tx1"/>
          </a:solidFill>
          <a:latin typeface="+mn-lt"/>
          <a:ea typeface="+mn-ea"/>
          <a:cs typeface="+mn-cs"/>
        </a:defRPr>
      </a:lvl4pPr>
      <a:lvl5pPr marL="9874810" indent="-1097201" algn="l" defTabSz="2194402" rtl="0" eaLnBrk="1" latinLnBrk="0" hangingPunct="1">
        <a:spcBef>
          <a:spcPct val="20000"/>
        </a:spcBef>
        <a:buFont typeface="Arial"/>
        <a:buChar char="»"/>
        <a:defRPr sz="9700" kern="1200">
          <a:solidFill>
            <a:schemeClr val="tx1"/>
          </a:solidFill>
          <a:latin typeface="+mn-lt"/>
          <a:ea typeface="+mn-ea"/>
          <a:cs typeface="+mn-cs"/>
        </a:defRPr>
      </a:lvl5pPr>
      <a:lvl6pPr marL="12069212" indent="-1097201" algn="l" defTabSz="2194402" rtl="0" eaLnBrk="1" latinLnBrk="0" hangingPunct="1">
        <a:spcBef>
          <a:spcPct val="20000"/>
        </a:spcBef>
        <a:buFont typeface="Arial"/>
        <a:buChar char="•"/>
        <a:defRPr sz="9700" kern="1200">
          <a:solidFill>
            <a:schemeClr val="tx1"/>
          </a:solidFill>
          <a:latin typeface="+mn-lt"/>
          <a:ea typeface="+mn-ea"/>
          <a:cs typeface="+mn-cs"/>
        </a:defRPr>
      </a:lvl6pPr>
      <a:lvl7pPr marL="14263615" indent="-1097201" algn="l" defTabSz="2194402" rtl="0" eaLnBrk="1" latinLnBrk="0" hangingPunct="1">
        <a:spcBef>
          <a:spcPct val="20000"/>
        </a:spcBef>
        <a:buFont typeface="Arial"/>
        <a:buChar char="•"/>
        <a:defRPr sz="9700" kern="1200">
          <a:solidFill>
            <a:schemeClr val="tx1"/>
          </a:solidFill>
          <a:latin typeface="+mn-lt"/>
          <a:ea typeface="+mn-ea"/>
          <a:cs typeface="+mn-cs"/>
        </a:defRPr>
      </a:lvl7pPr>
      <a:lvl8pPr marL="16458017" indent="-1097201" algn="l" defTabSz="2194402" rtl="0" eaLnBrk="1" latinLnBrk="0" hangingPunct="1">
        <a:spcBef>
          <a:spcPct val="20000"/>
        </a:spcBef>
        <a:buFont typeface="Arial"/>
        <a:buChar char="•"/>
        <a:defRPr sz="9700" kern="1200">
          <a:solidFill>
            <a:schemeClr val="tx1"/>
          </a:solidFill>
          <a:latin typeface="+mn-lt"/>
          <a:ea typeface="+mn-ea"/>
          <a:cs typeface="+mn-cs"/>
        </a:defRPr>
      </a:lvl8pPr>
      <a:lvl9pPr marL="18652419" indent="-1097201" algn="l" defTabSz="2194402"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402" rtl="0" eaLnBrk="1" latinLnBrk="0" hangingPunct="1">
        <a:defRPr sz="8600" kern="1200">
          <a:solidFill>
            <a:schemeClr val="tx1"/>
          </a:solidFill>
          <a:latin typeface="+mn-lt"/>
          <a:ea typeface="+mn-ea"/>
          <a:cs typeface="+mn-cs"/>
        </a:defRPr>
      </a:lvl1pPr>
      <a:lvl2pPr marL="2194402" algn="l" defTabSz="2194402" rtl="0" eaLnBrk="1" latinLnBrk="0" hangingPunct="1">
        <a:defRPr sz="8600" kern="1200">
          <a:solidFill>
            <a:schemeClr val="tx1"/>
          </a:solidFill>
          <a:latin typeface="+mn-lt"/>
          <a:ea typeface="+mn-ea"/>
          <a:cs typeface="+mn-cs"/>
        </a:defRPr>
      </a:lvl2pPr>
      <a:lvl3pPr marL="4388805" algn="l" defTabSz="2194402" rtl="0" eaLnBrk="1" latinLnBrk="0" hangingPunct="1">
        <a:defRPr sz="8600" kern="1200">
          <a:solidFill>
            <a:schemeClr val="tx1"/>
          </a:solidFill>
          <a:latin typeface="+mn-lt"/>
          <a:ea typeface="+mn-ea"/>
          <a:cs typeface="+mn-cs"/>
        </a:defRPr>
      </a:lvl3pPr>
      <a:lvl4pPr marL="6583207" algn="l" defTabSz="2194402" rtl="0" eaLnBrk="1" latinLnBrk="0" hangingPunct="1">
        <a:defRPr sz="8600" kern="1200">
          <a:solidFill>
            <a:schemeClr val="tx1"/>
          </a:solidFill>
          <a:latin typeface="+mn-lt"/>
          <a:ea typeface="+mn-ea"/>
          <a:cs typeface="+mn-cs"/>
        </a:defRPr>
      </a:lvl4pPr>
      <a:lvl5pPr marL="8777609" algn="l" defTabSz="2194402" rtl="0" eaLnBrk="1" latinLnBrk="0" hangingPunct="1">
        <a:defRPr sz="8600" kern="1200">
          <a:solidFill>
            <a:schemeClr val="tx1"/>
          </a:solidFill>
          <a:latin typeface="+mn-lt"/>
          <a:ea typeface="+mn-ea"/>
          <a:cs typeface="+mn-cs"/>
        </a:defRPr>
      </a:lvl5pPr>
      <a:lvl6pPr marL="10972011" algn="l" defTabSz="2194402" rtl="0" eaLnBrk="1" latinLnBrk="0" hangingPunct="1">
        <a:defRPr sz="8600" kern="1200">
          <a:solidFill>
            <a:schemeClr val="tx1"/>
          </a:solidFill>
          <a:latin typeface="+mn-lt"/>
          <a:ea typeface="+mn-ea"/>
          <a:cs typeface="+mn-cs"/>
        </a:defRPr>
      </a:lvl6pPr>
      <a:lvl7pPr marL="13166414" algn="l" defTabSz="2194402" rtl="0" eaLnBrk="1" latinLnBrk="0" hangingPunct="1">
        <a:defRPr sz="8600" kern="1200">
          <a:solidFill>
            <a:schemeClr val="tx1"/>
          </a:solidFill>
          <a:latin typeface="+mn-lt"/>
          <a:ea typeface="+mn-ea"/>
          <a:cs typeface="+mn-cs"/>
        </a:defRPr>
      </a:lvl7pPr>
      <a:lvl8pPr marL="15360816" algn="l" defTabSz="2194402" rtl="0" eaLnBrk="1" latinLnBrk="0" hangingPunct="1">
        <a:defRPr sz="8600" kern="1200">
          <a:solidFill>
            <a:schemeClr val="tx1"/>
          </a:solidFill>
          <a:latin typeface="+mn-lt"/>
          <a:ea typeface="+mn-ea"/>
          <a:cs typeface="+mn-cs"/>
        </a:defRPr>
      </a:lvl8pPr>
      <a:lvl9pPr marL="17555218" algn="l" defTabSz="2194402"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causeweb.org/resources/fu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auseweb.org/resources/fu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rcarver@stonehill.edu" TargetMode="External"/><Relationship Id="rId2" Type="http://schemas.openxmlformats.org/officeDocument/2006/relationships/hyperlink" Target="mailto:Lesser@utep.edu" TargetMode="External"/><Relationship Id="rId1" Type="http://schemas.openxmlformats.org/officeDocument/2006/relationships/slideLayout" Target="../slideLayouts/slideLayout2.xml"/><Relationship Id="rId4" Type="http://schemas.openxmlformats.org/officeDocument/2006/relationships/hyperlink" Target="mailto:pterickson@tayloru.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to the August 20, 2013 </a:t>
            </a:r>
            <a:br>
              <a:rPr lang="en-US" dirty="0" smtClean="0"/>
            </a:br>
            <a:r>
              <a:rPr lang="en-US" i="1" dirty="0" smtClean="0"/>
              <a:t>Journal of Statistics Education </a:t>
            </a:r>
            <a:r>
              <a:rPr lang="en-US" dirty="0" smtClean="0"/>
              <a:t>webinar</a:t>
            </a:r>
            <a:endParaRPr lang="en-US" dirty="0"/>
          </a:p>
        </p:txBody>
      </p:sp>
      <p:sp>
        <p:nvSpPr>
          <p:cNvPr id="3" name="Content Placeholder 2"/>
          <p:cNvSpPr>
            <a:spLocks noGrp="1"/>
          </p:cNvSpPr>
          <p:nvPr>
            <p:ph idx="1"/>
          </p:nvPr>
        </p:nvSpPr>
        <p:spPr>
          <a:xfrm>
            <a:off x="907155" y="7680962"/>
            <a:ext cx="42273440" cy="23682957"/>
          </a:xfrm>
        </p:spPr>
        <p:txBody>
          <a:bodyPr>
            <a:normAutofit lnSpcReduction="10000"/>
          </a:bodyPr>
          <a:lstStyle/>
          <a:p>
            <a:pPr marL="0" indent="0" algn="ctr">
              <a:buNone/>
            </a:pPr>
            <a:r>
              <a:rPr lang="en-US" sz="13000" dirty="0"/>
              <a:t>b</a:t>
            </a:r>
            <a:r>
              <a:rPr lang="en-US" sz="13000" dirty="0" smtClean="0"/>
              <a:t>ased on the March 2013 </a:t>
            </a:r>
            <a:r>
              <a:rPr lang="en-US" sz="13000" i="1" dirty="0" smtClean="0"/>
              <a:t>JSE</a:t>
            </a:r>
            <a:r>
              <a:rPr lang="en-US" sz="13000" dirty="0" smtClean="0"/>
              <a:t> paper</a:t>
            </a:r>
          </a:p>
          <a:p>
            <a:pPr marL="0" indent="0" algn="ctr">
              <a:buNone/>
            </a:pPr>
            <a:r>
              <a:rPr lang="en-US" sz="10400" i="1" dirty="0"/>
              <a:t>http://</a:t>
            </a:r>
            <a:r>
              <a:rPr lang="en-US" sz="10400" i="1" dirty="0" err="1"/>
              <a:t>www.amstat.org</a:t>
            </a:r>
            <a:r>
              <a:rPr lang="en-US" sz="10400" i="1" dirty="0"/>
              <a:t>/publications/</a:t>
            </a:r>
            <a:r>
              <a:rPr lang="en-US" sz="10400" i="1" dirty="0" err="1"/>
              <a:t>jse</a:t>
            </a:r>
            <a:r>
              <a:rPr lang="en-US" sz="10400" i="1" dirty="0"/>
              <a:t>/v21n1/</a:t>
            </a:r>
            <a:r>
              <a:rPr lang="en-US" sz="10400" i="1" dirty="0" err="1"/>
              <a:t>lesser.pdf</a:t>
            </a:r>
            <a:endParaRPr lang="en-US" sz="10400" i="1" dirty="0" smtClean="0"/>
          </a:p>
          <a:p>
            <a:pPr marL="0" indent="0" algn="ctr">
              <a:buNone/>
            </a:pPr>
            <a:r>
              <a:rPr lang="en-US" dirty="0" smtClean="0">
                <a:solidFill>
                  <a:srgbClr val="0140BF"/>
                </a:solidFill>
              </a:rPr>
              <a:t>“</a:t>
            </a:r>
            <a:r>
              <a:rPr lang="en-US" sz="16000" b="1" dirty="0" smtClean="0">
                <a:solidFill>
                  <a:srgbClr val="0140BF"/>
                </a:solidFill>
              </a:rPr>
              <a:t>Using fun in the statistics classroom: An exploratory study of college instructors’ hesitations and motivations</a:t>
            </a:r>
            <a:r>
              <a:rPr lang="en-US" dirty="0" smtClean="0">
                <a:solidFill>
                  <a:srgbClr val="0140BF"/>
                </a:solidFill>
              </a:rPr>
              <a:t>”</a:t>
            </a:r>
            <a:r>
              <a:rPr lang="en-US" dirty="0" smtClean="0"/>
              <a:t> by</a:t>
            </a:r>
          </a:p>
          <a:p>
            <a:pPr marL="0" indent="0" algn="ctr">
              <a:buNone/>
            </a:pPr>
            <a:r>
              <a:rPr lang="en-US" dirty="0"/>
              <a:t>Lesser, L.M.; Wall, A.; Carver, R.; Pearl, D.K.; </a:t>
            </a:r>
            <a:endParaRPr lang="en-US" dirty="0" smtClean="0"/>
          </a:p>
          <a:p>
            <a:pPr marL="0" indent="0" algn="ctr">
              <a:buNone/>
            </a:pPr>
            <a:r>
              <a:rPr lang="en-US" dirty="0" smtClean="0"/>
              <a:t>Martin</a:t>
            </a:r>
            <a:r>
              <a:rPr lang="en-US" dirty="0"/>
              <a:t>, N.; Kuiper, S.; Posner, M. A.; Erickson, P.; Liao, S.-M.; Albert, J.; Weber, J.J. </a:t>
            </a:r>
            <a:endParaRPr lang="en-US" dirty="0" smtClean="0"/>
          </a:p>
          <a:p>
            <a:pPr marL="0" indent="0" algn="ctr">
              <a:buNone/>
            </a:pPr>
            <a:endParaRPr lang="en-US" sz="8800" dirty="0"/>
          </a:p>
          <a:p>
            <a:pPr marL="0" indent="0" algn="ctr">
              <a:buNone/>
            </a:pPr>
            <a:r>
              <a:rPr lang="en-US" sz="8000" dirty="0" smtClean="0"/>
              <a:t>who express appreciation to CAUSE (</a:t>
            </a:r>
            <a:r>
              <a:rPr lang="en-US" sz="8000" dirty="0" err="1" smtClean="0"/>
              <a:t>CAUSEmos</a:t>
            </a:r>
            <a:r>
              <a:rPr lang="en-US" sz="8000" dirty="0" smtClean="0"/>
              <a:t> grant from NSF, DUE #0618790) </a:t>
            </a:r>
          </a:p>
          <a:p>
            <a:pPr marL="0" indent="0" algn="ctr">
              <a:buNone/>
            </a:pPr>
            <a:r>
              <a:rPr lang="en-US" sz="8000" dirty="0" smtClean="0"/>
              <a:t>and to </a:t>
            </a:r>
            <a:r>
              <a:rPr lang="en-US" sz="8000" i="1" dirty="0" smtClean="0"/>
              <a:t>JSE</a:t>
            </a:r>
            <a:r>
              <a:rPr lang="en-US" sz="8000" dirty="0" smtClean="0"/>
              <a:t> Editor Michelle Everson</a:t>
            </a:r>
            <a:endParaRPr lang="en-US" sz="8000" dirty="0"/>
          </a:p>
        </p:txBody>
      </p:sp>
    </p:spTree>
    <p:extLst>
      <p:ext uri="{BB962C8B-B14F-4D97-AF65-F5344CB8AC3E}">
        <p14:creationId xmlns:p14="http://schemas.microsoft.com/office/powerpoint/2010/main" val="1030723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1117316"/>
            <a:ext cx="39502080" cy="2560320"/>
          </a:xfrm>
        </p:spPr>
        <p:txBody>
          <a:bodyPr>
            <a:normAutofit fontScale="90000"/>
          </a:bodyPr>
          <a:lstStyle/>
          <a:p>
            <a:r>
              <a:rPr lang="en-US" dirty="0" smtClean="0"/>
              <a:t>SURVEY </a:t>
            </a:r>
            <a:r>
              <a:rPr lang="en-US" sz="9800" dirty="0" smtClean="0"/>
              <a:t>(in Appendix A of our paper) </a:t>
            </a:r>
            <a:r>
              <a:rPr lang="en-US" dirty="0" smtClean="0"/>
              <a:t/>
            </a:r>
            <a:br>
              <a:rPr lang="en-US" dirty="0" smtClean="0"/>
            </a:br>
            <a:endParaRPr lang="en-US" sz="10700" dirty="0"/>
          </a:p>
        </p:txBody>
      </p:sp>
      <p:sp>
        <p:nvSpPr>
          <p:cNvPr id="3" name="Content Placeholder 2"/>
          <p:cNvSpPr>
            <a:spLocks noGrp="1"/>
          </p:cNvSpPr>
          <p:nvPr>
            <p:ph idx="1"/>
          </p:nvPr>
        </p:nvSpPr>
        <p:spPr>
          <a:xfrm>
            <a:off x="721894" y="3225361"/>
            <a:ext cx="42158653" cy="29763720"/>
          </a:xfrm>
        </p:spPr>
        <p:txBody>
          <a:bodyPr>
            <a:normAutofit fontScale="25000" lnSpcReduction="20000"/>
          </a:bodyPr>
          <a:lstStyle/>
          <a:p>
            <a:pPr marL="0" indent="0">
              <a:buNone/>
            </a:pPr>
            <a:r>
              <a:rPr lang="en-GB" sz="17600" b="1" dirty="0"/>
              <a:t>Survey from the CAUSE Study of Fun Cluster Group </a:t>
            </a:r>
            <a:endParaRPr lang="en-US" sz="17600" dirty="0"/>
          </a:p>
          <a:p>
            <a:pPr marL="0" indent="0">
              <a:buNone/>
            </a:pPr>
            <a:r>
              <a:rPr lang="en-GB" sz="17600" dirty="0"/>
              <a:t>Please respond to this anonymous survey as you reflect on the last time you taught an introductory statistics course.  Put the completed survey in the box located on the registration table (on Thursday) or at </a:t>
            </a:r>
            <a:r>
              <a:rPr lang="en-GB" sz="17600" i="1" dirty="0"/>
              <a:t>USCOTS Central</a:t>
            </a:r>
            <a:r>
              <a:rPr lang="en-GB" sz="17600" dirty="0"/>
              <a:t> by 4:30 pm on Friday to receive a “Study of Fun” notepad.  When you return your survey, you can also drop your raffle ticket in the bowl for a chance to win a Nook </a:t>
            </a:r>
            <a:r>
              <a:rPr lang="en-GB" sz="17600" dirty="0" err="1"/>
              <a:t>Color</a:t>
            </a:r>
            <a:r>
              <a:rPr lang="en-GB" sz="17600" dirty="0"/>
              <a:t> e-Reader. Stop by our table at the Posters and Beyond session on Saturday at 9:30 a.m. and you can see the aggregate survey results and demonstrations of Statistics Fun!  </a:t>
            </a:r>
            <a:endParaRPr lang="en-US" sz="17600" dirty="0"/>
          </a:p>
          <a:p>
            <a:pPr marL="0" indent="0">
              <a:buNone/>
            </a:pPr>
            <a:endParaRPr lang="en-GB" sz="17600" b="1" dirty="0"/>
          </a:p>
          <a:p>
            <a:pPr marL="0" indent="0">
              <a:buNone/>
            </a:pPr>
            <a:r>
              <a:rPr lang="en-GB" sz="17600" b="1" dirty="0"/>
              <a:t>BACKGROUND INFORMATION (</a:t>
            </a:r>
            <a:r>
              <a:rPr lang="en-GB" sz="17600" dirty="0"/>
              <a:t>fill in the blank or check your responses)</a:t>
            </a:r>
            <a:endParaRPr lang="en-US" sz="17600" dirty="0"/>
          </a:p>
          <a:p>
            <a:pPr marL="0" indent="0">
              <a:buNone/>
            </a:pPr>
            <a:r>
              <a:rPr lang="en-GB" sz="17600" dirty="0"/>
              <a:t># of years teaching statistics ____	typical class size ____	   Gender: ⁫□ Male  ⁫□ Female       </a:t>
            </a:r>
            <a:endParaRPr lang="en-US" sz="17600" dirty="0"/>
          </a:p>
          <a:p>
            <a:pPr marL="0" indent="0">
              <a:buNone/>
            </a:pPr>
            <a:r>
              <a:rPr lang="en-GB" sz="17600" dirty="0"/>
              <a:t>Institution: ⁫□  high school    ⁫□ 2-yr college    ⁫ □ 4-yr college    ⁫ □ research institution    ⁫ □ other</a:t>
            </a:r>
            <a:endParaRPr lang="en-US" sz="17600" dirty="0"/>
          </a:p>
          <a:p>
            <a:pPr marL="0" indent="0">
              <a:buNone/>
            </a:pPr>
            <a:r>
              <a:rPr lang="en-GB" sz="17600" b="1" dirty="0"/>
              <a:t> </a:t>
            </a:r>
            <a:endParaRPr lang="en-US" sz="17600" dirty="0"/>
          </a:p>
          <a:p>
            <a:pPr marL="0" indent="0">
              <a:buNone/>
            </a:pPr>
            <a:r>
              <a:rPr lang="en-GB" sz="17600" b="1" dirty="0"/>
              <a:t>USAGE</a:t>
            </a:r>
            <a:endParaRPr lang="en-US" sz="17600" dirty="0"/>
          </a:p>
          <a:p>
            <a:pPr marL="0" indent="0">
              <a:buNone/>
            </a:pPr>
            <a:r>
              <a:rPr lang="en-GB" sz="17600" dirty="0"/>
              <a:t>Check each modality of fun that you </a:t>
            </a:r>
            <a:r>
              <a:rPr lang="en-GB" sz="17600" b="1" dirty="0"/>
              <a:t>have used</a:t>
            </a:r>
            <a:r>
              <a:rPr lang="en-GB" sz="17600" dirty="0"/>
              <a:t> in your statistics teaching:</a:t>
            </a:r>
            <a:endParaRPr lang="en-US" sz="17600" dirty="0"/>
          </a:p>
          <a:p>
            <a:pPr marL="0" indent="0">
              <a:buNone/>
            </a:pPr>
            <a:r>
              <a:rPr lang="en-GB" sz="17600" dirty="0"/>
              <a:t>       ⁫□ Poems/Songs     ⁫  □ Cartoons     ⁫  □ Games      ⁫□ Jokes/</a:t>
            </a:r>
            <a:r>
              <a:rPr lang="en-GB" sz="17600" dirty="0" err="1"/>
              <a:t>Humor</a:t>
            </a:r>
            <a:r>
              <a:rPr lang="en-GB" sz="17600" dirty="0"/>
              <a:t>      ⁫ □ Other:_____________</a:t>
            </a:r>
            <a:endParaRPr lang="en-US" sz="17600" dirty="0"/>
          </a:p>
          <a:p>
            <a:pPr marL="0" indent="0">
              <a:buNone/>
            </a:pPr>
            <a:r>
              <a:rPr lang="en-GB" sz="17600" dirty="0"/>
              <a:t>Check each modality of fun that you have </a:t>
            </a:r>
            <a:r>
              <a:rPr lang="en-GB" sz="17600" b="1" dirty="0"/>
              <a:t>NOT used</a:t>
            </a:r>
            <a:r>
              <a:rPr lang="en-GB" sz="17600" dirty="0"/>
              <a:t>, but are </a:t>
            </a:r>
            <a:r>
              <a:rPr lang="en-GB" sz="17600" b="1" dirty="0"/>
              <a:t>open </a:t>
            </a:r>
            <a:r>
              <a:rPr lang="en-GB" sz="17600" dirty="0"/>
              <a:t>to using</a:t>
            </a:r>
          </a:p>
          <a:p>
            <a:pPr marL="0" indent="0">
              <a:buNone/>
            </a:pPr>
            <a:r>
              <a:rPr lang="en-GB" sz="17600" dirty="0"/>
              <a:t>      ⁫ □ Poems/Songs     ⁫  □ Cartoons     ⁫  □ Games      ⁫□ Jokes/</a:t>
            </a:r>
            <a:r>
              <a:rPr lang="en-GB" sz="17600" dirty="0" err="1"/>
              <a:t>Humor</a:t>
            </a:r>
            <a:r>
              <a:rPr lang="en-GB" sz="17600" dirty="0"/>
              <a:t>      ⁫ □ Other:_____________</a:t>
            </a:r>
            <a:endParaRPr lang="en-US" sz="17600" dirty="0"/>
          </a:p>
          <a:p>
            <a:pPr marL="0" indent="0">
              <a:buNone/>
            </a:pPr>
            <a:r>
              <a:rPr lang="en-GB" sz="17600" dirty="0"/>
              <a:t>Check each modality of fun that you are </a:t>
            </a:r>
            <a:r>
              <a:rPr lang="en-GB" sz="17600" b="1" dirty="0"/>
              <a:t>not open </a:t>
            </a:r>
            <a:r>
              <a:rPr lang="en-GB" sz="17600" dirty="0"/>
              <a:t>to using:</a:t>
            </a:r>
            <a:endParaRPr lang="en-US" sz="17600" dirty="0"/>
          </a:p>
          <a:p>
            <a:pPr marL="0" indent="0">
              <a:buNone/>
            </a:pPr>
            <a:r>
              <a:rPr lang="en-US" sz="17600" dirty="0"/>
              <a:t>    </a:t>
            </a:r>
            <a:r>
              <a:rPr lang="en-GB" sz="17600" dirty="0"/>
              <a:t>  ⁫ □ Poems/Songs     ⁫  □ Cartoons     ⁫  □ Games      ⁫□ Jokes/</a:t>
            </a:r>
            <a:r>
              <a:rPr lang="en-GB" sz="17600" dirty="0" err="1"/>
              <a:t>Humor</a:t>
            </a:r>
            <a:r>
              <a:rPr lang="en-GB" sz="17600" dirty="0"/>
              <a:t>      ⁫ □ Other:_____________</a:t>
            </a:r>
          </a:p>
          <a:p>
            <a:pPr marL="0" indent="0">
              <a:buNone/>
            </a:pPr>
            <a:endParaRPr lang="en-US" sz="17600" dirty="0"/>
          </a:p>
          <a:p>
            <a:pPr marL="0" indent="0">
              <a:buNone/>
            </a:pPr>
            <a:r>
              <a:rPr lang="en-GB" sz="17600" b="1" dirty="0"/>
              <a:t>MOTIVATIONS</a:t>
            </a:r>
            <a:endParaRPr lang="en-US" sz="17600" dirty="0"/>
          </a:p>
          <a:p>
            <a:pPr marL="0" indent="0">
              <a:buNone/>
            </a:pPr>
            <a:r>
              <a:rPr lang="en-GB" sz="17600" dirty="0"/>
              <a:t>Which of the following are your main</a:t>
            </a:r>
            <a:r>
              <a:rPr lang="en-GB" sz="17600" b="1" dirty="0"/>
              <a:t> motivations</a:t>
            </a:r>
            <a:r>
              <a:rPr lang="en-GB" sz="17600" dirty="0"/>
              <a:t> for using (or considering the use of) fun in your statistics teaching?  (check </a:t>
            </a:r>
            <a:r>
              <a:rPr lang="en-GB" sz="17600" u="sng" dirty="0"/>
              <a:t>all</a:t>
            </a:r>
            <a:r>
              <a:rPr lang="en-GB" sz="17600" dirty="0"/>
              <a:t> that apply)</a:t>
            </a:r>
            <a:endParaRPr lang="en-US" sz="17600" dirty="0"/>
          </a:p>
          <a:p>
            <a:pPr marL="0" indent="0">
              <a:buNone/>
            </a:pPr>
            <a:r>
              <a:rPr lang="en-GB" sz="17600" dirty="0"/>
              <a:t>  ⁫□ increases student learning/retention              	⁫□ reduces student anxiety    </a:t>
            </a:r>
            <a:endParaRPr lang="en-US" sz="17600" dirty="0"/>
          </a:p>
          <a:p>
            <a:pPr marL="0" indent="0">
              <a:buNone/>
            </a:pPr>
            <a:r>
              <a:rPr lang="en-GB" sz="17600" dirty="0"/>
              <a:t>  ⁫□ helps my popularity/ratings with students   	⁫□ builds classroom community                     </a:t>
            </a:r>
            <a:endParaRPr lang="en-US" sz="17600" dirty="0"/>
          </a:p>
          <a:p>
            <a:pPr marL="0" indent="0">
              <a:buNone/>
            </a:pPr>
            <a:r>
              <a:rPr lang="en-GB" sz="17600" dirty="0"/>
              <a:t>  ⁫□ makes teaching more enjoyable for me        	⁫□ increases student engagement</a:t>
            </a:r>
            <a:endParaRPr lang="en-US" sz="17600" dirty="0"/>
          </a:p>
          <a:p>
            <a:pPr marL="0" indent="0">
              <a:buNone/>
            </a:pPr>
            <a:r>
              <a:rPr lang="en-GB" sz="17600" dirty="0"/>
              <a:t>  ⁫□ other (please specify):_______________________</a:t>
            </a:r>
            <a:endParaRPr lang="en-US" sz="17600" dirty="0"/>
          </a:p>
          <a:p>
            <a:pPr marL="0" indent="0">
              <a:buNone/>
            </a:pPr>
            <a:r>
              <a:rPr lang="en-GB" sz="17600" dirty="0"/>
              <a:t/>
            </a:r>
            <a:br>
              <a:rPr lang="en-GB" sz="17600" dirty="0"/>
            </a:br>
            <a:r>
              <a:rPr lang="en-GB" sz="17600" b="1" dirty="0"/>
              <a:t>HESITATIONS</a:t>
            </a:r>
            <a:endParaRPr lang="en-US" sz="17600" dirty="0"/>
          </a:p>
          <a:p>
            <a:pPr marL="0" indent="0">
              <a:buNone/>
            </a:pPr>
            <a:r>
              <a:rPr lang="en-GB" sz="17600" dirty="0"/>
              <a:t>Which of the following are your main </a:t>
            </a:r>
            <a:r>
              <a:rPr lang="en-GB" sz="17600" b="1" dirty="0"/>
              <a:t>hesitations</a:t>
            </a:r>
            <a:r>
              <a:rPr lang="en-GB" sz="17600" dirty="0"/>
              <a:t> about using fun in your statistics teaching?  (check </a:t>
            </a:r>
            <a:r>
              <a:rPr lang="en-GB" sz="17600" u="sng" dirty="0"/>
              <a:t>all</a:t>
            </a:r>
            <a:r>
              <a:rPr lang="en-GB" sz="17600" dirty="0"/>
              <a:t> that apply)</a:t>
            </a:r>
            <a:endParaRPr lang="en-US" sz="17600" dirty="0"/>
          </a:p>
          <a:p>
            <a:pPr marL="0" indent="0">
              <a:buNone/>
            </a:pPr>
            <a:r>
              <a:rPr lang="en-GB" sz="17600" dirty="0"/>
              <a:t>    □ no skills/talent      		</a:t>
            </a:r>
            <a:r>
              <a:rPr lang="en-GB" sz="17600" dirty="0" smtClean="0"/>
              <a:t>                         □  </a:t>
            </a:r>
            <a:r>
              <a:rPr lang="en-GB" sz="17600" dirty="0"/>
              <a:t>can’t quickly find good examples</a:t>
            </a:r>
            <a:endParaRPr lang="en-US" sz="17600" dirty="0"/>
          </a:p>
          <a:p>
            <a:pPr marL="0" indent="0">
              <a:buNone/>
            </a:pPr>
            <a:r>
              <a:rPr lang="en-US" sz="17600" dirty="0"/>
              <a:t>   </a:t>
            </a:r>
            <a:r>
              <a:rPr lang="en-GB" sz="17600" dirty="0"/>
              <a:t>  ⁫□ weak evidence of helping student learning          □⁫ uses too much class time</a:t>
            </a:r>
            <a:endParaRPr lang="en-US" sz="17600" dirty="0"/>
          </a:p>
          <a:p>
            <a:pPr marL="0" indent="0">
              <a:buNone/>
            </a:pPr>
            <a:r>
              <a:rPr lang="en-US" sz="17600" dirty="0"/>
              <a:t>     </a:t>
            </a:r>
            <a:r>
              <a:rPr lang="en-GB" sz="17600" dirty="0"/>
              <a:t>□ need to be perceived as serious by students         □⁫ size of class</a:t>
            </a:r>
            <a:r>
              <a:rPr lang="en-US" sz="17600" dirty="0"/>
              <a:t> </a:t>
            </a:r>
          </a:p>
          <a:p>
            <a:pPr marL="0" indent="0">
              <a:buNone/>
            </a:pPr>
            <a:r>
              <a:rPr lang="en-US" sz="17600" dirty="0"/>
              <a:t>    </a:t>
            </a:r>
            <a:r>
              <a:rPr lang="en-GB" sz="17600" dirty="0"/>
              <a:t>  ⁫□ need to be perceived as serious by colleagues/supervisor </a:t>
            </a:r>
            <a:endParaRPr lang="en-US" sz="17600" dirty="0"/>
          </a:p>
          <a:p>
            <a:pPr marL="0" indent="0">
              <a:buNone/>
            </a:pPr>
            <a:r>
              <a:rPr lang="en-GB" sz="17600" dirty="0"/>
              <a:t>     ⁫□ incompatibility with students’ cultures </a:t>
            </a:r>
            <a:endParaRPr lang="en-US" sz="17600" dirty="0"/>
          </a:p>
          <a:p>
            <a:pPr marL="0" indent="0">
              <a:buNone/>
            </a:pPr>
            <a:r>
              <a:rPr lang="en-US" sz="17600" dirty="0"/>
              <a:t>     </a:t>
            </a:r>
            <a:r>
              <a:rPr lang="en-GB" sz="17600" dirty="0"/>
              <a:t>□ other(please specify):________________________             </a:t>
            </a:r>
            <a:endParaRPr lang="en-US" sz="17600" dirty="0"/>
          </a:p>
          <a:p>
            <a:pPr marL="0" indent="0">
              <a:buNone/>
            </a:pPr>
            <a:r>
              <a:rPr lang="en-GB" sz="17600" dirty="0"/>
              <a:t> </a:t>
            </a:r>
            <a:endParaRPr lang="en-US" sz="17600" dirty="0"/>
          </a:p>
          <a:p>
            <a:pPr marL="0" indent="0">
              <a:buNone/>
            </a:pPr>
            <a:r>
              <a:rPr lang="en-GB" sz="17600" b="1" dirty="0"/>
              <a:t>CAUSEWEB.ORG</a:t>
            </a:r>
            <a:endParaRPr lang="en-US" sz="17600" dirty="0"/>
          </a:p>
          <a:p>
            <a:pPr marL="0" indent="0">
              <a:buNone/>
            </a:pPr>
            <a:r>
              <a:rPr lang="en-GB" sz="17600" dirty="0"/>
              <a:t>Have you used items from the “fun” resources collection at </a:t>
            </a:r>
            <a:r>
              <a:rPr lang="en-GB" sz="17600" dirty="0">
                <a:hlinkClick r:id="rId2"/>
              </a:rPr>
              <a:t>www.causeweb.org/resources/fun</a:t>
            </a:r>
            <a:r>
              <a:rPr lang="en-GB" sz="17600" dirty="0"/>
              <a:t>?</a:t>
            </a:r>
            <a:endParaRPr lang="en-US" sz="17600" dirty="0"/>
          </a:p>
          <a:p>
            <a:pPr marL="0" indent="0">
              <a:buNone/>
            </a:pPr>
            <a:r>
              <a:rPr lang="en-US" sz="17600" dirty="0"/>
              <a:t>   </a:t>
            </a:r>
            <a:r>
              <a:rPr lang="en-GB" sz="17600" dirty="0"/>
              <a:t>□ many times     ⁫□ a few times     ⁫□ once or twice   □ no, but I’ve browsed    </a:t>
            </a:r>
            <a:r>
              <a:rPr lang="en-US" sz="17600" dirty="0"/>
              <a:t> </a:t>
            </a:r>
          </a:p>
          <a:p>
            <a:pPr marL="0" indent="0">
              <a:buNone/>
            </a:pPr>
            <a:r>
              <a:rPr lang="en-US" sz="17600" dirty="0"/>
              <a:t>  </a:t>
            </a:r>
            <a:r>
              <a:rPr lang="en-GB" sz="17600" dirty="0"/>
              <a:t> □ no, and I haven’t browsed    ⁫□  no, and I didn’t know about this collection</a:t>
            </a:r>
            <a:endParaRPr lang="en-US" sz="17600" dirty="0"/>
          </a:p>
          <a:p>
            <a:pPr marL="0" indent="0">
              <a:buNone/>
            </a:pPr>
            <a:r>
              <a:rPr lang="en-GB" sz="17600" dirty="0"/>
              <a:t> </a:t>
            </a:r>
            <a:endParaRPr lang="en-US" sz="17600" dirty="0"/>
          </a:p>
          <a:p>
            <a:pPr marL="0" indent="0">
              <a:buNone/>
            </a:pPr>
            <a:r>
              <a:rPr lang="en-GB" sz="17600" dirty="0"/>
              <a:t>I am open to being interviewed by phone about this </a:t>
            </a:r>
            <a:r>
              <a:rPr lang="en-GB" sz="17600" dirty="0" smtClean="0"/>
              <a:t>topic     </a:t>
            </a:r>
            <a:r>
              <a:rPr lang="en-GB" sz="17600" dirty="0"/>
              <a:t>⁫□ no     □ yes (print e-mail)______________</a:t>
            </a:r>
            <a:endParaRPr lang="en-US" sz="17600" dirty="0"/>
          </a:p>
          <a:p>
            <a:pPr marL="0" indent="0">
              <a:buNone/>
            </a:pPr>
            <a:r>
              <a:rPr lang="en-GB" sz="17600" dirty="0"/>
              <a:t> </a:t>
            </a:r>
            <a:endParaRPr lang="en-US" sz="17600" dirty="0"/>
          </a:p>
          <a:p>
            <a:pPr marL="0" indent="0" algn="ctr">
              <a:buNone/>
            </a:pPr>
            <a:r>
              <a:rPr lang="en-GB" sz="17600" b="1" dirty="0"/>
              <a:t>THANK YOU!</a:t>
            </a:r>
            <a:endParaRPr lang="en-US" sz="17600" dirty="0"/>
          </a:p>
          <a:p>
            <a:endParaRPr lang="en-US" dirty="0"/>
          </a:p>
        </p:txBody>
      </p:sp>
    </p:spTree>
    <p:extLst>
      <p:ext uri="{BB962C8B-B14F-4D97-AF65-F5344CB8AC3E}">
        <p14:creationId xmlns:p14="http://schemas.microsoft.com/office/powerpoint/2010/main" val="180236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10515600" y="6309362"/>
            <a:ext cx="33057548" cy="25237437"/>
          </a:xfrm>
        </p:spPr>
        <p:txBody>
          <a:bodyPr>
            <a:normAutofit/>
          </a:bodyPr>
          <a:lstStyle/>
          <a:p>
            <a:r>
              <a:rPr lang="en-US" dirty="0" smtClean="0">
                <a:solidFill>
                  <a:srgbClr val="0140BF"/>
                </a:solidFill>
              </a:rPr>
              <a:t>Survey</a:t>
            </a:r>
            <a:r>
              <a:rPr lang="en-US" dirty="0" smtClean="0"/>
              <a:t> (informed by literature on hesitations and motivations, as well as on completion inducements) at 2011 USCOTS, where</a:t>
            </a:r>
          </a:p>
          <a:p>
            <a:pPr marL="2194402" lvl="1" indent="0">
              <a:buNone/>
            </a:pPr>
            <a:r>
              <a:rPr lang="en-US" dirty="0" smtClean="0"/>
              <a:t>249 (66%) of 380 attendees participated</a:t>
            </a:r>
          </a:p>
          <a:p>
            <a:endParaRPr lang="en-US" dirty="0">
              <a:solidFill>
                <a:srgbClr val="0140BF"/>
              </a:solidFill>
            </a:endParaRPr>
          </a:p>
          <a:p>
            <a:r>
              <a:rPr lang="en-US" dirty="0" smtClean="0">
                <a:solidFill>
                  <a:srgbClr val="0140BF"/>
                </a:solidFill>
              </a:rPr>
              <a:t>Post-USCOTS interviews </a:t>
            </a:r>
            <a:r>
              <a:rPr lang="en-US" dirty="0" smtClean="0"/>
              <a:t>needed to help contextualize and </a:t>
            </a:r>
            <a:r>
              <a:rPr lang="en-US" dirty="0"/>
              <a:t>interpret </a:t>
            </a:r>
            <a:r>
              <a:rPr lang="en-US" dirty="0" smtClean="0"/>
              <a:t>survey data</a:t>
            </a:r>
            <a:r>
              <a:rPr lang="en-US" dirty="0"/>
              <a:t>, especially given difficulties in defining </a:t>
            </a:r>
            <a:r>
              <a:rPr lang="en-US" dirty="0" smtClean="0"/>
              <a:t>fun </a:t>
            </a:r>
            <a:endParaRPr lang="en-US" dirty="0"/>
          </a:p>
        </p:txBody>
      </p:sp>
      <p:pic>
        <p:nvPicPr>
          <p:cNvPr id="1028" name="Picture 4" descr="https://encrypted-tbn0.gstatic.com/images?q=tbn:ANd9GcQap2oLx3pyavEOVbtH7BcQYqix1uO9UwfLCKcVWO43RR2mnW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071" y="22982235"/>
            <a:ext cx="8855195" cy="64309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6Ko4Qx8BZlFG7ikjL6h2zskvPI2V-RiciNxzmBVJkrmZdXIXA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071" y="8161336"/>
            <a:ext cx="9377740" cy="624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42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423" y="8825967"/>
            <a:ext cx="39502080" cy="5486400"/>
          </a:xfrm>
        </p:spPr>
        <p:txBody>
          <a:bodyPr/>
          <a:lstStyle/>
          <a:p>
            <a:r>
              <a:rPr lang="en-US" dirty="0" smtClean="0"/>
              <a:t>Survey and Interview Results</a:t>
            </a:r>
            <a:endParaRPr lang="en-US" dirty="0"/>
          </a:p>
        </p:txBody>
      </p:sp>
    </p:spTree>
    <p:extLst>
      <p:ext uri="{BB962C8B-B14F-4D97-AF65-F5344CB8AC3E}">
        <p14:creationId xmlns:p14="http://schemas.microsoft.com/office/powerpoint/2010/main" val="1447070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594360"/>
            <a:ext cx="39502080" cy="2560320"/>
          </a:xfrm>
        </p:spPr>
        <p:txBody>
          <a:bodyPr>
            <a:normAutofit fontScale="90000"/>
          </a:bodyPr>
          <a:lstStyle/>
          <a:p>
            <a:r>
              <a:rPr lang="en-US" dirty="0" smtClean="0"/>
              <a:t>SURVEY </a:t>
            </a:r>
            <a:r>
              <a:rPr lang="en-US" sz="9800" dirty="0" smtClean="0"/>
              <a:t>(in Appendix A of our paper) </a:t>
            </a:r>
            <a:r>
              <a:rPr lang="en-US" dirty="0" smtClean="0"/>
              <a:t/>
            </a:r>
            <a:br>
              <a:rPr lang="en-US" dirty="0" smtClean="0"/>
            </a:br>
            <a:endParaRPr lang="en-US" sz="10700" dirty="0"/>
          </a:p>
        </p:txBody>
      </p:sp>
      <p:sp>
        <p:nvSpPr>
          <p:cNvPr id="3" name="Content Placeholder 2"/>
          <p:cNvSpPr>
            <a:spLocks noGrp="1"/>
          </p:cNvSpPr>
          <p:nvPr>
            <p:ph idx="1"/>
          </p:nvPr>
        </p:nvSpPr>
        <p:spPr>
          <a:xfrm>
            <a:off x="721894" y="2627697"/>
            <a:ext cx="42158653" cy="29763720"/>
          </a:xfrm>
        </p:spPr>
        <p:txBody>
          <a:bodyPr>
            <a:normAutofit fontScale="25000" lnSpcReduction="20000"/>
          </a:bodyPr>
          <a:lstStyle/>
          <a:p>
            <a:pPr marL="0" indent="0">
              <a:buNone/>
            </a:pPr>
            <a:r>
              <a:rPr lang="en-GB" sz="17600" b="1" dirty="0"/>
              <a:t>Survey from the CAUSE Study of Fun Cluster Group </a:t>
            </a:r>
            <a:endParaRPr lang="en-US" sz="17600" dirty="0"/>
          </a:p>
          <a:p>
            <a:pPr marL="0" indent="0">
              <a:buNone/>
            </a:pPr>
            <a:r>
              <a:rPr lang="en-GB" sz="17600" dirty="0"/>
              <a:t>Please respond to this anonymous survey as you reflect on the last time you taught an introductory statistics course.  Put the completed survey in the box located on the registration table (on Thursday) or at </a:t>
            </a:r>
            <a:r>
              <a:rPr lang="en-GB" sz="17600" i="1" dirty="0"/>
              <a:t>USCOTS Central</a:t>
            </a:r>
            <a:r>
              <a:rPr lang="en-GB" sz="17600" dirty="0"/>
              <a:t> by 4:30 pm on Friday to receive a “Study of Fun” notepad.  When you return your survey, you can also drop your raffle ticket in the bowl for a chance to win a Nook </a:t>
            </a:r>
            <a:r>
              <a:rPr lang="en-GB" sz="17600" dirty="0" err="1"/>
              <a:t>Color</a:t>
            </a:r>
            <a:r>
              <a:rPr lang="en-GB" sz="17600" dirty="0"/>
              <a:t> e-Reader. Stop by our table at the Posters and Beyond session on Saturday at 9:30 a.m. and you can see the aggregate survey results and demonstrations of Statistics Fun!  </a:t>
            </a:r>
            <a:endParaRPr lang="en-US" sz="17600" dirty="0"/>
          </a:p>
          <a:p>
            <a:pPr marL="0" indent="0">
              <a:buNone/>
            </a:pPr>
            <a:endParaRPr lang="en-GB" sz="17600" b="1" dirty="0"/>
          </a:p>
          <a:p>
            <a:pPr marL="0" indent="0">
              <a:buNone/>
            </a:pPr>
            <a:r>
              <a:rPr lang="en-GB" sz="17600" b="1" dirty="0"/>
              <a:t>BACKGROUND INFORMATION (</a:t>
            </a:r>
            <a:r>
              <a:rPr lang="en-GB" sz="17600" dirty="0"/>
              <a:t>fill in the blank or check your responses)</a:t>
            </a:r>
            <a:endParaRPr lang="en-US" sz="17600" dirty="0"/>
          </a:p>
          <a:p>
            <a:pPr marL="0" indent="0">
              <a:buNone/>
            </a:pPr>
            <a:r>
              <a:rPr lang="en-GB" sz="17600" dirty="0"/>
              <a:t># of years teaching statistics ____	typical class size ____	   Gender: ⁫□ Male  ⁫□ Female       </a:t>
            </a:r>
            <a:endParaRPr lang="en-US" sz="17600" dirty="0"/>
          </a:p>
          <a:p>
            <a:pPr marL="0" indent="0">
              <a:buNone/>
            </a:pPr>
            <a:r>
              <a:rPr lang="en-GB" sz="17600" dirty="0"/>
              <a:t>Institution: ⁫□  high school    ⁫□ 2-yr college    ⁫ □ 4-yr college    ⁫ □ research institution    ⁫ □ other</a:t>
            </a:r>
            <a:endParaRPr lang="en-US" sz="17600" dirty="0"/>
          </a:p>
          <a:p>
            <a:pPr marL="0" indent="0">
              <a:buNone/>
            </a:pPr>
            <a:r>
              <a:rPr lang="en-GB" sz="17600" b="1" dirty="0"/>
              <a:t> </a:t>
            </a:r>
            <a:endParaRPr lang="en-US" sz="17600" dirty="0"/>
          </a:p>
          <a:p>
            <a:pPr marL="0" indent="0">
              <a:buNone/>
            </a:pPr>
            <a:r>
              <a:rPr lang="en-GB" sz="17600" b="1" dirty="0"/>
              <a:t>USAGE</a:t>
            </a:r>
            <a:endParaRPr lang="en-US" sz="17600" dirty="0"/>
          </a:p>
          <a:p>
            <a:pPr marL="0" indent="0">
              <a:buNone/>
            </a:pPr>
            <a:r>
              <a:rPr lang="en-GB" sz="17600" dirty="0"/>
              <a:t>Check each modality of fun that you </a:t>
            </a:r>
            <a:r>
              <a:rPr lang="en-GB" sz="17600" b="1" dirty="0"/>
              <a:t>have used</a:t>
            </a:r>
            <a:r>
              <a:rPr lang="en-GB" sz="17600" dirty="0"/>
              <a:t> in your statistics teaching:</a:t>
            </a:r>
            <a:endParaRPr lang="en-US" sz="17600" dirty="0"/>
          </a:p>
          <a:p>
            <a:pPr marL="0" indent="0">
              <a:buNone/>
            </a:pPr>
            <a:r>
              <a:rPr lang="en-GB" sz="17600" dirty="0"/>
              <a:t>       ⁫□ Poems/Songs     ⁫  □ Cartoons     ⁫  □ Games      ⁫□ Jokes/</a:t>
            </a:r>
            <a:r>
              <a:rPr lang="en-GB" sz="17600" dirty="0" err="1"/>
              <a:t>Humor</a:t>
            </a:r>
            <a:r>
              <a:rPr lang="en-GB" sz="17600" dirty="0"/>
              <a:t>      ⁫ □ Other:_____________</a:t>
            </a:r>
            <a:endParaRPr lang="en-US" sz="17600" dirty="0"/>
          </a:p>
          <a:p>
            <a:pPr marL="0" indent="0">
              <a:buNone/>
            </a:pPr>
            <a:r>
              <a:rPr lang="en-GB" sz="17600" dirty="0"/>
              <a:t>Check each modality of fun that you have </a:t>
            </a:r>
            <a:r>
              <a:rPr lang="en-GB" sz="17600" b="1" dirty="0"/>
              <a:t>NOT used</a:t>
            </a:r>
            <a:r>
              <a:rPr lang="en-GB" sz="17600" dirty="0"/>
              <a:t>, but are </a:t>
            </a:r>
            <a:r>
              <a:rPr lang="en-GB" sz="17600" b="1" dirty="0"/>
              <a:t>open </a:t>
            </a:r>
            <a:r>
              <a:rPr lang="en-GB" sz="17600" dirty="0"/>
              <a:t>to using</a:t>
            </a:r>
          </a:p>
          <a:p>
            <a:pPr marL="0" indent="0">
              <a:buNone/>
            </a:pPr>
            <a:r>
              <a:rPr lang="en-GB" sz="17600" dirty="0"/>
              <a:t>      ⁫ □ Poems/Songs     ⁫  □ Cartoons     ⁫  □ Games      ⁫□ Jokes/</a:t>
            </a:r>
            <a:r>
              <a:rPr lang="en-GB" sz="17600" dirty="0" err="1"/>
              <a:t>Humor</a:t>
            </a:r>
            <a:r>
              <a:rPr lang="en-GB" sz="17600" dirty="0"/>
              <a:t>      ⁫ □ Other:_____________</a:t>
            </a:r>
            <a:endParaRPr lang="en-US" sz="17600" dirty="0"/>
          </a:p>
          <a:p>
            <a:pPr marL="0" indent="0">
              <a:buNone/>
            </a:pPr>
            <a:r>
              <a:rPr lang="en-GB" sz="17600" dirty="0"/>
              <a:t>Check each modality of fun that you are </a:t>
            </a:r>
            <a:r>
              <a:rPr lang="en-GB" sz="17600" b="1" dirty="0"/>
              <a:t>not open </a:t>
            </a:r>
            <a:r>
              <a:rPr lang="en-GB" sz="17600" dirty="0"/>
              <a:t>to using:</a:t>
            </a:r>
            <a:endParaRPr lang="en-US" sz="17600" dirty="0"/>
          </a:p>
          <a:p>
            <a:pPr marL="0" indent="0">
              <a:buNone/>
            </a:pPr>
            <a:r>
              <a:rPr lang="en-US" sz="17600" dirty="0"/>
              <a:t>    </a:t>
            </a:r>
            <a:r>
              <a:rPr lang="en-GB" sz="17600" dirty="0"/>
              <a:t>  ⁫ □ Poems/Songs     ⁫  □ Cartoons     ⁫  □ Games      ⁫□ Jokes/</a:t>
            </a:r>
            <a:r>
              <a:rPr lang="en-GB" sz="17600" dirty="0" err="1"/>
              <a:t>Humor</a:t>
            </a:r>
            <a:r>
              <a:rPr lang="en-GB" sz="17600" dirty="0"/>
              <a:t>      ⁫ □ Other:_____________</a:t>
            </a:r>
          </a:p>
          <a:p>
            <a:pPr marL="0" indent="0">
              <a:buNone/>
            </a:pPr>
            <a:endParaRPr lang="en-US" sz="17600" dirty="0"/>
          </a:p>
          <a:p>
            <a:pPr marL="0" indent="0">
              <a:buNone/>
            </a:pPr>
            <a:r>
              <a:rPr lang="en-GB" sz="17600" b="1" dirty="0"/>
              <a:t>MOTIVATIONS</a:t>
            </a:r>
            <a:endParaRPr lang="en-US" sz="17600" dirty="0"/>
          </a:p>
          <a:p>
            <a:pPr marL="0" indent="0">
              <a:buNone/>
            </a:pPr>
            <a:r>
              <a:rPr lang="en-GB" sz="17600" dirty="0"/>
              <a:t>Which of the following are your main</a:t>
            </a:r>
            <a:r>
              <a:rPr lang="en-GB" sz="17600" b="1" dirty="0"/>
              <a:t> motivations</a:t>
            </a:r>
            <a:r>
              <a:rPr lang="en-GB" sz="17600" dirty="0"/>
              <a:t> for using (or considering the use of) fun in your statistics teaching?  (check </a:t>
            </a:r>
            <a:r>
              <a:rPr lang="en-GB" sz="17600" u="sng" dirty="0"/>
              <a:t>all</a:t>
            </a:r>
            <a:r>
              <a:rPr lang="en-GB" sz="17600" dirty="0"/>
              <a:t> that apply)</a:t>
            </a:r>
            <a:endParaRPr lang="en-US" sz="17600" dirty="0"/>
          </a:p>
          <a:p>
            <a:pPr marL="0" indent="0">
              <a:buNone/>
            </a:pPr>
            <a:r>
              <a:rPr lang="en-GB" sz="17600" dirty="0"/>
              <a:t>  ⁫□ increases student learning/retention              	⁫□ reduces student anxiety    </a:t>
            </a:r>
            <a:endParaRPr lang="en-US" sz="17600" dirty="0"/>
          </a:p>
          <a:p>
            <a:pPr marL="0" indent="0">
              <a:buNone/>
            </a:pPr>
            <a:r>
              <a:rPr lang="en-GB" sz="17600" dirty="0"/>
              <a:t>  ⁫□ helps my popularity/ratings with students   	⁫□ builds classroom community                     </a:t>
            </a:r>
            <a:endParaRPr lang="en-US" sz="17600" dirty="0"/>
          </a:p>
          <a:p>
            <a:pPr marL="0" indent="0">
              <a:buNone/>
            </a:pPr>
            <a:r>
              <a:rPr lang="en-GB" sz="17600" dirty="0"/>
              <a:t>  ⁫□ makes teaching more enjoyable for me        	⁫□ increases student engagement</a:t>
            </a:r>
            <a:endParaRPr lang="en-US" sz="17600" dirty="0"/>
          </a:p>
          <a:p>
            <a:pPr marL="0" indent="0">
              <a:buNone/>
            </a:pPr>
            <a:r>
              <a:rPr lang="en-GB" sz="17600" dirty="0"/>
              <a:t>  ⁫□ other (please specify):_______________________</a:t>
            </a:r>
            <a:endParaRPr lang="en-US" sz="17600" dirty="0"/>
          </a:p>
          <a:p>
            <a:pPr marL="0" indent="0">
              <a:buNone/>
            </a:pPr>
            <a:r>
              <a:rPr lang="en-GB" sz="17600" dirty="0"/>
              <a:t/>
            </a:r>
            <a:br>
              <a:rPr lang="en-GB" sz="17600" dirty="0"/>
            </a:br>
            <a:r>
              <a:rPr lang="en-GB" sz="17600" b="1" dirty="0"/>
              <a:t>HESITATIONS</a:t>
            </a:r>
            <a:endParaRPr lang="en-US" sz="17600" dirty="0"/>
          </a:p>
          <a:p>
            <a:pPr marL="0" indent="0">
              <a:buNone/>
            </a:pPr>
            <a:r>
              <a:rPr lang="en-GB" sz="17600" dirty="0"/>
              <a:t>Which of the following are your main </a:t>
            </a:r>
            <a:r>
              <a:rPr lang="en-GB" sz="17600" b="1" dirty="0"/>
              <a:t>hesitations</a:t>
            </a:r>
            <a:r>
              <a:rPr lang="en-GB" sz="17600" dirty="0"/>
              <a:t> about using fun in your statistics teaching?  (check </a:t>
            </a:r>
            <a:r>
              <a:rPr lang="en-GB" sz="17600" u="sng" dirty="0"/>
              <a:t>all</a:t>
            </a:r>
            <a:r>
              <a:rPr lang="en-GB" sz="17600" dirty="0"/>
              <a:t> that apply)</a:t>
            </a:r>
            <a:endParaRPr lang="en-US" sz="17600" dirty="0"/>
          </a:p>
          <a:p>
            <a:pPr marL="0" indent="0">
              <a:buNone/>
            </a:pPr>
            <a:r>
              <a:rPr lang="en-GB" sz="17600" dirty="0"/>
              <a:t>    □ no skills/talent      		</a:t>
            </a:r>
            <a:r>
              <a:rPr lang="en-GB" sz="17600" dirty="0" smtClean="0"/>
              <a:t>                         □  </a:t>
            </a:r>
            <a:r>
              <a:rPr lang="en-GB" sz="17600" dirty="0"/>
              <a:t>can’t quickly find good examples</a:t>
            </a:r>
            <a:endParaRPr lang="en-US" sz="17600" dirty="0"/>
          </a:p>
          <a:p>
            <a:pPr marL="0" indent="0">
              <a:buNone/>
            </a:pPr>
            <a:r>
              <a:rPr lang="en-US" sz="17600" dirty="0"/>
              <a:t>   </a:t>
            </a:r>
            <a:r>
              <a:rPr lang="en-GB" sz="17600" dirty="0"/>
              <a:t>  ⁫□ weak evidence of helping student learning          □⁫ uses too much class time</a:t>
            </a:r>
            <a:endParaRPr lang="en-US" sz="17600" dirty="0"/>
          </a:p>
          <a:p>
            <a:pPr marL="0" indent="0">
              <a:buNone/>
            </a:pPr>
            <a:r>
              <a:rPr lang="en-US" sz="17600" dirty="0"/>
              <a:t>     </a:t>
            </a:r>
            <a:r>
              <a:rPr lang="en-GB" sz="17600" dirty="0"/>
              <a:t>□ need to be perceived as serious by students         □⁫ size of class</a:t>
            </a:r>
            <a:r>
              <a:rPr lang="en-US" sz="17600" dirty="0"/>
              <a:t> </a:t>
            </a:r>
          </a:p>
          <a:p>
            <a:pPr marL="0" indent="0">
              <a:buNone/>
            </a:pPr>
            <a:r>
              <a:rPr lang="en-US" sz="17600" dirty="0"/>
              <a:t>    </a:t>
            </a:r>
            <a:r>
              <a:rPr lang="en-GB" sz="17600" dirty="0"/>
              <a:t>  ⁫□ need to be perceived as serious by colleagues/supervisor </a:t>
            </a:r>
            <a:endParaRPr lang="en-US" sz="17600" dirty="0"/>
          </a:p>
          <a:p>
            <a:pPr marL="0" indent="0">
              <a:buNone/>
            </a:pPr>
            <a:r>
              <a:rPr lang="en-GB" sz="17600" dirty="0"/>
              <a:t>     ⁫□ incompatibility with students’ cultures </a:t>
            </a:r>
            <a:endParaRPr lang="en-US" sz="17600" dirty="0"/>
          </a:p>
          <a:p>
            <a:pPr marL="0" indent="0">
              <a:buNone/>
            </a:pPr>
            <a:r>
              <a:rPr lang="en-US" sz="17600" dirty="0"/>
              <a:t>     </a:t>
            </a:r>
            <a:r>
              <a:rPr lang="en-GB" sz="17600" dirty="0"/>
              <a:t>□ other(please specify):________________________             </a:t>
            </a:r>
            <a:endParaRPr lang="en-US" sz="17600" dirty="0"/>
          </a:p>
          <a:p>
            <a:pPr marL="0" indent="0">
              <a:buNone/>
            </a:pPr>
            <a:r>
              <a:rPr lang="en-GB" sz="17600" dirty="0"/>
              <a:t> </a:t>
            </a:r>
            <a:endParaRPr lang="en-US" sz="17600" dirty="0"/>
          </a:p>
          <a:p>
            <a:pPr marL="0" indent="0">
              <a:buNone/>
            </a:pPr>
            <a:r>
              <a:rPr lang="en-GB" sz="17600" b="1" dirty="0"/>
              <a:t>CAUSEWEB.ORG</a:t>
            </a:r>
            <a:endParaRPr lang="en-US" sz="17600" dirty="0"/>
          </a:p>
          <a:p>
            <a:pPr marL="0" indent="0">
              <a:buNone/>
            </a:pPr>
            <a:r>
              <a:rPr lang="en-GB" sz="17600" dirty="0"/>
              <a:t>Have you used items from the “fun” resources collection at </a:t>
            </a:r>
            <a:r>
              <a:rPr lang="en-GB" sz="17600" dirty="0">
                <a:hlinkClick r:id="rId2"/>
              </a:rPr>
              <a:t>www.causeweb.org/resources/fun</a:t>
            </a:r>
            <a:r>
              <a:rPr lang="en-GB" sz="17600" dirty="0"/>
              <a:t>?</a:t>
            </a:r>
            <a:endParaRPr lang="en-US" sz="17600" dirty="0"/>
          </a:p>
          <a:p>
            <a:pPr marL="0" indent="0">
              <a:buNone/>
            </a:pPr>
            <a:r>
              <a:rPr lang="en-US" sz="17600" dirty="0"/>
              <a:t>   </a:t>
            </a:r>
            <a:r>
              <a:rPr lang="en-GB" sz="17600" dirty="0"/>
              <a:t>□ many times     ⁫□ a few times     ⁫□ once or twice   □ no, but I’ve browsed    </a:t>
            </a:r>
            <a:r>
              <a:rPr lang="en-US" sz="17600" dirty="0"/>
              <a:t> </a:t>
            </a:r>
          </a:p>
          <a:p>
            <a:pPr marL="0" indent="0">
              <a:buNone/>
            </a:pPr>
            <a:r>
              <a:rPr lang="en-US" sz="17600" dirty="0"/>
              <a:t>  </a:t>
            </a:r>
            <a:r>
              <a:rPr lang="en-GB" sz="17600" dirty="0"/>
              <a:t> □ no, and I haven’t browsed    ⁫□  no, and I didn’t know about this collection</a:t>
            </a:r>
            <a:endParaRPr lang="en-US" sz="17600" dirty="0"/>
          </a:p>
          <a:p>
            <a:pPr marL="0" indent="0">
              <a:buNone/>
            </a:pPr>
            <a:r>
              <a:rPr lang="en-GB" sz="17600" dirty="0"/>
              <a:t> </a:t>
            </a:r>
            <a:endParaRPr lang="en-US" sz="17600" dirty="0"/>
          </a:p>
          <a:p>
            <a:pPr marL="0" indent="0">
              <a:buNone/>
            </a:pPr>
            <a:r>
              <a:rPr lang="en-GB" sz="17600" dirty="0"/>
              <a:t>I am open to being interviewed by phone about this </a:t>
            </a:r>
            <a:r>
              <a:rPr lang="en-GB" sz="17600" dirty="0" smtClean="0"/>
              <a:t>topic     </a:t>
            </a:r>
            <a:r>
              <a:rPr lang="en-GB" sz="17600" dirty="0"/>
              <a:t>⁫□ no     □ yes (print e-mail)______________</a:t>
            </a:r>
            <a:endParaRPr lang="en-US" sz="17600" dirty="0"/>
          </a:p>
          <a:p>
            <a:pPr marL="0" indent="0">
              <a:buNone/>
            </a:pPr>
            <a:r>
              <a:rPr lang="en-GB" sz="17600" dirty="0"/>
              <a:t> </a:t>
            </a:r>
            <a:endParaRPr lang="en-US" sz="17600" dirty="0"/>
          </a:p>
          <a:p>
            <a:pPr marL="0" indent="0" algn="ctr">
              <a:buNone/>
            </a:pPr>
            <a:r>
              <a:rPr lang="en-GB" sz="17600" b="1" dirty="0"/>
              <a:t>THANK YOU!</a:t>
            </a:r>
            <a:endParaRPr lang="en-US" sz="17600" dirty="0"/>
          </a:p>
          <a:p>
            <a:endParaRPr lang="en-US" dirty="0"/>
          </a:p>
        </p:txBody>
      </p:sp>
    </p:spTree>
    <p:extLst>
      <p:ext uri="{BB962C8B-B14F-4D97-AF65-F5344CB8AC3E}">
        <p14:creationId xmlns:p14="http://schemas.microsoft.com/office/powerpoint/2010/main" val="2931475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2933698"/>
          </a:xfrm>
        </p:spPr>
        <p:txBody>
          <a:bodyPr>
            <a:noAutofit/>
          </a:bodyPr>
          <a:lstStyle/>
          <a:p>
            <a:r>
              <a:rPr lang="en-US" sz="14000" dirty="0" smtClean="0"/>
              <a:t>249 (</a:t>
            </a:r>
            <a:r>
              <a:rPr lang="en-US" sz="14000" dirty="0"/>
              <a:t>66% of 380) USCOTS ‘11  </a:t>
            </a:r>
            <a:r>
              <a:rPr lang="en-US" sz="14000" dirty="0" smtClean="0"/>
              <a:t>attendees responded</a:t>
            </a:r>
            <a:endParaRPr lang="en-US" sz="140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51960"/>
            <a:ext cx="43891200" cy="2866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4610040" y="29405585"/>
            <a:ext cx="8458200" cy="2423160"/>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274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140BF"/>
                </a:solidFill>
              </a:rPr>
              <a:t>Openness</a:t>
            </a:r>
            <a:r>
              <a:rPr lang="en-US" dirty="0" smtClean="0"/>
              <a:t> to using fun</a:t>
            </a:r>
            <a:br>
              <a:rPr lang="en-US" dirty="0" smtClean="0"/>
            </a:br>
            <a:r>
              <a:rPr lang="en-US" dirty="0" smtClean="0"/>
              <a:t> (</a:t>
            </a:r>
            <a:r>
              <a:rPr lang="en-US" i="1" dirty="0" smtClean="0"/>
              <a:t>N</a:t>
            </a:r>
            <a:r>
              <a:rPr lang="en-US" dirty="0" smtClean="0"/>
              <a:t> </a:t>
            </a:r>
            <a:r>
              <a:rPr lang="en-US" dirty="0"/>
              <a:t>= 249 statistics </a:t>
            </a:r>
            <a:r>
              <a:rPr lang="en-US" dirty="0" smtClean="0"/>
              <a:t>instructors)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4663"/>
            <a:ext cx="43891200" cy="2611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339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97280" y="1318262"/>
            <a:ext cx="42793920" cy="4488178"/>
          </a:xfrm>
        </p:spPr>
        <p:txBody>
          <a:bodyPr>
            <a:normAutofit fontScale="90000"/>
          </a:bodyPr>
          <a:lstStyle/>
          <a:p>
            <a:r>
              <a:rPr lang="en-US" dirty="0" smtClean="0">
                <a:solidFill>
                  <a:srgbClr val="0140BF"/>
                </a:solidFill>
              </a:rPr>
              <a:t>Motivations</a:t>
            </a:r>
            <a:r>
              <a:rPr lang="en-US" dirty="0" smtClean="0"/>
              <a:t> for using fun</a:t>
            </a:r>
            <a:br>
              <a:rPr lang="en-US" dirty="0" smtClean="0"/>
            </a:br>
            <a:r>
              <a:rPr lang="en-US" dirty="0" smtClean="0"/>
              <a:t>(</a:t>
            </a:r>
            <a:r>
              <a:rPr lang="en-US" i="1" dirty="0" smtClean="0"/>
              <a:t>N</a:t>
            </a:r>
            <a:r>
              <a:rPr lang="en-US" dirty="0" smtClean="0"/>
              <a:t> = 249 statistics instructors) </a:t>
            </a:r>
          </a:p>
        </p:txBody>
      </p:sp>
      <p:sp>
        <p:nvSpPr>
          <p:cNvPr id="36867" name="Content Placeholder 2"/>
          <p:cNvSpPr>
            <a:spLocks noGrp="1"/>
          </p:cNvSpPr>
          <p:nvPr>
            <p:ph idx="1"/>
          </p:nvPr>
        </p:nvSpPr>
        <p:spPr/>
        <p:txBody>
          <a:bodyPr/>
          <a:lstStyle/>
          <a:p>
            <a:endParaRPr lang="en-US"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6492240"/>
            <a:ext cx="43982640" cy="2642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05200" y="8229600"/>
            <a:ext cx="9525000" cy="1752600"/>
          </a:xfrm>
          <a:prstGeom prst="rect">
            <a:avLst/>
          </a:prstGeom>
          <a:solidFill>
            <a:srgbClr val="FFFF99">
              <a:alpha val="902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581400" y="11353800"/>
            <a:ext cx="9525000" cy="1752600"/>
          </a:xfrm>
          <a:prstGeom prst="rect">
            <a:avLst/>
          </a:prstGeom>
          <a:solidFill>
            <a:srgbClr val="FFFF99">
              <a:alpha val="902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5400000">
            <a:off x="12877800" y="19812000"/>
            <a:ext cx="5410200" cy="1752600"/>
          </a:xfrm>
          <a:prstGeom prst="rect">
            <a:avLst/>
          </a:prstGeom>
          <a:solidFill>
            <a:srgbClr val="FFFF99">
              <a:alpha val="902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5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140BF"/>
                </a:solidFill>
              </a:rPr>
              <a:t>Hesitations</a:t>
            </a:r>
            <a:r>
              <a:rPr lang="en-US" dirty="0" smtClean="0"/>
              <a:t> </a:t>
            </a:r>
            <a:r>
              <a:rPr lang="en-US" dirty="0"/>
              <a:t>for using fun</a:t>
            </a:r>
            <a:br>
              <a:rPr lang="en-US" dirty="0"/>
            </a:br>
            <a:r>
              <a:rPr lang="en-US" dirty="0"/>
              <a:t>(</a:t>
            </a:r>
            <a:r>
              <a:rPr lang="en-US" i="1" dirty="0"/>
              <a:t>N</a:t>
            </a:r>
            <a:r>
              <a:rPr lang="en-US" dirty="0"/>
              <a:t> = 249 statistics instructors) </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80963"/>
            <a:ext cx="43891200" cy="2523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9105900"/>
            <a:ext cx="12192000" cy="1752600"/>
          </a:xfrm>
          <a:prstGeom prst="rect">
            <a:avLst/>
          </a:prstGeom>
          <a:solidFill>
            <a:srgbClr val="FFFF99">
              <a:alpha val="902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32308801" y="12374880"/>
            <a:ext cx="11049000" cy="14804437"/>
            <a:chOff x="32308801" y="12374880"/>
            <a:chExt cx="11049000" cy="14804437"/>
          </a:xfrm>
        </p:grpSpPr>
        <p:pic>
          <p:nvPicPr>
            <p:cNvPr id="2052" name="Picture 4" descr="https://encrypted-tbn2.gstatic.com/images?q=tbn:ANd9GcRC7WlV8TQYhV_hpKzma6a00kdwr74env0EKrAO96zjUnZmQqgry9M7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1" y="16718280"/>
              <a:ext cx="10591800" cy="10461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08801" y="12374880"/>
              <a:ext cx="10988039" cy="9248686"/>
            </a:xfrm>
            <a:prstGeom prst="rect">
              <a:avLst/>
            </a:prstGeom>
            <a:noFill/>
          </p:spPr>
          <p:txBody>
            <a:bodyPr wrap="square" rtlCol="0">
              <a:spAutoFit/>
            </a:bodyPr>
            <a:lstStyle/>
            <a:p>
              <a:pPr algn="ctr"/>
              <a:r>
                <a:rPr lang="en-US" sz="59500" dirty="0" smtClean="0">
                  <a:solidFill>
                    <a:srgbClr val="0140BF"/>
                  </a:solidFill>
                  <a:latin typeface="Arial Black" pitchFamily="34" charset="0"/>
                </a:rPr>
                <a:t>?</a:t>
              </a:r>
              <a:endParaRPr lang="en-US" sz="59500" dirty="0">
                <a:solidFill>
                  <a:srgbClr val="0140BF"/>
                </a:solidFill>
                <a:latin typeface="Arial Black" pitchFamily="34" charset="0"/>
              </a:endParaRPr>
            </a:p>
          </p:txBody>
        </p:sp>
      </p:grpSp>
      <p:sp>
        <p:nvSpPr>
          <p:cNvPr id="9" name="Rectangle 8"/>
          <p:cNvSpPr/>
          <p:nvPr/>
        </p:nvSpPr>
        <p:spPr>
          <a:xfrm rot="5400000">
            <a:off x="12631926" y="18809373"/>
            <a:ext cx="2166548" cy="1752601"/>
          </a:xfrm>
          <a:prstGeom prst="rect">
            <a:avLst/>
          </a:prstGeom>
          <a:solidFill>
            <a:srgbClr val="FFFF99">
              <a:alpha val="902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5400000">
            <a:off x="10386409" y="11707806"/>
            <a:ext cx="6956413" cy="1752601"/>
          </a:xfrm>
          <a:prstGeom prst="rect">
            <a:avLst/>
          </a:prstGeom>
          <a:solidFill>
            <a:srgbClr val="FFFF99">
              <a:alpha val="902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1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01" y="1318262"/>
            <a:ext cx="42273440" cy="5486400"/>
          </a:xfrm>
        </p:spPr>
        <p:txBody>
          <a:bodyPr>
            <a:normAutofit fontScale="90000"/>
          </a:bodyPr>
          <a:lstStyle/>
          <a:p>
            <a:r>
              <a:rPr lang="en-US" dirty="0" smtClean="0">
                <a:solidFill>
                  <a:srgbClr val="000000"/>
                </a:solidFill>
              </a:rPr>
              <a:t>Post-USCOTS </a:t>
            </a:r>
            <a:r>
              <a:rPr lang="en-US" dirty="0" smtClean="0">
                <a:solidFill>
                  <a:srgbClr val="0140BF"/>
                </a:solidFill>
              </a:rPr>
              <a:t>semi-structured interviews</a:t>
            </a:r>
            <a:endParaRPr lang="en-US" dirty="0">
              <a:solidFill>
                <a:srgbClr val="0140B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2811" y="21112383"/>
            <a:ext cx="16546830" cy="9340952"/>
          </a:xfrm>
          <a:prstGeom prst="rect">
            <a:avLst/>
          </a:prstGeom>
        </p:spPr>
      </p:pic>
      <p:sp>
        <p:nvSpPr>
          <p:cNvPr id="3" name="Content Placeholder 2"/>
          <p:cNvSpPr>
            <a:spLocks noGrp="1"/>
          </p:cNvSpPr>
          <p:nvPr>
            <p:ph idx="1"/>
          </p:nvPr>
        </p:nvSpPr>
        <p:spPr>
          <a:xfrm>
            <a:off x="786201" y="6804662"/>
            <a:ext cx="42273440" cy="17795926"/>
          </a:xfrm>
        </p:spPr>
        <p:txBody>
          <a:bodyPr/>
          <a:lstStyle/>
          <a:p>
            <a:r>
              <a:rPr lang="en-US" sz="14200" dirty="0" smtClean="0"/>
              <a:t>Of 249 survey respondents, 77 agreed to a personal interview.  We were able to complete 16.</a:t>
            </a:r>
          </a:p>
          <a:p>
            <a:endParaRPr lang="en-US" sz="8000" dirty="0" smtClean="0"/>
          </a:p>
          <a:p>
            <a:r>
              <a:rPr lang="en-US" sz="14200" dirty="0" smtClean="0"/>
              <a:t>A qualitative subgroup member conducted telephone interviews (20-30 min. call) in August-October 2011</a:t>
            </a:r>
          </a:p>
          <a:p>
            <a:pPr marL="0" indent="0">
              <a:buNone/>
            </a:pPr>
            <a:endParaRPr lang="en-US" sz="8000" dirty="0" smtClean="0"/>
          </a:p>
          <a:p>
            <a:r>
              <a:rPr lang="en-US" sz="14200" dirty="0"/>
              <a:t>“Who, What, Where, When, Why, How” Interview Protocol (in Appendix B</a:t>
            </a:r>
            <a:r>
              <a:rPr lang="en-US" sz="14200" dirty="0" smtClean="0"/>
              <a:t>)</a:t>
            </a:r>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03690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116"/>
            <a:ext cx="42885360" cy="5486400"/>
          </a:xfrm>
        </p:spPr>
        <p:txBody>
          <a:bodyPr>
            <a:normAutofit/>
          </a:bodyPr>
          <a:lstStyle/>
          <a:p>
            <a:r>
              <a:rPr lang="en-US" sz="18000" dirty="0" smtClean="0">
                <a:solidFill>
                  <a:srgbClr val="000000"/>
                </a:solidFill>
                <a:latin typeface="+mn-lt"/>
              </a:rPr>
              <a:t>16 post-USCOTS </a:t>
            </a:r>
            <a:r>
              <a:rPr lang="en-US" sz="18000" dirty="0">
                <a:solidFill>
                  <a:srgbClr val="0140BF"/>
                </a:solidFill>
                <a:latin typeface="+mn-lt"/>
              </a:rPr>
              <a:t>semi-structured interviews</a:t>
            </a:r>
          </a:p>
        </p:txBody>
      </p:sp>
      <p:sp>
        <p:nvSpPr>
          <p:cNvPr id="4" name="Content Placeholder 3"/>
          <p:cNvSpPr>
            <a:spLocks noGrp="1"/>
          </p:cNvSpPr>
          <p:nvPr>
            <p:ph sz="half" idx="2"/>
          </p:nvPr>
        </p:nvSpPr>
        <p:spPr>
          <a:xfrm>
            <a:off x="2194560" y="5871412"/>
            <a:ext cx="20578640" cy="24881304"/>
          </a:xfrm>
        </p:spPr>
        <p:txBody>
          <a:bodyPr>
            <a:normAutofit fontScale="85000" lnSpcReduction="10000"/>
          </a:bodyPr>
          <a:lstStyle/>
          <a:p>
            <a:r>
              <a:rPr lang="en-US" sz="15400" dirty="0"/>
              <a:t>16 respondents (Table 2 in Section 3.2)</a:t>
            </a:r>
          </a:p>
          <a:p>
            <a:pPr lvl="1"/>
            <a:r>
              <a:rPr lang="en-US" sz="13600" dirty="0" smtClean="0"/>
              <a:t>Interviewees were diverse</a:t>
            </a:r>
          </a:p>
          <a:p>
            <a:pPr lvl="1"/>
            <a:r>
              <a:rPr lang="en-US" sz="13600" dirty="0" smtClean="0"/>
              <a:t>Participants located in many states (e.g., CA, VA, MN, TX)</a:t>
            </a:r>
          </a:p>
          <a:p>
            <a:pPr marL="0" indent="0">
              <a:buNone/>
            </a:pPr>
            <a:endParaRPr lang="en-US" sz="3300" dirty="0" smtClean="0"/>
          </a:p>
          <a:p>
            <a:r>
              <a:rPr lang="en-US" sz="15400" dirty="0" smtClean="0"/>
              <a:t>Varied delivery </a:t>
            </a:r>
            <a:r>
              <a:rPr lang="en-US" sz="15400" dirty="0"/>
              <a:t>styles </a:t>
            </a:r>
            <a:r>
              <a:rPr lang="en-US" sz="15400" dirty="0" smtClean="0"/>
              <a:t>for fun modalities used</a:t>
            </a:r>
            <a:endParaRPr lang="en-US" sz="15400" dirty="0"/>
          </a:p>
          <a:p>
            <a:pPr lvl="1"/>
            <a:r>
              <a:rPr lang="en-US" sz="13600" dirty="0"/>
              <a:t>Printed on handouts</a:t>
            </a:r>
          </a:p>
          <a:p>
            <a:pPr lvl="1"/>
            <a:r>
              <a:rPr lang="en-US" sz="13600" dirty="0"/>
              <a:t>Projected in class</a:t>
            </a:r>
          </a:p>
          <a:p>
            <a:pPr lvl="1"/>
            <a:r>
              <a:rPr lang="en-US" sz="13600" dirty="0"/>
              <a:t>Ad lib humor by instructor</a:t>
            </a:r>
          </a:p>
          <a:p>
            <a:pPr lvl="1"/>
            <a:r>
              <a:rPr lang="en-US" sz="13600" dirty="0"/>
              <a:t>Organized class activities</a:t>
            </a:r>
          </a:p>
          <a:p>
            <a:endParaRPr lang="en-US" dirty="0" smtClean="0"/>
          </a:p>
          <a:p>
            <a:pPr marL="0" indent="0">
              <a:buNone/>
            </a:pPr>
            <a:endParaRPr lang="en-US" dirty="0"/>
          </a:p>
          <a:p>
            <a:endParaRPr lang="en-US" dirty="0"/>
          </a:p>
        </p:txBody>
      </p:sp>
      <p:pic>
        <p:nvPicPr>
          <p:cNvPr id="4098"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2773200" y="5318765"/>
            <a:ext cx="19857718" cy="24086818"/>
          </a:xfrm>
          <a:prstGeom prst="rect">
            <a:avLst/>
          </a:prstGeom>
          <a:solidFill>
            <a:srgbClr val="FFFF99"/>
          </a:solidFill>
          <a:ln>
            <a:noFill/>
          </a:ln>
          <a:extLst/>
        </p:spPr>
      </p:pic>
    </p:spTree>
    <p:extLst>
      <p:ext uri="{BB962C8B-B14F-4D97-AF65-F5344CB8AC3E}">
        <p14:creationId xmlns:p14="http://schemas.microsoft.com/office/powerpoint/2010/main" val="30370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2508671"/>
          </a:xfrm>
        </p:spPr>
        <p:txBody>
          <a:bodyPr>
            <a:normAutofit fontScale="90000"/>
          </a:bodyPr>
          <a:lstStyle/>
          <a:p>
            <a:r>
              <a:rPr lang="en-US" dirty="0" smtClean="0"/>
              <a:t>Presented by:</a:t>
            </a:r>
            <a:endParaRPr lang="en-US" dirty="0"/>
          </a:p>
        </p:txBody>
      </p:sp>
      <p:sp>
        <p:nvSpPr>
          <p:cNvPr id="3" name="Content Placeholder 2"/>
          <p:cNvSpPr>
            <a:spLocks noGrp="1"/>
          </p:cNvSpPr>
          <p:nvPr>
            <p:ph idx="1"/>
          </p:nvPr>
        </p:nvSpPr>
        <p:spPr>
          <a:xfrm>
            <a:off x="1371600" y="4402667"/>
            <a:ext cx="41605199" cy="25002918"/>
          </a:xfrm>
        </p:spPr>
        <p:txBody>
          <a:bodyPr/>
          <a:lstStyle/>
          <a:p>
            <a:pPr marL="0" indent="0">
              <a:buNone/>
            </a:pPr>
            <a:r>
              <a:rPr lang="en-US" dirty="0" smtClean="0"/>
              <a:t>Lawrence Lesser (The University of Texas at El Paso)</a:t>
            </a:r>
          </a:p>
          <a:p>
            <a:pPr marL="0" indent="0">
              <a:buNone/>
            </a:pPr>
            <a:r>
              <a:rPr lang="en-US" dirty="0" smtClean="0"/>
              <a:t>Rob Carver (</a:t>
            </a:r>
            <a:r>
              <a:rPr lang="en-US" dirty="0" err="1" smtClean="0"/>
              <a:t>Stonehill</a:t>
            </a:r>
            <a:r>
              <a:rPr lang="en-US" dirty="0" smtClean="0"/>
              <a:t> College)</a:t>
            </a:r>
          </a:p>
          <a:p>
            <a:pPr marL="0" indent="0">
              <a:buNone/>
            </a:pPr>
            <a:r>
              <a:rPr lang="en-US" dirty="0" smtClean="0"/>
              <a:t>Patricia Erickson (Taylor University)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516" y="15819966"/>
            <a:ext cx="8178711" cy="100778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24" y="15819966"/>
            <a:ext cx="9094082" cy="10077875"/>
          </a:xfrm>
          <a:prstGeom prst="rect">
            <a:avLst/>
          </a:prstGeom>
        </p:spPr>
      </p:pic>
      <p:pic>
        <p:nvPicPr>
          <p:cNvPr id="9" name="Content Placeholder 3" descr="PICT0060.JP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4301" t="16219" r="8641" b="38104"/>
          <a:stretch/>
        </p:blipFill>
        <p:spPr>
          <a:xfrm>
            <a:off x="29252022" y="15819965"/>
            <a:ext cx="7959730" cy="10077875"/>
          </a:xfrm>
          <a:prstGeom prst="rect">
            <a:avLst/>
          </a:prstGeom>
        </p:spPr>
      </p:pic>
    </p:spTree>
    <p:extLst>
      <p:ext uri="{BB962C8B-B14F-4D97-AF65-F5344CB8AC3E}">
        <p14:creationId xmlns:p14="http://schemas.microsoft.com/office/powerpoint/2010/main" val="1923502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1318262"/>
            <a:ext cx="41773642" cy="5486400"/>
          </a:xfrm>
        </p:spPr>
        <p:txBody>
          <a:bodyPr>
            <a:noAutofit/>
          </a:bodyPr>
          <a:lstStyle/>
          <a:p>
            <a:r>
              <a:rPr lang="en-US" sz="18000" dirty="0">
                <a:solidFill>
                  <a:srgbClr val="000000"/>
                </a:solidFill>
              </a:rPr>
              <a:t>16 post-USCOTS </a:t>
            </a:r>
            <a:r>
              <a:rPr lang="en-US" sz="18000" dirty="0"/>
              <a:t>semi-structured interviews</a:t>
            </a:r>
          </a:p>
        </p:txBody>
      </p:sp>
      <p:sp>
        <p:nvSpPr>
          <p:cNvPr id="3" name="Content Placeholder 2"/>
          <p:cNvSpPr>
            <a:spLocks noGrp="1"/>
          </p:cNvSpPr>
          <p:nvPr>
            <p:ph idx="1"/>
          </p:nvPr>
        </p:nvSpPr>
        <p:spPr/>
        <p:txBody>
          <a:bodyPr>
            <a:normAutofit/>
          </a:bodyPr>
          <a:lstStyle/>
          <a:p>
            <a:r>
              <a:rPr lang="en-US" dirty="0" smtClean="0"/>
              <a:t>Results largely agreed with quantitative data</a:t>
            </a:r>
          </a:p>
          <a:p>
            <a:pPr marL="0" indent="0">
              <a:buNone/>
            </a:pPr>
            <a:endParaRPr lang="en-US" sz="8000" dirty="0" smtClean="0"/>
          </a:p>
          <a:p>
            <a:r>
              <a:rPr lang="en-US" dirty="0" smtClean="0">
                <a:solidFill>
                  <a:srgbClr val="0140BF"/>
                </a:solidFill>
              </a:rPr>
              <a:t>Motivations</a:t>
            </a:r>
            <a:endParaRPr lang="en-US" dirty="0">
              <a:solidFill>
                <a:srgbClr val="0140BF"/>
              </a:solidFill>
            </a:endParaRPr>
          </a:p>
          <a:p>
            <a:pPr lvl="1"/>
            <a:r>
              <a:rPr lang="en-US" dirty="0" smtClean="0"/>
              <a:t>Student centered</a:t>
            </a:r>
          </a:p>
          <a:p>
            <a:pPr lvl="1"/>
            <a:endParaRPr lang="en-US" dirty="0"/>
          </a:p>
          <a:p>
            <a:pPr marL="2194402" lvl="1" indent="0">
              <a:buNone/>
            </a:pPr>
            <a:endParaRPr lang="en-US" dirty="0"/>
          </a:p>
          <a:p>
            <a:pPr lvl="1"/>
            <a:endParaRPr lang="en-US" dirty="0" smtClean="0"/>
          </a:p>
          <a:p>
            <a:pPr lvl="1"/>
            <a:r>
              <a:rPr lang="en-US" dirty="0" smtClean="0"/>
              <a:t>Cognitive and affective</a:t>
            </a:r>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5091" y="21002625"/>
            <a:ext cx="7301077" cy="10058400"/>
          </a:xfrm>
          <a:prstGeom prst="rect">
            <a:avLst/>
          </a:prstGeom>
        </p:spPr>
      </p:pic>
      <p:sp>
        <p:nvSpPr>
          <p:cNvPr id="5" name="Rounded Rectangular Callout 4"/>
          <p:cNvSpPr/>
          <p:nvPr/>
        </p:nvSpPr>
        <p:spPr>
          <a:xfrm>
            <a:off x="15432590" y="10572750"/>
            <a:ext cx="21086259" cy="3714750"/>
          </a:xfrm>
          <a:prstGeom prst="wedgeRoundRectCallout">
            <a:avLst>
              <a:gd name="adj1" fmla="val -35601"/>
              <a:gd name="adj2" fmla="val 74807"/>
              <a:gd name="adj3" fmla="val 16667"/>
            </a:avLst>
          </a:prstGeom>
          <a:solidFill>
            <a:srgbClr val="FFFF99"/>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extBox 5"/>
          <p:cNvSpPr txBox="1"/>
          <p:nvPr/>
        </p:nvSpPr>
        <p:spPr>
          <a:xfrm>
            <a:off x="15832641" y="11060519"/>
            <a:ext cx="20686208" cy="2739211"/>
          </a:xfrm>
          <a:prstGeom prst="rect">
            <a:avLst/>
          </a:prstGeom>
          <a:noFill/>
        </p:spPr>
        <p:txBody>
          <a:bodyPr wrap="square" rtlCol="0">
            <a:spAutoFit/>
          </a:bodyPr>
          <a:lstStyle/>
          <a:p>
            <a:r>
              <a:rPr lang="en-US" dirty="0" smtClean="0"/>
              <a:t>“I use surveys to find student interests, and pick fun elements relevant to the students.”</a:t>
            </a:r>
            <a:endParaRPr lang="en-US" dirty="0"/>
          </a:p>
        </p:txBody>
      </p:sp>
      <p:sp>
        <p:nvSpPr>
          <p:cNvPr id="7" name="Oval Callout 6"/>
          <p:cNvSpPr/>
          <p:nvPr/>
        </p:nvSpPr>
        <p:spPr>
          <a:xfrm>
            <a:off x="20059649" y="15716250"/>
            <a:ext cx="13544549" cy="7214890"/>
          </a:xfrm>
          <a:prstGeom prst="wedgeEllipseCallout">
            <a:avLst>
              <a:gd name="adj1" fmla="val -59668"/>
              <a:gd name="adj2" fmla="val -35631"/>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433339" y="16968549"/>
            <a:ext cx="12170859" cy="4062651"/>
          </a:xfrm>
          <a:prstGeom prst="rect">
            <a:avLst/>
          </a:prstGeom>
          <a:noFill/>
        </p:spPr>
        <p:txBody>
          <a:bodyPr wrap="square" rtlCol="0">
            <a:spAutoFit/>
          </a:bodyPr>
          <a:lstStyle/>
          <a:p>
            <a:r>
              <a:rPr lang="en-US" dirty="0" smtClean="0"/>
              <a:t>“Student-generated fun elements stay with them more.”</a:t>
            </a:r>
            <a:endParaRPr lang="en-US" dirty="0"/>
          </a:p>
        </p:txBody>
      </p:sp>
      <p:sp>
        <p:nvSpPr>
          <p:cNvPr id="9" name="Rounded Rectangular Callout 8"/>
          <p:cNvSpPr/>
          <p:nvPr/>
        </p:nvSpPr>
        <p:spPr>
          <a:xfrm>
            <a:off x="3028950" y="18459450"/>
            <a:ext cx="11064240" cy="5086350"/>
          </a:xfrm>
          <a:prstGeom prst="wedgeRoundRectCallout">
            <a:avLst>
              <a:gd name="adj1" fmla="val 20309"/>
              <a:gd name="adj2" fmla="val 68869"/>
              <a:gd name="adj3" fmla="val 16667"/>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03320" y="18868489"/>
            <a:ext cx="10389870" cy="4062651"/>
          </a:xfrm>
          <a:prstGeom prst="rect">
            <a:avLst/>
          </a:prstGeom>
          <a:noFill/>
        </p:spPr>
        <p:txBody>
          <a:bodyPr wrap="square" rtlCol="0">
            <a:spAutoFit/>
          </a:bodyPr>
          <a:lstStyle/>
          <a:p>
            <a:r>
              <a:rPr lang="en-US" dirty="0" smtClean="0"/>
              <a:t>“A point is best made with humor. It is better remembered.”</a:t>
            </a:r>
            <a:endParaRPr lang="en-US" dirty="0"/>
          </a:p>
        </p:txBody>
      </p:sp>
      <p:sp>
        <p:nvSpPr>
          <p:cNvPr id="11" name="Rounded Rectangular Callout 10"/>
          <p:cNvSpPr/>
          <p:nvPr/>
        </p:nvSpPr>
        <p:spPr>
          <a:xfrm>
            <a:off x="18705474" y="27792052"/>
            <a:ext cx="13456733" cy="4030984"/>
          </a:xfrm>
          <a:prstGeom prst="wedgeRoundRectCallout">
            <a:avLst>
              <a:gd name="adj1" fmla="val -37927"/>
              <a:gd name="adj2" fmla="val -72331"/>
              <a:gd name="adj3" fmla="val 16667"/>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8962648" y="28321814"/>
            <a:ext cx="12942385" cy="2739211"/>
          </a:xfrm>
          <a:prstGeom prst="rect">
            <a:avLst/>
          </a:prstGeom>
          <a:noFill/>
        </p:spPr>
        <p:txBody>
          <a:bodyPr wrap="square" rtlCol="0">
            <a:spAutoFit/>
          </a:bodyPr>
          <a:lstStyle/>
          <a:p>
            <a:r>
              <a:rPr lang="en-US" dirty="0" smtClean="0"/>
              <a:t>“Fearful students relax and believe they can do it.”</a:t>
            </a:r>
            <a:endParaRPr lang="en-US" dirty="0"/>
          </a:p>
        </p:txBody>
      </p:sp>
    </p:spTree>
    <p:extLst>
      <p:ext uri="{BB962C8B-B14F-4D97-AF65-F5344CB8AC3E}">
        <p14:creationId xmlns:p14="http://schemas.microsoft.com/office/powerpoint/2010/main" val="8936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1318262"/>
            <a:ext cx="41773642" cy="5486400"/>
          </a:xfrm>
        </p:spPr>
        <p:txBody>
          <a:bodyPr>
            <a:noAutofit/>
          </a:bodyPr>
          <a:lstStyle/>
          <a:p>
            <a:r>
              <a:rPr lang="en-US" sz="18000" dirty="0">
                <a:solidFill>
                  <a:srgbClr val="000000"/>
                </a:solidFill>
              </a:rPr>
              <a:t>16 post-USCOTS </a:t>
            </a:r>
            <a:r>
              <a:rPr lang="en-US" sz="18000" dirty="0"/>
              <a:t>semi-structured interviews</a:t>
            </a:r>
          </a:p>
        </p:txBody>
      </p:sp>
      <p:sp>
        <p:nvSpPr>
          <p:cNvPr id="3" name="Content Placeholder 2"/>
          <p:cNvSpPr>
            <a:spLocks noGrp="1"/>
          </p:cNvSpPr>
          <p:nvPr>
            <p:ph idx="1"/>
          </p:nvPr>
        </p:nvSpPr>
        <p:spPr/>
        <p:txBody>
          <a:bodyPr>
            <a:normAutofit/>
          </a:bodyPr>
          <a:lstStyle/>
          <a:p>
            <a:r>
              <a:rPr lang="en-US" dirty="0" smtClean="0">
                <a:solidFill>
                  <a:srgbClr val="0140BF"/>
                </a:solidFill>
              </a:rPr>
              <a:t>Hesitations</a:t>
            </a:r>
          </a:p>
          <a:p>
            <a:pPr marL="0" indent="0">
              <a:buNone/>
            </a:pPr>
            <a:endParaRPr lang="en-US" dirty="0" smtClean="0"/>
          </a:p>
          <a:p>
            <a:pPr lvl="1"/>
            <a:r>
              <a:rPr lang="en-US" dirty="0" smtClean="0"/>
              <a:t>Student centered</a:t>
            </a:r>
          </a:p>
          <a:p>
            <a:pPr marL="2194402" lvl="1" indent="0">
              <a:buNone/>
            </a:pPr>
            <a:endParaRPr lang="en-US" dirty="0" smtClean="0"/>
          </a:p>
          <a:p>
            <a:pPr lvl="1"/>
            <a:r>
              <a:rPr lang="en-US" dirty="0" smtClean="0"/>
              <a:t>Instructor centered</a:t>
            </a:r>
          </a:p>
          <a:p>
            <a:pPr lvl="1"/>
            <a:endParaRPr lang="en-US" dirty="0"/>
          </a:p>
          <a:p>
            <a:pPr lvl="1"/>
            <a:endParaRPr lang="en-US" dirty="0" smtClean="0"/>
          </a:p>
          <a:p>
            <a:pPr lvl="1"/>
            <a:r>
              <a:rPr lang="en-US" dirty="0" smtClean="0"/>
              <a:t>Personal comfort with modalities</a:t>
            </a:r>
            <a:endParaRPr lang="en-US" dirty="0"/>
          </a:p>
        </p:txBody>
      </p:sp>
      <p:sp>
        <p:nvSpPr>
          <p:cNvPr id="5" name="Rounded Rectangular Callout 4"/>
          <p:cNvSpPr/>
          <p:nvPr/>
        </p:nvSpPr>
        <p:spPr>
          <a:xfrm>
            <a:off x="14287500" y="7038439"/>
            <a:ext cx="13430250" cy="4286250"/>
          </a:xfrm>
          <a:prstGeom prst="wedgeRoundRectCallout">
            <a:avLst>
              <a:gd name="adj1" fmla="val -24059"/>
              <a:gd name="adj2" fmla="val 89167"/>
              <a:gd name="adj3" fmla="val 16667"/>
            </a:avLst>
          </a:prstGeom>
          <a:solidFill>
            <a:srgbClr val="B2DE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p:cNvSpPr/>
          <p:nvPr/>
        </p:nvSpPr>
        <p:spPr>
          <a:xfrm>
            <a:off x="29032200" y="7571663"/>
            <a:ext cx="10565688" cy="5534562"/>
          </a:xfrm>
          <a:prstGeom prst="wedgeEllipseCallout">
            <a:avLst>
              <a:gd name="adj1" fmla="val -125227"/>
              <a:gd name="adj2" fmla="val 74897"/>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0360936" y="8947164"/>
            <a:ext cx="9022638" cy="2739211"/>
          </a:xfrm>
          <a:prstGeom prst="rect">
            <a:avLst/>
          </a:prstGeom>
          <a:noFill/>
        </p:spPr>
        <p:txBody>
          <a:bodyPr wrap="square" rtlCol="0">
            <a:spAutoFit/>
          </a:bodyPr>
          <a:lstStyle/>
          <a:p>
            <a:r>
              <a:rPr lang="en-US" dirty="0" smtClean="0"/>
              <a:t>“Some students don’t want humor.”</a:t>
            </a:r>
            <a:endParaRPr lang="en-US" dirty="0"/>
          </a:p>
        </p:txBody>
      </p:sp>
      <p:sp>
        <p:nvSpPr>
          <p:cNvPr id="9" name="Oval Callout 8"/>
          <p:cNvSpPr/>
          <p:nvPr/>
        </p:nvSpPr>
        <p:spPr>
          <a:xfrm>
            <a:off x="24560212" y="13716000"/>
            <a:ext cx="12030075" cy="5829300"/>
          </a:xfrm>
          <a:prstGeom prst="wedgeEllipseCallout">
            <a:avLst>
              <a:gd name="adj1" fmla="val -84979"/>
              <a:gd name="adj2" fmla="val 30148"/>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6574750" y="14599324"/>
            <a:ext cx="9258300" cy="4062651"/>
          </a:xfrm>
          <a:prstGeom prst="rect">
            <a:avLst/>
          </a:prstGeom>
          <a:noFill/>
        </p:spPr>
        <p:txBody>
          <a:bodyPr wrap="square" rtlCol="0">
            <a:spAutoFit/>
          </a:bodyPr>
          <a:lstStyle/>
          <a:p>
            <a:r>
              <a:rPr lang="en-US" dirty="0" smtClean="0"/>
              <a:t>“I don’t trust my judgment about poems and songs.”</a:t>
            </a:r>
            <a:endParaRPr lang="en-US" dirty="0"/>
          </a:p>
        </p:txBody>
      </p:sp>
      <p:sp>
        <p:nvSpPr>
          <p:cNvPr id="14" name="Rounded Rectangular Callout 13"/>
          <p:cNvSpPr/>
          <p:nvPr/>
        </p:nvSpPr>
        <p:spPr>
          <a:xfrm>
            <a:off x="29446537" y="26888078"/>
            <a:ext cx="13289631" cy="4055656"/>
          </a:xfrm>
          <a:prstGeom prst="wedgeRoundRectCallout">
            <a:avLst>
              <a:gd name="adj1" fmla="val -61287"/>
              <a:gd name="adj2" fmla="val -30503"/>
              <a:gd name="adj3" fmla="val 16667"/>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“I do not use group singing because students are not comfortable with it.”</a:t>
            </a:r>
          </a:p>
        </p:txBody>
      </p:sp>
      <p:sp>
        <p:nvSpPr>
          <p:cNvPr id="11" name="Rounded Rectangular Callout 10"/>
          <p:cNvSpPr/>
          <p:nvPr/>
        </p:nvSpPr>
        <p:spPr>
          <a:xfrm>
            <a:off x="9886950" y="21374100"/>
            <a:ext cx="11944350" cy="3657600"/>
          </a:xfrm>
          <a:prstGeom prst="wedgeRoundRectCallout">
            <a:avLst>
              <a:gd name="adj1" fmla="val -31359"/>
              <a:gd name="adj2" fmla="val -79688"/>
              <a:gd name="adj3" fmla="val 166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0572749" y="21833294"/>
            <a:ext cx="10429875" cy="2739211"/>
          </a:xfrm>
          <a:prstGeom prst="rect">
            <a:avLst/>
          </a:prstGeom>
          <a:noFill/>
        </p:spPr>
        <p:txBody>
          <a:bodyPr wrap="square" rtlCol="0">
            <a:spAutoFit/>
          </a:bodyPr>
          <a:lstStyle/>
          <a:p>
            <a:r>
              <a:rPr lang="en-US" dirty="0" smtClean="0"/>
              <a:t>“Some activities take too much class time.”</a:t>
            </a:r>
            <a:endParaRPr lang="en-US" dirty="0"/>
          </a:p>
        </p:txBody>
      </p:sp>
      <p:sp>
        <p:nvSpPr>
          <p:cNvPr id="17" name="TextBox 16"/>
          <p:cNvSpPr txBox="1"/>
          <p:nvPr/>
        </p:nvSpPr>
        <p:spPr>
          <a:xfrm>
            <a:off x="14973300" y="7150238"/>
            <a:ext cx="12058650" cy="4062651"/>
          </a:xfrm>
          <a:prstGeom prst="rect">
            <a:avLst/>
          </a:prstGeom>
          <a:noFill/>
        </p:spPr>
        <p:txBody>
          <a:bodyPr wrap="square" rtlCol="0">
            <a:spAutoFit/>
          </a:bodyPr>
          <a:lstStyle/>
          <a:p>
            <a:r>
              <a:rPr lang="en-US" dirty="0" smtClean="0"/>
              <a:t>“Do students learn better if they are having fun? Not necessarily.”</a:t>
            </a:r>
            <a:endParaRPr lang="en-US" dirty="0"/>
          </a:p>
        </p:txBody>
      </p:sp>
      <p:sp>
        <p:nvSpPr>
          <p:cNvPr id="18" name="Rounded Rectangular Callout 17"/>
          <p:cNvSpPr/>
          <p:nvPr/>
        </p:nvSpPr>
        <p:spPr>
          <a:xfrm>
            <a:off x="27717749" y="20974050"/>
            <a:ext cx="12630151" cy="3598455"/>
          </a:xfrm>
          <a:prstGeom prst="wedgeRoundRectCallout">
            <a:avLst>
              <a:gd name="adj1" fmla="val -94136"/>
              <a:gd name="adj2" fmla="val -78848"/>
              <a:gd name="adj3" fmla="val 16667"/>
            </a:avLst>
          </a:prstGeom>
          <a:solidFill>
            <a:srgbClr val="F9AB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8460700" y="21318944"/>
            <a:ext cx="11887200" cy="2739211"/>
          </a:xfrm>
          <a:prstGeom prst="rect">
            <a:avLst/>
          </a:prstGeom>
          <a:noFill/>
        </p:spPr>
        <p:txBody>
          <a:bodyPr wrap="square" rtlCol="0">
            <a:spAutoFit/>
          </a:bodyPr>
          <a:lstStyle/>
          <a:p>
            <a:r>
              <a:rPr lang="en-US" dirty="0" smtClean="0"/>
              <a:t>“I haven’t found relevant examples.”</a:t>
            </a:r>
            <a:endParaRPr lang="en-US" dirty="0"/>
          </a:p>
        </p:txBody>
      </p:sp>
      <p:sp>
        <p:nvSpPr>
          <p:cNvPr id="20" name="Oval Callout 19"/>
          <p:cNvSpPr/>
          <p:nvPr/>
        </p:nvSpPr>
        <p:spPr>
          <a:xfrm>
            <a:off x="6743699" y="27946350"/>
            <a:ext cx="6915151" cy="3486150"/>
          </a:xfrm>
          <a:prstGeom prst="wedgeEllipseCallout">
            <a:avLst>
              <a:gd name="adj1" fmla="val 61072"/>
              <a:gd name="adj2" fmla="val -52254"/>
            </a:avLst>
          </a:prstGeom>
          <a:solidFill>
            <a:srgbClr val="DCB8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58050" y="28915906"/>
            <a:ext cx="7715250" cy="1415772"/>
          </a:xfrm>
          <a:prstGeom prst="rect">
            <a:avLst/>
          </a:prstGeom>
          <a:noFill/>
        </p:spPr>
        <p:txBody>
          <a:bodyPr wrap="square" rtlCol="0">
            <a:spAutoFit/>
          </a:bodyPr>
          <a:lstStyle/>
          <a:p>
            <a:r>
              <a:rPr lang="en-US" dirty="0" smtClean="0"/>
              <a:t>I can’t sing.”</a:t>
            </a:r>
            <a:endParaRPr lang="en-US" dirty="0"/>
          </a:p>
        </p:txBody>
      </p:sp>
    </p:spTree>
    <p:extLst>
      <p:ext uri="{BB962C8B-B14F-4D97-AF65-F5344CB8AC3E}">
        <p14:creationId xmlns:p14="http://schemas.microsoft.com/office/powerpoint/2010/main" val="105642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P spid="14" grpId="0" animBg="1"/>
      <p:bldP spid="11" grpId="0" animBg="1"/>
      <p:bldP spid="13" grpId="0"/>
      <p:bldP spid="17" grpId="0"/>
      <p:bldP spid="18" grpId="0" animBg="1"/>
      <p:bldP spid="19" grpId="0"/>
      <p:bldP spid="20"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423" y="8825967"/>
            <a:ext cx="39502080" cy="5486400"/>
          </a:xfrm>
        </p:spPr>
        <p:txBody>
          <a:bodyPr/>
          <a:lstStyle/>
          <a:p>
            <a:r>
              <a:rPr lang="en-US" dirty="0" smtClean="0"/>
              <a:t>Some sources of fun in statistics</a:t>
            </a:r>
            <a:endParaRPr lang="en-US" dirty="0"/>
          </a:p>
        </p:txBody>
      </p:sp>
    </p:spTree>
    <p:extLst>
      <p:ext uri="{BB962C8B-B14F-4D97-AF65-F5344CB8AC3E}">
        <p14:creationId xmlns:p14="http://schemas.microsoft.com/office/powerpoint/2010/main" val="2693470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645890"/>
            <a:ext cx="39502080" cy="5486400"/>
          </a:xfrm>
        </p:spPr>
        <p:txBody>
          <a:bodyPr>
            <a:normAutofit fontScale="90000"/>
          </a:bodyPr>
          <a:lstStyle/>
          <a:p>
            <a:r>
              <a:rPr lang="en-US" sz="17300" dirty="0"/>
              <a:t>http://my.ilstu.edu/~</a:t>
            </a:r>
            <a:r>
              <a:rPr lang="en-US" sz="17300" dirty="0" smtClean="0"/>
              <a:t>gcramsey/Gallery.html </a:t>
            </a:r>
            <a:r>
              <a:rPr lang="en-US" sz="9600" dirty="0" smtClean="0"/>
              <a:t> (since 1996)</a:t>
            </a:r>
            <a:endParaRPr lang="en-US" sz="96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0720"/>
            <a:ext cx="43891200" cy="2715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38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645890"/>
            <a:ext cx="39502080" cy="5486400"/>
          </a:xfrm>
        </p:spPr>
        <p:txBody>
          <a:bodyPr>
            <a:normAutofit/>
          </a:bodyPr>
          <a:lstStyle/>
          <a:p>
            <a:r>
              <a:rPr lang="en-US" sz="15600" dirty="0"/>
              <a:t>http://singaboutscience.org/</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89320"/>
            <a:ext cx="43891200" cy="2692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198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722" y="1318262"/>
            <a:ext cx="40344918" cy="5486400"/>
          </a:xfrm>
        </p:spPr>
        <p:txBody>
          <a:bodyPr>
            <a:normAutofit fontScale="90000"/>
          </a:bodyPr>
          <a:lstStyle/>
          <a:p>
            <a:pPr marL="0" indent="0"/>
            <a:r>
              <a:rPr lang="en-US" dirty="0" smtClean="0"/>
              <a:t>free online </a:t>
            </a:r>
            <a:r>
              <a:rPr lang="en-US" dirty="0" smtClean="0"/>
              <a:t>stats games</a:t>
            </a:r>
            <a:br>
              <a:rPr lang="en-US" dirty="0" smtClean="0"/>
            </a:br>
            <a:r>
              <a:rPr lang="en-US" sz="10700" dirty="0" smtClean="0"/>
              <a:t>http://web.grinnell.edu/individuals/kuipers/stat2labs/Labs.html</a:t>
            </a:r>
            <a:r>
              <a:rPr lang="en-US" dirty="0" smtClean="0"/>
              <a:t/>
            </a:r>
            <a:br>
              <a:rPr lang="en-US" dirty="0" smtClean="0"/>
            </a:br>
            <a:r>
              <a:rPr lang="en-US" sz="10700" dirty="0" smtClean="0"/>
              <a:t>http://economics-files.ponoma.edu/StatSite/statgame.html</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56" r="18985" b="9216"/>
          <a:stretch/>
        </p:blipFill>
        <p:spPr bwMode="auto">
          <a:xfrm>
            <a:off x="1001486" y="7315201"/>
            <a:ext cx="41365715" cy="256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13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48640" y="731520"/>
            <a:ext cx="42793920" cy="5486400"/>
          </a:xfrm>
        </p:spPr>
        <p:txBody>
          <a:bodyPr>
            <a:normAutofit/>
          </a:bodyPr>
          <a:lstStyle/>
          <a:p>
            <a:r>
              <a:rPr lang="en-US" sz="15600" dirty="0"/>
              <a:t>https://</a:t>
            </a:r>
            <a:r>
              <a:rPr lang="en-US" sz="15600" dirty="0" err="1"/>
              <a:t>www.causeweb.org</a:t>
            </a:r>
            <a:r>
              <a:rPr lang="en-US" sz="15600" dirty="0"/>
              <a:t>/resources/fun/</a:t>
            </a:r>
          </a:p>
        </p:txBody>
      </p:sp>
      <p:sp>
        <p:nvSpPr>
          <p:cNvPr id="32771" name="Content Placeholder 2"/>
          <p:cNvSpPr>
            <a:spLocks noGrp="1"/>
          </p:cNvSpPr>
          <p:nvPr>
            <p:ph idx="1"/>
          </p:nvPr>
        </p:nvSpPr>
        <p:spPr/>
        <p:txBody>
          <a:bodyPr/>
          <a:lstStyle/>
          <a:p>
            <a:endParaRPr lang="en-US" smtClean="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7920"/>
            <a:ext cx="43891200" cy="2670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73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318262"/>
            <a:ext cx="42656760" cy="5486400"/>
          </a:xfrm>
        </p:spPr>
        <p:txBody>
          <a:bodyPr>
            <a:normAutofit/>
          </a:bodyPr>
          <a:lstStyle/>
          <a:p>
            <a:r>
              <a:rPr lang="en-US" sz="18000" dirty="0" smtClean="0"/>
              <a:t>the CAUSE fun resources collection, </a:t>
            </a:r>
            <a:r>
              <a:rPr lang="en-US" dirty="0" smtClean="0"/>
              <a:t/>
            </a:r>
            <a:br>
              <a:rPr lang="en-US" dirty="0" smtClean="0"/>
            </a:br>
            <a:r>
              <a:rPr lang="en-US" sz="10700" dirty="0" smtClean="0"/>
              <a:t>one of the most-visited resources of </a:t>
            </a:r>
            <a:r>
              <a:rPr lang="en-US" sz="10700" dirty="0" err="1" smtClean="0"/>
              <a:t>CAUSEweb</a:t>
            </a:r>
            <a:r>
              <a:rPr lang="en-US" sz="10700" dirty="0" smtClean="0"/>
              <a:t>, part of NSF’s NSDL system</a:t>
            </a:r>
            <a:endParaRPr lang="en-US" sz="10700" dirty="0"/>
          </a:p>
        </p:txBody>
      </p:sp>
      <p:sp>
        <p:nvSpPr>
          <p:cNvPr id="3" name="Content Placeholder 2"/>
          <p:cNvSpPr>
            <a:spLocks noGrp="1"/>
          </p:cNvSpPr>
          <p:nvPr>
            <p:ph idx="1"/>
          </p:nvPr>
        </p:nvSpPr>
        <p:spPr>
          <a:xfrm>
            <a:off x="1463040" y="7680962"/>
            <a:ext cx="41422320" cy="24734518"/>
          </a:xfrm>
        </p:spPr>
        <p:txBody>
          <a:bodyPr>
            <a:normAutofit fontScale="92500" lnSpcReduction="10000"/>
          </a:bodyPr>
          <a:lstStyle/>
          <a:p>
            <a:pPr marL="0" indent="0">
              <a:buNone/>
            </a:pPr>
            <a:r>
              <a:rPr lang="en-US" dirty="0" smtClean="0"/>
              <a:t>As of now, the collection’s 500+ items include: </a:t>
            </a:r>
          </a:p>
          <a:p>
            <a:r>
              <a:rPr lang="en-US" dirty="0"/>
              <a:t>C</a:t>
            </a:r>
            <a:r>
              <a:rPr lang="en-US" dirty="0" smtClean="0"/>
              <a:t>artoons </a:t>
            </a:r>
          </a:p>
          <a:p>
            <a:r>
              <a:rPr lang="en-US" dirty="0" smtClean="0"/>
              <a:t>Annotated quotations</a:t>
            </a:r>
          </a:p>
          <a:p>
            <a:r>
              <a:rPr lang="en-US" dirty="0" smtClean="0"/>
              <a:t>Jokes</a:t>
            </a:r>
          </a:p>
          <a:p>
            <a:r>
              <a:rPr lang="en-US" dirty="0" smtClean="0"/>
              <a:t>Poems</a:t>
            </a:r>
          </a:p>
          <a:p>
            <a:r>
              <a:rPr lang="en-US" dirty="0" smtClean="0"/>
              <a:t>Songs</a:t>
            </a:r>
          </a:p>
          <a:p>
            <a:r>
              <a:rPr lang="en-US" dirty="0" smtClean="0"/>
              <a:t>Mu-tube videos</a:t>
            </a:r>
          </a:p>
          <a:p>
            <a:r>
              <a:rPr lang="en-US" dirty="0" smtClean="0"/>
              <a:t>Wordplay items</a:t>
            </a:r>
          </a:p>
          <a:p>
            <a:r>
              <a:rPr lang="en-US" dirty="0" smtClean="0"/>
              <a:t>Gallery of statistics-related works of art</a:t>
            </a:r>
          </a:p>
          <a:p>
            <a:r>
              <a:rPr lang="en-US" dirty="0" smtClean="0"/>
              <a:t>New categories to be added </a:t>
            </a:r>
            <a:r>
              <a:rPr lang="en-US" dirty="0"/>
              <a:t>(</a:t>
            </a:r>
            <a:r>
              <a:rPr lang="en-US" dirty="0" smtClean="0"/>
              <a:t>magic, games, etc.)</a:t>
            </a:r>
            <a:endParaRPr lang="en-US" dirty="0"/>
          </a:p>
        </p:txBody>
      </p:sp>
    </p:spTree>
    <p:extLst>
      <p:ext uri="{BB962C8B-B14F-4D97-AF65-F5344CB8AC3E}">
        <p14:creationId xmlns:p14="http://schemas.microsoft.com/office/powerpoint/2010/main" val="954976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452" y="1318262"/>
            <a:ext cx="40464188" cy="5486400"/>
          </a:xfrm>
        </p:spPr>
        <p:txBody>
          <a:bodyPr>
            <a:normAutofit fontScale="90000"/>
          </a:bodyPr>
          <a:lstStyle/>
          <a:p>
            <a:r>
              <a:rPr lang="en-US" dirty="0" smtClean="0"/>
              <a:t>Thank you for listening –</a:t>
            </a:r>
            <a:br>
              <a:rPr lang="en-US" dirty="0" smtClean="0"/>
            </a:br>
            <a:r>
              <a:rPr lang="en-US" dirty="0" smtClean="0"/>
              <a:t>let’s hear your reactions and questions!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Lawrence </a:t>
            </a:r>
            <a:r>
              <a:rPr lang="en-US" dirty="0"/>
              <a:t>Lesser </a:t>
            </a:r>
            <a:r>
              <a:rPr lang="en-US" dirty="0" smtClean="0"/>
              <a:t>(</a:t>
            </a:r>
            <a:r>
              <a:rPr lang="en-US" dirty="0" smtClean="0">
                <a:hlinkClick r:id="rId2"/>
              </a:rPr>
              <a:t>Lesser@utep.edu</a:t>
            </a:r>
            <a:r>
              <a:rPr lang="en-US" dirty="0" smtClean="0"/>
              <a:t>)</a:t>
            </a:r>
          </a:p>
          <a:p>
            <a:pPr marL="0" indent="0">
              <a:buNone/>
            </a:pPr>
            <a:r>
              <a:rPr lang="en-US" dirty="0" smtClean="0"/>
              <a:t>Rob </a:t>
            </a:r>
            <a:r>
              <a:rPr lang="en-US" dirty="0"/>
              <a:t>Carver </a:t>
            </a:r>
            <a:r>
              <a:rPr lang="en-US" dirty="0" smtClean="0"/>
              <a:t>(</a:t>
            </a:r>
            <a:r>
              <a:rPr lang="en-US" dirty="0" smtClean="0">
                <a:hlinkClick r:id="rId3"/>
              </a:rPr>
              <a:t>rcarver@stonehill.edu</a:t>
            </a:r>
            <a:r>
              <a:rPr lang="en-US" dirty="0" smtClean="0"/>
              <a:t>)</a:t>
            </a:r>
          </a:p>
          <a:p>
            <a:pPr marL="0" indent="0">
              <a:buNone/>
            </a:pPr>
            <a:r>
              <a:rPr lang="en-US" dirty="0" smtClean="0"/>
              <a:t>Patricia </a:t>
            </a:r>
            <a:r>
              <a:rPr lang="en-US" dirty="0"/>
              <a:t>Erickson </a:t>
            </a:r>
            <a:r>
              <a:rPr lang="en-US" dirty="0" smtClean="0"/>
              <a:t>(</a:t>
            </a:r>
            <a:r>
              <a:rPr lang="en-US" dirty="0" smtClean="0">
                <a:hlinkClick r:id="rId4"/>
              </a:rPr>
              <a:t>pterickson@tayloru.edu</a:t>
            </a:r>
            <a:r>
              <a:rPr lang="en-US" dirty="0" smtClean="0"/>
              <a:t>)</a:t>
            </a:r>
          </a:p>
          <a:p>
            <a:pPr marL="0" indent="0">
              <a:buNone/>
            </a:pPr>
            <a:endParaRPr lang="en-US" dirty="0"/>
          </a:p>
        </p:txBody>
      </p:sp>
    </p:spTree>
    <p:extLst>
      <p:ext uri="{BB962C8B-B14F-4D97-AF65-F5344CB8AC3E}">
        <p14:creationId xmlns:p14="http://schemas.microsoft.com/office/powerpoint/2010/main" val="571349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Thanks for attending!</a:t>
            </a:r>
            <a:br>
              <a:rPr lang="en-US" dirty="0" smtClean="0"/>
            </a:br>
            <a:r>
              <a:rPr lang="en-US" dirty="0" smtClean="0"/>
              <a:t>Please let us know if…</a:t>
            </a:r>
            <a:endParaRPr lang="en-US" dirty="0"/>
          </a:p>
        </p:txBody>
      </p:sp>
      <p:sp>
        <p:nvSpPr>
          <p:cNvPr id="3" name="Content Placeholder 2"/>
          <p:cNvSpPr>
            <a:spLocks noGrp="1"/>
          </p:cNvSpPr>
          <p:nvPr>
            <p:ph idx="1"/>
          </p:nvPr>
        </p:nvSpPr>
        <p:spPr/>
        <p:txBody>
          <a:bodyPr>
            <a:normAutofit lnSpcReduction="10000"/>
          </a:bodyPr>
          <a:lstStyle/>
          <a:p>
            <a:r>
              <a:rPr lang="en-US" dirty="0" smtClean="0"/>
              <a:t>You have any items (or ideas for items) for the </a:t>
            </a:r>
            <a:r>
              <a:rPr lang="en-US" dirty="0" err="1" smtClean="0"/>
              <a:t>CAUSEweb</a:t>
            </a:r>
            <a:r>
              <a:rPr lang="en-US" dirty="0" smtClean="0"/>
              <a:t> fun collection</a:t>
            </a:r>
          </a:p>
          <a:p>
            <a:r>
              <a:rPr lang="en-US" dirty="0" smtClean="0"/>
              <a:t>You are interested in helping index or enhance existing items in the </a:t>
            </a:r>
            <a:r>
              <a:rPr lang="en-US" dirty="0" err="1" smtClean="0"/>
              <a:t>CAUSEweb</a:t>
            </a:r>
            <a:r>
              <a:rPr lang="en-US" dirty="0" smtClean="0"/>
              <a:t> fun collection</a:t>
            </a:r>
          </a:p>
          <a:p>
            <a:r>
              <a:rPr lang="en-US" dirty="0"/>
              <a:t>You are interested in helping with the </a:t>
            </a:r>
            <a:r>
              <a:rPr lang="en-US" dirty="0" smtClean="0"/>
              <a:t>research or professional development endeavors </a:t>
            </a:r>
            <a:r>
              <a:rPr lang="en-US" dirty="0"/>
              <a:t>of our Study of Fun cluster </a:t>
            </a:r>
            <a:endParaRPr lang="en-US" dirty="0" smtClean="0"/>
          </a:p>
          <a:p>
            <a:r>
              <a:rPr lang="en-US" dirty="0" smtClean="0"/>
              <a:t>Questions about our paper occur to you after the webinar is recorded and archived</a:t>
            </a:r>
            <a:endParaRPr lang="en-US" dirty="0"/>
          </a:p>
        </p:txBody>
      </p:sp>
    </p:spTree>
    <p:extLst>
      <p:ext uri="{BB962C8B-B14F-4D97-AF65-F5344CB8AC3E}">
        <p14:creationId xmlns:p14="http://schemas.microsoft.com/office/powerpoint/2010/main" val="826101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063" y="1318262"/>
            <a:ext cx="41729147" cy="5486400"/>
          </a:xfrm>
        </p:spPr>
        <p:txBody>
          <a:bodyPr>
            <a:normAutofit/>
          </a:bodyPr>
          <a:lstStyle/>
          <a:p>
            <a:r>
              <a:rPr lang="en-US" dirty="0" smtClean="0"/>
              <a:t>How do </a:t>
            </a:r>
            <a:r>
              <a:rPr lang="en-US" dirty="0" smtClean="0">
                <a:solidFill>
                  <a:srgbClr val="0140BF"/>
                </a:solidFill>
              </a:rPr>
              <a:t>11</a:t>
            </a:r>
            <a:r>
              <a:rPr lang="en-US" dirty="0" smtClean="0"/>
              <a:t> authors co-write??</a:t>
            </a:r>
            <a:endParaRPr lang="en-US" dirty="0"/>
          </a:p>
        </p:txBody>
      </p:sp>
      <p:sp>
        <p:nvSpPr>
          <p:cNvPr id="3" name="Content Placeholder 2"/>
          <p:cNvSpPr>
            <a:spLocks noGrp="1"/>
          </p:cNvSpPr>
          <p:nvPr>
            <p:ph idx="1"/>
          </p:nvPr>
        </p:nvSpPr>
        <p:spPr/>
        <p:txBody>
          <a:bodyPr>
            <a:normAutofit/>
          </a:bodyPr>
          <a:lstStyle/>
          <a:p>
            <a:r>
              <a:rPr lang="en-US" dirty="0" smtClean="0"/>
              <a:t>CAUSE-supported conference calls</a:t>
            </a:r>
          </a:p>
          <a:p>
            <a:r>
              <a:rPr lang="en-US" dirty="0"/>
              <a:t>R</a:t>
            </a:r>
            <a:r>
              <a:rPr lang="en-US" dirty="0" smtClean="0"/>
              <a:t>esearch </a:t>
            </a:r>
            <a:r>
              <a:rPr lang="en-US" dirty="0"/>
              <a:t>retreat in Chicago </a:t>
            </a:r>
            <a:r>
              <a:rPr lang="en-US" dirty="0" smtClean="0"/>
              <a:t>(Oct. </a:t>
            </a:r>
            <a:r>
              <a:rPr lang="en-US" dirty="0"/>
              <a:t>28-29, </a:t>
            </a:r>
            <a:r>
              <a:rPr lang="en-US" dirty="0" smtClean="0"/>
              <a:t>2011)</a:t>
            </a:r>
          </a:p>
          <a:p>
            <a:r>
              <a:rPr lang="en-US" dirty="0" err="1" smtClean="0"/>
              <a:t>DropBox</a:t>
            </a:r>
            <a:endParaRPr lang="en-US" dirty="0" smtClean="0"/>
          </a:p>
          <a:p>
            <a:r>
              <a:rPr lang="en-US" dirty="0" smtClean="0"/>
              <a:t>Formed subgroups:</a:t>
            </a:r>
          </a:p>
          <a:p>
            <a:pPr marL="0" indent="0">
              <a:buNone/>
            </a:pPr>
            <a:r>
              <a:rPr lang="en-US" dirty="0"/>
              <a:t>L</a:t>
            </a:r>
            <a:r>
              <a:rPr lang="en-US" dirty="0" smtClean="0"/>
              <a:t>iterature/overview: Lesser, Pearl</a:t>
            </a:r>
          </a:p>
          <a:p>
            <a:pPr marL="0" indent="0">
              <a:buNone/>
            </a:pPr>
            <a:r>
              <a:rPr lang="en-US" dirty="0" smtClean="0"/>
              <a:t>Quantitative: Albert, Carver, Kuiper, Liao, Posner</a:t>
            </a:r>
          </a:p>
          <a:p>
            <a:pPr marL="0" indent="0">
              <a:buNone/>
            </a:pPr>
            <a:r>
              <a:rPr lang="en-US" dirty="0" smtClean="0"/>
              <a:t>Qualitative: Erickson, Martin, Wall, Weber</a:t>
            </a:r>
            <a:endParaRPr lang="en-US" dirty="0"/>
          </a:p>
        </p:txBody>
      </p:sp>
    </p:spTree>
    <p:extLst>
      <p:ext uri="{BB962C8B-B14F-4D97-AF65-F5344CB8AC3E}">
        <p14:creationId xmlns:p14="http://schemas.microsoft.com/office/powerpoint/2010/main" val="177182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3985258"/>
          </a:xfrm>
        </p:spPr>
        <p:txBody>
          <a:bodyPr>
            <a:normAutofit/>
          </a:bodyPr>
          <a:lstStyle/>
          <a:p>
            <a:r>
              <a:rPr lang="en-US" dirty="0" smtClean="0"/>
              <a:t>The </a:t>
            </a:r>
            <a:r>
              <a:rPr lang="en-US" dirty="0" smtClean="0">
                <a:solidFill>
                  <a:srgbClr val="0140BF"/>
                </a:solidFill>
              </a:rPr>
              <a:t>USCOTS</a:t>
            </a:r>
            <a:r>
              <a:rPr lang="en-US" dirty="0" smtClean="0"/>
              <a:t> Fun connection </a:t>
            </a:r>
            <a:endParaRPr lang="en-US" dirty="0"/>
          </a:p>
        </p:txBody>
      </p:sp>
      <p:sp>
        <p:nvSpPr>
          <p:cNvPr id="3" name="Content Placeholder 2"/>
          <p:cNvSpPr>
            <a:spLocks noGrp="1"/>
          </p:cNvSpPr>
          <p:nvPr>
            <p:ph idx="1"/>
          </p:nvPr>
        </p:nvSpPr>
        <p:spPr>
          <a:xfrm>
            <a:off x="548640" y="6309360"/>
            <a:ext cx="43022520" cy="25466040"/>
          </a:xfrm>
        </p:spPr>
        <p:txBody>
          <a:bodyPr>
            <a:normAutofit/>
          </a:bodyPr>
          <a:lstStyle/>
          <a:p>
            <a:r>
              <a:rPr lang="en-US" dirty="0" smtClean="0">
                <a:solidFill>
                  <a:srgbClr val="0140BF"/>
                </a:solidFill>
              </a:rPr>
              <a:t>2007</a:t>
            </a:r>
            <a:r>
              <a:rPr lang="en-US" dirty="0" smtClean="0"/>
              <a:t>: Lesser &amp; Pearl give breakout on “fun” that yields review paper in Nov. 2008 </a:t>
            </a:r>
            <a:r>
              <a:rPr lang="en-US" i="1" dirty="0" smtClean="0"/>
              <a:t>JSE</a:t>
            </a:r>
          </a:p>
          <a:p>
            <a:r>
              <a:rPr lang="en-US" dirty="0" smtClean="0">
                <a:solidFill>
                  <a:srgbClr val="0140BF"/>
                </a:solidFill>
              </a:rPr>
              <a:t>2009</a:t>
            </a:r>
            <a:r>
              <a:rPr lang="en-US" dirty="0" smtClean="0"/>
              <a:t>: CAUSE Study of Fun cluster launched, presents posters on fun modalities </a:t>
            </a:r>
          </a:p>
          <a:p>
            <a:r>
              <a:rPr lang="en-US" dirty="0" smtClean="0">
                <a:solidFill>
                  <a:srgbClr val="0140BF"/>
                </a:solidFill>
              </a:rPr>
              <a:t>2011</a:t>
            </a:r>
            <a:r>
              <a:rPr lang="en-US" dirty="0" smtClean="0"/>
              <a:t>: cluster membership grows;  cluster conducts survey of USCOTS attendees, yielding USCOTS poster (in 2011 &amp; 2013) and March 2013 </a:t>
            </a:r>
            <a:r>
              <a:rPr lang="en-US" i="1" dirty="0" smtClean="0"/>
              <a:t>JSE paper</a:t>
            </a:r>
          </a:p>
          <a:p>
            <a:r>
              <a:rPr lang="en-US" dirty="0" smtClean="0">
                <a:solidFill>
                  <a:srgbClr val="0140BF"/>
                </a:solidFill>
              </a:rPr>
              <a:t>2013</a:t>
            </a:r>
            <a:r>
              <a:rPr lang="en-US" dirty="0" smtClean="0"/>
              <a:t>: two members offer banquet fun; cluster offers “birds of a feather” lunch, presents poster </a:t>
            </a:r>
          </a:p>
        </p:txBody>
      </p:sp>
      <p:sp>
        <p:nvSpPr>
          <p:cNvPr id="4" name="Right Arrow 3"/>
          <p:cNvSpPr/>
          <p:nvPr/>
        </p:nvSpPr>
        <p:spPr>
          <a:xfrm>
            <a:off x="41193720" y="26791920"/>
            <a:ext cx="2560320" cy="21945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42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296840" cy="3291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706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a:t>
            </a:r>
            <a:r>
              <a:rPr lang="en-US" i="1" dirty="0" smtClean="0"/>
              <a:t>JSE</a:t>
            </a:r>
            <a:r>
              <a:rPr lang="en-US" dirty="0" smtClean="0"/>
              <a:t> Paper</a:t>
            </a:r>
            <a:endParaRPr lang="en-US" dirty="0"/>
          </a:p>
        </p:txBody>
      </p:sp>
      <p:sp>
        <p:nvSpPr>
          <p:cNvPr id="3" name="Content Placeholder 2"/>
          <p:cNvSpPr>
            <a:spLocks noGrp="1"/>
          </p:cNvSpPr>
          <p:nvPr>
            <p:ph idx="1"/>
          </p:nvPr>
        </p:nvSpPr>
        <p:spPr>
          <a:xfrm>
            <a:off x="2194560" y="6804662"/>
            <a:ext cx="39502080" cy="22600923"/>
          </a:xfrm>
        </p:spPr>
        <p:txBody>
          <a:bodyPr/>
          <a:lstStyle/>
          <a:p>
            <a:pPr marL="0" indent="0">
              <a:buNone/>
            </a:pPr>
            <a:r>
              <a:rPr lang="en-US" dirty="0" smtClean="0"/>
              <a:t>1. Introduction </a:t>
            </a:r>
          </a:p>
          <a:p>
            <a:pPr marL="0" indent="0">
              <a:buNone/>
            </a:pPr>
            <a:r>
              <a:rPr lang="en-US" dirty="0" smtClean="0"/>
              <a:t>2. Methods</a:t>
            </a:r>
          </a:p>
          <a:p>
            <a:pPr marL="0" indent="0">
              <a:buNone/>
            </a:pPr>
            <a:r>
              <a:rPr lang="en-US" dirty="0" smtClean="0"/>
              <a:t>3. Setting, Sample and Population</a:t>
            </a:r>
          </a:p>
          <a:p>
            <a:pPr marL="0" indent="0">
              <a:buNone/>
            </a:pPr>
            <a:r>
              <a:rPr lang="en-US" dirty="0" smtClean="0"/>
              <a:t>4. Results</a:t>
            </a:r>
          </a:p>
          <a:p>
            <a:pPr marL="0" indent="0">
              <a:buNone/>
            </a:pPr>
            <a:r>
              <a:rPr lang="en-US" dirty="0" smtClean="0"/>
              <a:t>5. Discussion</a:t>
            </a:r>
          </a:p>
          <a:p>
            <a:pPr marL="0" indent="0">
              <a:buNone/>
            </a:pPr>
            <a:r>
              <a:rPr lang="en-US" dirty="0" smtClean="0"/>
              <a:t>Appendix: Survey</a:t>
            </a:r>
          </a:p>
          <a:p>
            <a:pPr marL="0" indent="0">
              <a:buNone/>
            </a:pPr>
            <a:r>
              <a:rPr lang="en-US" dirty="0" smtClean="0"/>
              <a:t>Appendix:  </a:t>
            </a:r>
            <a:r>
              <a:rPr lang="en-US" dirty="0"/>
              <a:t>I</a:t>
            </a:r>
            <a:r>
              <a:rPr lang="en-US" dirty="0" smtClean="0"/>
              <a:t>nterview Protocol</a:t>
            </a:r>
          </a:p>
          <a:p>
            <a:pPr marL="0" indent="0">
              <a:buNone/>
            </a:pPr>
            <a:r>
              <a:rPr lang="en-US" dirty="0" smtClean="0"/>
              <a:t>References (98!)</a:t>
            </a:r>
          </a:p>
          <a:p>
            <a:pPr marL="0" indent="0">
              <a:buNone/>
            </a:pPr>
            <a:endParaRPr lang="en-US" dirty="0"/>
          </a:p>
        </p:txBody>
      </p:sp>
    </p:spTree>
    <p:extLst>
      <p:ext uri="{BB962C8B-B14F-4D97-AF65-F5344CB8AC3E}">
        <p14:creationId xmlns:p14="http://schemas.microsoft.com/office/powerpoint/2010/main" val="2194970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Fun can have SERIOUS benefits </a:t>
            </a:r>
            <a:br>
              <a:rPr lang="en-US" dirty="0" smtClean="0"/>
            </a:br>
            <a:r>
              <a:rPr lang="en-GB" sz="8000" dirty="0"/>
              <a:t>(Lesser et al. 2013, citing Berk &amp; Nanda, 1998, 2006; Garner, 2006; Neumann, Hood &amp; Neumann, 2009)</a:t>
            </a:r>
            <a:r>
              <a:rPr lang="en-GB" sz="10000" dirty="0"/>
              <a:t> </a:t>
            </a:r>
            <a:br>
              <a:rPr lang="en-GB" sz="10000" dirty="0"/>
            </a:br>
            <a:endParaRPr lang="en-US" sz="8000" dirty="0" smtClean="0"/>
          </a:p>
        </p:txBody>
      </p:sp>
      <p:sp>
        <p:nvSpPr>
          <p:cNvPr id="37891" name="Content Placeholder 2"/>
          <p:cNvSpPr>
            <a:spLocks noGrp="1"/>
          </p:cNvSpPr>
          <p:nvPr>
            <p:ph idx="1"/>
          </p:nvPr>
        </p:nvSpPr>
        <p:spPr>
          <a:xfrm>
            <a:off x="1097280" y="7680962"/>
            <a:ext cx="42199560" cy="24094437"/>
          </a:xfrm>
        </p:spPr>
        <p:txBody>
          <a:bodyPr/>
          <a:lstStyle/>
          <a:p>
            <a:pPr marL="0" indent="0">
              <a:buNone/>
            </a:pPr>
            <a:r>
              <a:rPr lang="en-GB" sz="13400" dirty="0"/>
              <a:t>“experimental studies of the pedagogical impacts of </a:t>
            </a:r>
            <a:r>
              <a:rPr lang="en-GB" sz="13400" dirty="0" err="1"/>
              <a:t>humor</a:t>
            </a:r>
            <a:r>
              <a:rPr lang="en-GB" sz="13400" dirty="0"/>
              <a:t> have shown significant positive outcomes in </a:t>
            </a:r>
            <a:endParaRPr lang="en-GB" sz="13400" dirty="0" smtClean="0"/>
          </a:p>
          <a:p>
            <a:pPr marL="0" indent="0">
              <a:buNone/>
            </a:pPr>
            <a:r>
              <a:rPr lang="en-GB" sz="13400" dirty="0" smtClean="0">
                <a:solidFill>
                  <a:srgbClr val="0140BF"/>
                </a:solidFill>
              </a:rPr>
              <a:t>student </a:t>
            </a:r>
            <a:r>
              <a:rPr lang="en-GB" sz="13400" dirty="0">
                <a:solidFill>
                  <a:srgbClr val="0140BF"/>
                </a:solidFill>
              </a:rPr>
              <a:t>ratings of the lesson, </a:t>
            </a:r>
            <a:endParaRPr lang="en-GB" sz="13400" dirty="0" smtClean="0">
              <a:solidFill>
                <a:srgbClr val="0140BF"/>
              </a:solidFill>
            </a:endParaRPr>
          </a:p>
          <a:p>
            <a:pPr marL="0" indent="0">
              <a:buNone/>
            </a:pPr>
            <a:r>
              <a:rPr lang="en-GB" sz="13400" dirty="0" smtClean="0">
                <a:solidFill>
                  <a:srgbClr val="0140BF"/>
                </a:solidFill>
              </a:rPr>
              <a:t>student </a:t>
            </a:r>
            <a:r>
              <a:rPr lang="en-GB" sz="13400" dirty="0">
                <a:solidFill>
                  <a:srgbClr val="0140BF"/>
                </a:solidFill>
              </a:rPr>
              <a:t>ratings of the instructor, </a:t>
            </a:r>
            <a:endParaRPr lang="en-GB" sz="13400" dirty="0" smtClean="0">
              <a:solidFill>
                <a:srgbClr val="0140BF"/>
              </a:solidFill>
            </a:endParaRPr>
          </a:p>
          <a:p>
            <a:pPr marL="0" indent="0">
              <a:buNone/>
            </a:pPr>
            <a:r>
              <a:rPr lang="en-GB" sz="13400" dirty="0" smtClean="0">
                <a:solidFill>
                  <a:srgbClr val="0140BF"/>
                </a:solidFill>
              </a:rPr>
              <a:t>student </a:t>
            </a:r>
            <a:r>
              <a:rPr lang="en-GB" sz="13400" dirty="0">
                <a:solidFill>
                  <a:srgbClr val="0140BF"/>
                </a:solidFill>
              </a:rPr>
              <a:t>anxiety, </a:t>
            </a:r>
            <a:endParaRPr lang="en-GB" sz="13400" dirty="0" smtClean="0">
              <a:solidFill>
                <a:srgbClr val="0140BF"/>
              </a:solidFill>
            </a:endParaRPr>
          </a:p>
          <a:p>
            <a:pPr marL="0" indent="0">
              <a:buNone/>
            </a:pPr>
            <a:r>
              <a:rPr lang="en-GB" sz="13400" dirty="0" smtClean="0">
                <a:solidFill>
                  <a:srgbClr val="0140BF"/>
                </a:solidFill>
              </a:rPr>
              <a:t>student </a:t>
            </a:r>
            <a:r>
              <a:rPr lang="en-GB" sz="13400" dirty="0">
                <a:solidFill>
                  <a:srgbClr val="0140BF"/>
                </a:solidFill>
              </a:rPr>
              <a:t>attitudes towards statistics, </a:t>
            </a:r>
            <a:r>
              <a:rPr lang="en-GB" sz="13400" dirty="0"/>
              <a:t>and</a:t>
            </a:r>
            <a:r>
              <a:rPr lang="en-GB" sz="13400" dirty="0">
                <a:solidFill>
                  <a:srgbClr val="00B0F0"/>
                </a:solidFill>
              </a:rPr>
              <a:t> </a:t>
            </a:r>
            <a:endParaRPr lang="en-GB" sz="13400" dirty="0" smtClean="0">
              <a:solidFill>
                <a:srgbClr val="00B0F0"/>
              </a:solidFill>
            </a:endParaRPr>
          </a:p>
          <a:p>
            <a:pPr marL="0" indent="0">
              <a:buNone/>
            </a:pPr>
            <a:r>
              <a:rPr lang="en-GB" sz="13400" dirty="0" smtClean="0">
                <a:solidFill>
                  <a:srgbClr val="0140BF"/>
                </a:solidFill>
              </a:rPr>
              <a:t>student </a:t>
            </a:r>
            <a:r>
              <a:rPr lang="en-GB" sz="13400" dirty="0">
                <a:solidFill>
                  <a:srgbClr val="0140BF"/>
                </a:solidFill>
              </a:rPr>
              <a:t>recall and </a:t>
            </a:r>
            <a:r>
              <a:rPr lang="en-GB" sz="13400" dirty="0" smtClean="0">
                <a:solidFill>
                  <a:srgbClr val="0140BF"/>
                </a:solidFill>
              </a:rPr>
              <a:t>retention of information</a:t>
            </a:r>
            <a:r>
              <a:rPr lang="en-GB" sz="13400" dirty="0" smtClean="0"/>
              <a:t>” </a:t>
            </a:r>
          </a:p>
          <a:p>
            <a:pPr marL="0" indent="0">
              <a:buNone/>
            </a:pPr>
            <a:r>
              <a:rPr lang="en-GB" sz="9600" dirty="0" smtClean="0"/>
              <a:t>                         </a:t>
            </a:r>
            <a:endParaRPr lang="en-US" sz="9600" dirty="0"/>
          </a:p>
        </p:txBody>
      </p:sp>
    </p:spTree>
    <p:extLst>
      <p:ext uri="{BB962C8B-B14F-4D97-AF65-F5344CB8AC3E}">
        <p14:creationId xmlns:p14="http://schemas.microsoft.com/office/powerpoint/2010/main" val="1881374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Types of fun: 20 &amp; counting… </a:t>
            </a:r>
            <a:br>
              <a:rPr lang="en-US" smtClean="0"/>
            </a:br>
            <a:r>
              <a:rPr lang="en-US" sz="11500"/>
              <a:t>(Lesser &amp; Pearl, 2008; Lesser et al., 2013)</a:t>
            </a:r>
          </a:p>
        </p:txBody>
      </p:sp>
      <p:sp>
        <p:nvSpPr>
          <p:cNvPr id="25603" name="Content Placeholder 2"/>
          <p:cNvSpPr>
            <a:spLocks noGrp="1"/>
          </p:cNvSpPr>
          <p:nvPr>
            <p:ph sz="half" idx="1"/>
          </p:nvPr>
        </p:nvSpPr>
        <p:spPr>
          <a:xfrm>
            <a:off x="2194560" y="7680960"/>
            <a:ext cx="19385280" cy="24505920"/>
          </a:xfrm>
        </p:spPr>
        <p:txBody>
          <a:bodyPr>
            <a:normAutofit fontScale="92500" lnSpcReduction="20000"/>
          </a:bodyPr>
          <a:lstStyle/>
          <a:p>
            <a:r>
              <a:rPr lang="en-US" dirty="0" smtClean="0">
                <a:solidFill>
                  <a:srgbClr val="0140BF"/>
                </a:solidFill>
              </a:rPr>
              <a:t>Cartoons</a:t>
            </a:r>
          </a:p>
          <a:p>
            <a:r>
              <a:rPr lang="en-US" dirty="0" smtClean="0"/>
              <a:t>Celebration Days</a:t>
            </a:r>
          </a:p>
          <a:p>
            <a:r>
              <a:rPr lang="en-US" dirty="0" smtClean="0"/>
              <a:t>Clothing</a:t>
            </a:r>
          </a:p>
          <a:p>
            <a:r>
              <a:rPr lang="en-US" dirty="0" smtClean="0"/>
              <a:t>Comic Strips</a:t>
            </a:r>
          </a:p>
          <a:p>
            <a:r>
              <a:rPr lang="en-US" dirty="0" smtClean="0"/>
              <a:t>Food</a:t>
            </a:r>
          </a:p>
          <a:p>
            <a:r>
              <a:rPr lang="en-US" dirty="0" smtClean="0">
                <a:solidFill>
                  <a:srgbClr val="0140BF"/>
                </a:solidFill>
              </a:rPr>
              <a:t>Games</a:t>
            </a:r>
            <a:r>
              <a:rPr lang="en-US" dirty="0" smtClean="0"/>
              <a:t> (commercial, cultural, other)</a:t>
            </a:r>
          </a:p>
          <a:p>
            <a:r>
              <a:rPr lang="en-US" dirty="0" smtClean="0"/>
              <a:t>Game Shows</a:t>
            </a:r>
          </a:p>
          <a:p>
            <a:r>
              <a:rPr lang="en-US" dirty="0" smtClean="0">
                <a:solidFill>
                  <a:srgbClr val="0140BF"/>
                </a:solidFill>
              </a:rPr>
              <a:t>Humor/Jokes</a:t>
            </a:r>
          </a:p>
          <a:p>
            <a:r>
              <a:rPr lang="en-US" dirty="0" smtClean="0"/>
              <a:t>Kinesthetic Activity</a:t>
            </a:r>
          </a:p>
          <a:p>
            <a:r>
              <a:rPr lang="en-US" dirty="0" smtClean="0"/>
              <a:t>Literature</a:t>
            </a:r>
          </a:p>
          <a:p>
            <a:r>
              <a:rPr lang="en-US" dirty="0" smtClean="0"/>
              <a:t>Magic</a:t>
            </a:r>
          </a:p>
        </p:txBody>
      </p:sp>
      <p:sp>
        <p:nvSpPr>
          <p:cNvPr id="25604" name="Content Placeholder 3"/>
          <p:cNvSpPr>
            <a:spLocks noGrp="1"/>
          </p:cNvSpPr>
          <p:nvPr>
            <p:ph sz="half" idx="2"/>
          </p:nvPr>
        </p:nvSpPr>
        <p:spPr>
          <a:xfrm>
            <a:off x="22311360" y="7680960"/>
            <a:ext cx="19385280" cy="24871680"/>
          </a:xfrm>
        </p:spPr>
        <p:txBody>
          <a:bodyPr>
            <a:normAutofit fontScale="92500" lnSpcReduction="20000"/>
          </a:bodyPr>
          <a:lstStyle/>
          <a:p>
            <a:r>
              <a:rPr lang="en-US" dirty="0" smtClean="0"/>
              <a:t>Media Bloopers, Strange (but true) news/research, satirical/fake research reports</a:t>
            </a:r>
          </a:p>
          <a:p>
            <a:r>
              <a:rPr lang="en-US" dirty="0" smtClean="0"/>
              <a:t>Movies</a:t>
            </a:r>
          </a:p>
          <a:p>
            <a:r>
              <a:rPr lang="en-US" dirty="0" smtClean="0">
                <a:solidFill>
                  <a:srgbClr val="0140BF"/>
                </a:solidFill>
              </a:rPr>
              <a:t>Music, Raps/Songs</a:t>
            </a:r>
          </a:p>
          <a:p>
            <a:r>
              <a:rPr lang="en-US" dirty="0" smtClean="0">
                <a:solidFill>
                  <a:srgbClr val="0140BF"/>
                </a:solidFill>
              </a:rPr>
              <a:t>Poems</a:t>
            </a:r>
          </a:p>
          <a:p>
            <a:r>
              <a:rPr lang="en-US" dirty="0" smtClean="0"/>
              <a:t>Quotations</a:t>
            </a:r>
          </a:p>
          <a:p>
            <a:r>
              <a:rPr lang="en-US" dirty="0" smtClean="0"/>
              <a:t>Fun books</a:t>
            </a:r>
          </a:p>
          <a:p>
            <a:r>
              <a:rPr lang="en-US" dirty="0" smtClean="0"/>
              <a:t>Striking Examples</a:t>
            </a:r>
          </a:p>
          <a:p>
            <a:r>
              <a:rPr lang="en-US" dirty="0" smtClean="0"/>
              <a:t>Videos</a:t>
            </a:r>
          </a:p>
          <a:p>
            <a:r>
              <a:rPr lang="en-US" dirty="0" smtClean="0"/>
              <a:t>Wordplay</a:t>
            </a:r>
          </a:p>
        </p:txBody>
      </p:sp>
      <p:sp>
        <p:nvSpPr>
          <p:cNvPr id="2" name="Rectangle 1"/>
          <p:cNvSpPr/>
          <p:nvPr/>
        </p:nvSpPr>
        <p:spPr>
          <a:xfrm>
            <a:off x="24055754" y="15826155"/>
            <a:ext cx="13293969" cy="39389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596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318262"/>
            <a:ext cx="43891200" cy="4533898"/>
          </a:xfrm>
        </p:spPr>
        <p:txBody>
          <a:bodyPr/>
          <a:lstStyle/>
          <a:p>
            <a:pPr eaLnBrk="1" hangingPunct="1"/>
            <a:r>
              <a:rPr lang="en-US" dirty="0" smtClean="0"/>
              <a:t>Research Goals</a:t>
            </a:r>
          </a:p>
        </p:txBody>
      </p:sp>
      <p:sp>
        <p:nvSpPr>
          <p:cNvPr id="15363" name="Rectangle 3"/>
          <p:cNvSpPr>
            <a:spLocks noGrp="1" noChangeArrowheads="1"/>
          </p:cNvSpPr>
          <p:nvPr>
            <p:ph type="body" idx="1"/>
          </p:nvPr>
        </p:nvSpPr>
        <p:spPr>
          <a:xfrm>
            <a:off x="818147" y="6583680"/>
            <a:ext cx="42110528" cy="24871680"/>
          </a:xfrm>
        </p:spPr>
        <p:txBody>
          <a:bodyPr>
            <a:normAutofit/>
          </a:bodyPr>
          <a:lstStyle/>
          <a:p>
            <a:pPr marL="0" indent="0">
              <a:buNone/>
              <a:defRPr/>
            </a:pPr>
            <a:r>
              <a:rPr lang="en-US" dirty="0" smtClean="0"/>
              <a:t>* to </a:t>
            </a:r>
            <a:r>
              <a:rPr lang="en-US" dirty="0"/>
              <a:t>understand better the current usage of fun in </a:t>
            </a:r>
            <a:r>
              <a:rPr lang="en-US" dirty="0" smtClean="0"/>
              <a:t>statistics education</a:t>
            </a:r>
            <a:r>
              <a:rPr lang="en-US" dirty="0"/>
              <a:t>, including reasons </a:t>
            </a:r>
            <a:r>
              <a:rPr lang="en-US" dirty="0">
                <a:solidFill>
                  <a:srgbClr val="0140BF"/>
                </a:solidFill>
              </a:rPr>
              <a:t>why some instructors use or do not use modalities of fun </a:t>
            </a:r>
            <a:r>
              <a:rPr lang="en-US" dirty="0"/>
              <a:t>in </a:t>
            </a:r>
            <a:r>
              <a:rPr lang="en-US" dirty="0" smtClean="0"/>
              <a:t>their courses </a:t>
            </a:r>
          </a:p>
          <a:p>
            <a:pPr marL="0" indent="0">
              <a:buNone/>
              <a:defRPr/>
            </a:pPr>
            <a:r>
              <a:rPr lang="en-US" dirty="0" smtClean="0"/>
              <a:t>* to examine if </a:t>
            </a:r>
            <a:r>
              <a:rPr lang="en-US" dirty="0" smtClean="0">
                <a:solidFill>
                  <a:srgbClr val="0140BF"/>
                </a:solidFill>
              </a:rPr>
              <a:t>instructor’s gender</a:t>
            </a:r>
            <a:r>
              <a:rPr lang="en-US" dirty="0">
                <a:solidFill>
                  <a:srgbClr val="0140BF"/>
                </a:solidFill>
              </a:rPr>
              <a:t>, typical class size, institution type, and </a:t>
            </a:r>
            <a:r>
              <a:rPr lang="en-US" dirty="0" smtClean="0">
                <a:solidFill>
                  <a:srgbClr val="0140BF"/>
                </a:solidFill>
              </a:rPr>
              <a:t>years of </a:t>
            </a:r>
            <a:r>
              <a:rPr lang="en-US" dirty="0">
                <a:solidFill>
                  <a:srgbClr val="0140BF"/>
                </a:solidFill>
              </a:rPr>
              <a:t>experience </a:t>
            </a:r>
            <a:r>
              <a:rPr lang="en-US" dirty="0" smtClean="0"/>
              <a:t>relate </a:t>
            </a:r>
            <a:r>
              <a:rPr lang="en-US" dirty="0"/>
              <a:t>to motivations and/or hesitations for using fun in statistics </a:t>
            </a:r>
            <a:r>
              <a:rPr lang="en-US" dirty="0" smtClean="0"/>
              <a:t>teaching </a:t>
            </a:r>
          </a:p>
          <a:p>
            <a:pPr marL="0" indent="0">
              <a:buNone/>
              <a:defRPr/>
            </a:pPr>
            <a:r>
              <a:rPr lang="en-US" dirty="0" smtClean="0"/>
              <a:t>* to </a:t>
            </a:r>
            <a:r>
              <a:rPr lang="en-US" dirty="0"/>
              <a:t>assess </a:t>
            </a:r>
            <a:r>
              <a:rPr lang="en-US" dirty="0">
                <a:solidFill>
                  <a:srgbClr val="0140BF"/>
                </a:solidFill>
              </a:rPr>
              <a:t>awareness of resources </a:t>
            </a:r>
            <a:r>
              <a:rPr lang="en-US" dirty="0" smtClean="0"/>
              <a:t>for </a:t>
            </a:r>
            <a:r>
              <a:rPr lang="en-US" dirty="0"/>
              <a:t>finding statistics fun </a:t>
            </a:r>
            <a:r>
              <a:rPr lang="en-US" dirty="0" smtClean="0"/>
              <a:t>items </a:t>
            </a:r>
          </a:p>
        </p:txBody>
      </p:sp>
    </p:spTree>
    <p:extLst>
      <p:ext uri="{BB962C8B-B14F-4D97-AF65-F5344CB8AC3E}">
        <p14:creationId xmlns:p14="http://schemas.microsoft.com/office/powerpoint/2010/main" val="1508562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3216</TotalTime>
  <Words>1841</Words>
  <Application>Microsoft Office PowerPoint</Application>
  <PresentationFormat>Custom</PresentationFormat>
  <Paragraphs>273</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Welcome to the August 20, 2013  Journal of Statistics Education webinar</vt:lpstr>
      <vt:lpstr>Presented by:</vt:lpstr>
      <vt:lpstr>How do 11 authors co-write??</vt:lpstr>
      <vt:lpstr>The USCOTS Fun connection </vt:lpstr>
      <vt:lpstr>PowerPoint Presentation</vt:lpstr>
      <vt:lpstr>Outline of the JSE Paper</vt:lpstr>
      <vt:lpstr>Fun can have SERIOUS benefits  (Lesser et al. 2013, citing Berk &amp; Nanda, 1998, 2006; Garner, 2006; Neumann, Hood &amp; Neumann, 2009)  </vt:lpstr>
      <vt:lpstr>Types of fun: 20 &amp; counting…  (Lesser &amp; Pearl, 2008; Lesser et al., 2013)</vt:lpstr>
      <vt:lpstr>Research Goals</vt:lpstr>
      <vt:lpstr>SURVEY (in Appendix A of our paper)  </vt:lpstr>
      <vt:lpstr>Methods</vt:lpstr>
      <vt:lpstr>Survey and Interview Results</vt:lpstr>
      <vt:lpstr>SURVEY (in Appendix A of our paper)  </vt:lpstr>
      <vt:lpstr>249 (66% of 380) USCOTS ‘11  attendees responded</vt:lpstr>
      <vt:lpstr>Openness to using fun  (N = 249 statistics instructors) </vt:lpstr>
      <vt:lpstr>Motivations for using fun (N = 249 statistics instructors) </vt:lpstr>
      <vt:lpstr>Hesitations for using fun (N = 249 statistics instructors) </vt:lpstr>
      <vt:lpstr>Post-USCOTS semi-structured interviews</vt:lpstr>
      <vt:lpstr>16 post-USCOTS semi-structured interviews</vt:lpstr>
      <vt:lpstr>16 post-USCOTS semi-structured interviews</vt:lpstr>
      <vt:lpstr>16 post-USCOTS semi-structured interviews</vt:lpstr>
      <vt:lpstr>Some sources of fun in statistics</vt:lpstr>
      <vt:lpstr>http://my.ilstu.edu/~gcramsey/Gallery.html  (since 1996)</vt:lpstr>
      <vt:lpstr>http://singaboutscience.org/</vt:lpstr>
      <vt:lpstr>free online stats games http://web.grinnell.edu/individuals/kuipers/stat2labs/Labs.html http://economics-files.ponoma.edu/StatSite/statgame.html</vt:lpstr>
      <vt:lpstr>https://www.causeweb.org/resources/fun/</vt:lpstr>
      <vt:lpstr>the CAUSE fun resources collection,  one of the most-visited resources of CAUSEweb, part of NSF’s NSDL system</vt:lpstr>
      <vt:lpstr>Thank you for listening – let’s hear your reactions and questions!</vt:lpstr>
      <vt:lpstr>Thanks for attending! Please let us know if…</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Martin</dc:creator>
  <cp:lastModifiedBy>The University of Texas at El Paso</cp:lastModifiedBy>
  <cp:revision>90</cp:revision>
  <cp:lastPrinted>2013-06-27T18:08:31Z</cp:lastPrinted>
  <dcterms:created xsi:type="dcterms:W3CDTF">2013-05-13T16:16:18Z</dcterms:created>
  <dcterms:modified xsi:type="dcterms:W3CDTF">2013-08-13T04:04:35Z</dcterms:modified>
</cp:coreProperties>
</file>