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 id="2147483876" r:id="rId2"/>
  </p:sldMasterIdLst>
  <p:notesMasterIdLst>
    <p:notesMasterId r:id="rId33"/>
  </p:notesMasterIdLst>
  <p:sldIdLst>
    <p:sldId id="256" r:id="rId3"/>
    <p:sldId id="257" r:id="rId4"/>
    <p:sldId id="263" r:id="rId5"/>
    <p:sldId id="268" r:id="rId6"/>
    <p:sldId id="269" r:id="rId7"/>
    <p:sldId id="270" r:id="rId8"/>
    <p:sldId id="307" r:id="rId9"/>
    <p:sldId id="288" r:id="rId10"/>
    <p:sldId id="266" r:id="rId11"/>
    <p:sldId id="278" r:id="rId12"/>
    <p:sldId id="277" r:id="rId13"/>
    <p:sldId id="264" r:id="rId14"/>
    <p:sldId id="279" r:id="rId15"/>
    <p:sldId id="280" r:id="rId16"/>
    <p:sldId id="296" r:id="rId17"/>
    <p:sldId id="297" r:id="rId18"/>
    <p:sldId id="290" r:id="rId19"/>
    <p:sldId id="289" r:id="rId20"/>
    <p:sldId id="309" r:id="rId21"/>
    <p:sldId id="291" r:id="rId22"/>
    <p:sldId id="311" r:id="rId23"/>
    <p:sldId id="310" r:id="rId24"/>
    <p:sldId id="312" r:id="rId25"/>
    <p:sldId id="300" r:id="rId26"/>
    <p:sldId id="293" r:id="rId27"/>
    <p:sldId id="304" r:id="rId28"/>
    <p:sldId id="299" r:id="rId29"/>
    <p:sldId id="306" r:id="rId30"/>
    <p:sldId id="305" r:id="rId31"/>
    <p:sldId id="29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86323" autoAdjust="0"/>
  </p:normalViewPr>
  <p:slideViewPr>
    <p:cSldViewPr>
      <p:cViewPr>
        <p:scale>
          <a:sx n="76" d="100"/>
          <a:sy n="76" d="100"/>
        </p:scale>
        <p:origin x="-118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E87369-D103-4D19-BE8C-CF8E0116A8A8}" type="datetimeFigureOut">
              <a:rPr lang="en-US" smtClean="0"/>
              <a:t>7/10/2013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2EDD642-9C08-40D9-99FF-50C8AFB58D09}" type="slidenum">
              <a:rPr lang="en-US" smtClean="0"/>
              <a:t>‹#›</a:t>
            </a:fld>
            <a:endParaRPr lang="en-US"/>
          </a:p>
        </p:txBody>
      </p:sp>
    </p:spTree>
    <p:extLst>
      <p:ext uri="{BB962C8B-B14F-4D97-AF65-F5344CB8AC3E}">
        <p14:creationId xmlns:p14="http://schemas.microsoft.com/office/powerpoint/2010/main" val="3009342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amstat.org/publications/jse/v21n1/doehler.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2EDD642-9C08-40D9-99FF-50C8AFB58D09}" type="slidenum">
              <a:rPr lang="en-US" smtClean="0"/>
              <a:t>1</a:t>
            </a:fld>
            <a:endParaRPr lang="en-US"/>
          </a:p>
        </p:txBody>
      </p:sp>
    </p:spTree>
    <p:extLst>
      <p:ext uri="{BB962C8B-B14F-4D97-AF65-F5344CB8AC3E}">
        <p14:creationId xmlns:p14="http://schemas.microsoft.com/office/powerpoint/2010/main" val="1184900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E2EDD642-9C08-40D9-99FF-50C8AFB58D09}" type="slidenum">
              <a:rPr lang="en-US" smtClean="0"/>
              <a:t>10</a:t>
            </a:fld>
            <a:endParaRPr lang="en-US"/>
          </a:p>
        </p:txBody>
      </p:sp>
    </p:spTree>
    <p:extLst>
      <p:ext uri="{BB962C8B-B14F-4D97-AF65-F5344CB8AC3E}">
        <p14:creationId xmlns:p14="http://schemas.microsoft.com/office/powerpoint/2010/main" val="13680313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4" name="Slide Number Placeholder 3"/>
          <p:cNvSpPr>
            <a:spLocks noGrp="1"/>
          </p:cNvSpPr>
          <p:nvPr>
            <p:ph type="sldNum" sz="quarter" idx="10"/>
          </p:nvPr>
        </p:nvSpPr>
        <p:spPr/>
        <p:txBody>
          <a:bodyPr/>
          <a:lstStyle/>
          <a:p>
            <a:fld id="{E2EDD642-9C08-40D9-99FF-50C8AFB58D09}" type="slidenum">
              <a:rPr lang="en-US" smtClean="0"/>
              <a:t>11</a:t>
            </a:fld>
            <a:endParaRPr lang="en-US"/>
          </a:p>
        </p:txBody>
      </p:sp>
    </p:spTree>
    <p:extLst>
      <p:ext uri="{BB962C8B-B14F-4D97-AF65-F5344CB8AC3E}">
        <p14:creationId xmlns:p14="http://schemas.microsoft.com/office/powerpoint/2010/main" val="1368031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12</a:t>
            </a:fld>
            <a:endParaRPr lang="en-US"/>
          </a:p>
        </p:txBody>
      </p:sp>
    </p:spTree>
    <p:extLst>
      <p:ext uri="{BB962C8B-B14F-4D97-AF65-F5344CB8AC3E}">
        <p14:creationId xmlns:p14="http://schemas.microsoft.com/office/powerpoint/2010/main" val="1018163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13</a:t>
            </a:fld>
            <a:endParaRPr lang="en-US"/>
          </a:p>
        </p:txBody>
      </p:sp>
    </p:spTree>
    <p:extLst>
      <p:ext uri="{BB962C8B-B14F-4D97-AF65-F5344CB8AC3E}">
        <p14:creationId xmlns:p14="http://schemas.microsoft.com/office/powerpoint/2010/main" val="3988496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14</a:t>
            </a:fld>
            <a:endParaRPr lang="en-US"/>
          </a:p>
        </p:txBody>
      </p:sp>
    </p:spTree>
    <p:extLst>
      <p:ext uri="{BB962C8B-B14F-4D97-AF65-F5344CB8AC3E}">
        <p14:creationId xmlns:p14="http://schemas.microsoft.com/office/powerpoint/2010/main" val="2007111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15</a:t>
            </a:fld>
            <a:endParaRPr lang="en-US"/>
          </a:p>
        </p:txBody>
      </p:sp>
    </p:spTree>
    <p:extLst>
      <p:ext uri="{BB962C8B-B14F-4D97-AF65-F5344CB8AC3E}">
        <p14:creationId xmlns:p14="http://schemas.microsoft.com/office/powerpoint/2010/main" val="2007111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16</a:t>
            </a:fld>
            <a:endParaRPr lang="en-US"/>
          </a:p>
        </p:txBody>
      </p:sp>
    </p:spTree>
    <p:extLst>
      <p:ext uri="{BB962C8B-B14F-4D97-AF65-F5344CB8AC3E}">
        <p14:creationId xmlns:p14="http://schemas.microsoft.com/office/powerpoint/2010/main" val="20071118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17</a:t>
            </a:fld>
            <a:endParaRPr lang="en-US"/>
          </a:p>
        </p:txBody>
      </p:sp>
    </p:spTree>
    <p:extLst>
      <p:ext uri="{BB962C8B-B14F-4D97-AF65-F5344CB8AC3E}">
        <p14:creationId xmlns:p14="http://schemas.microsoft.com/office/powerpoint/2010/main" val="3804998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18</a:t>
            </a:fld>
            <a:endParaRPr lang="en-US"/>
          </a:p>
        </p:txBody>
      </p:sp>
    </p:spTree>
    <p:extLst>
      <p:ext uri="{BB962C8B-B14F-4D97-AF65-F5344CB8AC3E}">
        <p14:creationId xmlns:p14="http://schemas.microsoft.com/office/powerpoint/2010/main" val="1947522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19</a:t>
            </a:fld>
            <a:endParaRPr lang="en-US"/>
          </a:p>
        </p:txBody>
      </p:sp>
    </p:spTree>
    <p:extLst>
      <p:ext uri="{BB962C8B-B14F-4D97-AF65-F5344CB8AC3E}">
        <p14:creationId xmlns:p14="http://schemas.microsoft.com/office/powerpoint/2010/main" val="1947522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2EDD642-9C08-40D9-99FF-50C8AFB58D09}" type="slidenum">
              <a:rPr lang="en-US" smtClean="0"/>
              <a:t>2</a:t>
            </a:fld>
            <a:endParaRPr lang="en-US"/>
          </a:p>
        </p:txBody>
      </p:sp>
    </p:spTree>
    <p:extLst>
      <p:ext uri="{BB962C8B-B14F-4D97-AF65-F5344CB8AC3E}">
        <p14:creationId xmlns:p14="http://schemas.microsoft.com/office/powerpoint/2010/main" val="27605259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20</a:t>
            </a:fld>
            <a:endParaRPr lang="en-US"/>
          </a:p>
        </p:txBody>
      </p:sp>
    </p:spTree>
    <p:extLst>
      <p:ext uri="{BB962C8B-B14F-4D97-AF65-F5344CB8AC3E}">
        <p14:creationId xmlns:p14="http://schemas.microsoft.com/office/powerpoint/2010/main" val="23517473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21</a:t>
            </a:fld>
            <a:endParaRPr lang="en-US"/>
          </a:p>
        </p:txBody>
      </p:sp>
    </p:spTree>
    <p:extLst>
      <p:ext uri="{BB962C8B-B14F-4D97-AF65-F5344CB8AC3E}">
        <p14:creationId xmlns:p14="http://schemas.microsoft.com/office/powerpoint/2010/main" val="8472422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22</a:t>
            </a:fld>
            <a:endParaRPr lang="en-US"/>
          </a:p>
        </p:txBody>
      </p:sp>
    </p:spTree>
    <p:extLst>
      <p:ext uri="{BB962C8B-B14F-4D97-AF65-F5344CB8AC3E}">
        <p14:creationId xmlns:p14="http://schemas.microsoft.com/office/powerpoint/2010/main" val="847242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23</a:t>
            </a:fld>
            <a:endParaRPr lang="en-US"/>
          </a:p>
        </p:txBody>
      </p:sp>
    </p:spTree>
    <p:extLst>
      <p:ext uri="{BB962C8B-B14F-4D97-AF65-F5344CB8AC3E}">
        <p14:creationId xmlns:p14="http://schemas.microsoft.com/office/powerpoint/2010/main" val="8472422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24</a:t>
            </a:fld>
            <a:endParaRPr lang="en-US"/>
          </a:p>
        </p:txBody>
      </p:sp>
    </p:spTree>
    <p:extLst>
      <p:ext uri="{BB962C8B-B14F-4D97-AF65-F5344CB8AC3E}">
        <p14:creationId xmlns:p14="http://schemas.microsoft.com/office/powerpoint/2010/main" val="8472422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25</a:t>
            </a:fld>
            <a:endParaRPr lang="en-US"/>
          </a:p>
        </p:txBody>
      </p:sp>
    </p:spTree>
    <p:extLst>
      <p:ext uri="{BB962C8B-B14F-4D97-AF65-F5344CB8AC3E}">
        <p14:creationId xmlns:p14="http://schemas.microsoft.com/office/powerpoint/2010/main" val="7574973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26</a:t>
            </a:fld>
            <a:endParaRPr lang="en-US"/>
          </a:p>
        </p:txBody>
      </p:sp>
    </p:spTree>
    <p:extLst>
      <p:ext uri="{BB962C8B-B14F-4D97-AF65-F5344CB8AC3E}">
        <p14:creationId xmlns:p14="http://schemas.microsoft.com/office/powerpoint/2010/main" val="7574973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27</a:t>
            </a:fld>
            <a:endParaRPr lang="en-US"/>
          </a:p>
        </p:txBody>
      </p:sp>
    </p:spTree>
    <p:extLst>
      <p:ext uri="{BB962C8B-B14F-4D97-AF65-F5344CB8AC3E}">
        <p14:creationId xmlns:p14="http://schemas.microsoft.com/office/powerpoint/2010/main" val="75749734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28</a:t>
            </a:fld>
            <a:endParaRPr lang="en-US"/>
          </a:p>
        </p:txBody>
      </p:sp>
    </p:spTree>
    <p:extLst>
      <p:ext uri="{BB962C8B-B14F-4D97-AF65-F5344CB8AC3E}">
        <p14:creationId xmlns:p14="http://schemas.microsoft.com/office/powerpoint/2010/main" val="15227796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29</a:t>
            </a:fld>
            <a:endParaRPr lang="en-US"/>
          </a:p>
        </p:txBody>
      </p:sp>
    </p:spTree>
    <p:extLst>
      <p:ext uri="{BB962C8B-B14F-4D97-AF65-F5344CB8AC3E}">
        <p14:creationId xmlns:p14="http://schemas.microsoft.com/office/powerpoint/2010/main" val="29774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smtClean="0"/>
          </a:p>
          <a:p>
            <a:r>
              <a:rPr lang="en-US" dirty="0" smtClean="0"/>
              <a:t>“Conference Board of the Mathematical Sciences 2010 Survey of Undergraduate Program in the </a:t>
            </a:r>
          </a:p>
          <a:p>
            <a:r>
              <a:rPr lang="en-US" dirty="0" smtClean="0"/>
              <a:t>Mathematical Sciences,” accessed November 14, 2012. Available at</a:t>
            </a:r>
          </a:p>
          <a:p>
            <a:r>
              <a:rPr lang="en-US" dirty="0" smtClean="0"/>
              <a:t>http://www.ams.org/profession/data/cbms-survey/cbms2010-work</a:t>
            </a:r>
          </a:p>
          <a:p>
            <a:endParaRPr lang="en-US" dirty="0" smtClean="0"/>
          </a:p>
          <a:p>
            <a:r>
              <a:rPr lang="en-US" dirty="0" smtClean="0"/>
              <a:t>Cobb</a:t>
            </a:r>
            <a:r>
              <a:rPr lang="en-US" dirty="0" smtClean="0"/>
              <a:t>, G.W. (1993), “Reconsidering Statistics Education: A National Science Foundation </a:t>
            </a:r>
          </a:p>
          <a:p>
            <a:r>
              <a:rPr lang="en-US" dirty="0" smtClean="0"/>
              <a:t>Conference,” Journal of Statistics Education [Online], 1(1). Available at </a:t>
            </a:r>
          </a:p>
          <a:p>
            <a:r>
              <a:rPr lang="en-US" dirty="0" smtClean="0"/>
              <a:t>http://ww.amstat.org/publications/jse/v1n1/cobb.html</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3</a:t>
            </a:fld>
            <a:endParaRPr lang="en-US"/>
          </a:p>
        </p:txBody>
      </p:sp>
    </p:spTree>
    <p:extLst>
      <p:ext uri="{BB962C8B-B14F-4D97-AF65-F5344CB8AC3E}">
        <p14:creationId xmlns:p14="http://schemas.microsoft.com/office/powerpoint/2010/main" val="34643196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mtClean="0">
                <a:hlinkClick r:id="rId3"/>
              </a:rPr>
              <a:t>http://www.amstat.org/publications/jse/v21n1/doehler.pdf</a:t>
            </a:r>
            <a:endParaRPr lang="en-US" smtClean="0"/>
          </a:p>
          <a:p>
            <a:endParaRPr lang="en-US"/>
          </a:p>
        </p:txBody>
      </p:sp>
      <p:sp>
        <p:nvSpPr>
          <p:cNvPr id="4" name="Slide Number Placeholder 3"/>
          <p:cNvSpPr>
            <a:spLocks noGrp="1"/>
          </p:cNvSpPr>
          <p:nvPr>
            <p:ph type="sldNum" sz="quarter" idx="10"/>
          </p:nvPr>
        </p:nvSpPr>
        <p:spPr/>
        <p:txBody>
          <a:bodyPr/>
          <a:lstStyle/>
          <a:p>
            <a:fld id="{E2EDD642-9C08-40D9-99FF-50C8AFB58D09}" type="slidenum">
              <a:rPr lang="en-US" smtClean="0"/>
              <a:t>30</a:t>
            </a:fld>
            <a:endParaRPr lang="en-US"/>
          </a:p>
        </p:txBody>
      </p:sp>
    </p:spTree>
    <p:extLst>
      <p:ext uri="{BB962C8B-B14F-4D97-AF65-F5344CB8AC3E}">
        <p14:creationId xmlns:p14="http://schemas.microsoft.com/office/powerpoint/2010/main" val="236472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err="1" smtClean="0"/>
              <a:t>Aliaga</a:t>
            </a:r>
            <a:r>
              <a:rPr lang="en-US" dirty="0" smtClean="0"/>
              <a:t>, M., Cobb, G., Cuff, C., Garfield, J., Gould, R., Lock, R., Moore, T., </a:t>
            </a:r>
            <a:r>
              <a:rPr lang="en-US" dirty="0" err="1" smtClean="0"/>
              <a:t>Rossman</a:t>
            </a:r>
            <a:r>
              <a:rPr lang="en-US" dirty="0" smtClean="0"/>
              <a:t>, A., </a:t>
            </a:r>
          </a:p>
          <a:p>
            <a:r>
              <a:rPr lang="en-US" dirty="0" smtClean="0"/>
              <a:t>Stephenson, B., </a:t>
            </a:r>
            <a:r>
              <a:rPr lang="en-US" dirty="0" err="1" smtClean="0"/>
              <a:t>Utts</a:t>
            </a:r>
            <a:r>
              <a:rPr lang="en-US" dirty="0" smtClean="0"/>
              <a:t>, J., </a:t>
            </a:r>
            <a:r>
              <a:rPr lang="en-US" dirty="0" err="1" smtClean="0"/>
              <a:t>Velleman</a:t>
            </a:r>
            <a:r>
              <a:rPr lang="en-US" dirty="0" smtClean="0"/>
              <a:t>, P., and </a:t>
            </a:r>
            <a:r>
              <a:rPr lang="en-US" dirty="0" err="1" smtClean="0"/>
              <a:t>Witmer</a:t>
            </a:r>
            <a:r>
              <a:rPr lang="en-US" dirty="0" smtClean="0"/>
              <a:t>, J., (2005), “Guidelines for Assessment and </a:t>
            </a:r>
          </a:p>
          <a:p>
            <a:r>
              <a:rPr lang="en-US" dirty="0" smtClean="0"/>
              <a:t>Instruction in Statistics Education (GAISE): College Report,” USA: American Statistical </a:t>
            </a:r>
          </a:p>
          <a:p>
            <a:r>
              <a:rPr lang="en-US" dirty="0" smtClean="0"/>
              <a:t>Association.</a:t>
            </a:r>
          </a:p>
          <a:p>
            <a:endParaRPr lang="en-US" dirty="0" smtClean="0"/>
          </a:p>
          <a:p>
            <a:r>
              <a:rPr lang="en-US" dirty="0" smtClean="0"/>
              <a:t>Garfield, J. (2000), “An Evaluation of the Impact of Statistics Reform,” Final Report for NSF </a:t>
            </a:r>
          </a:p>
          <a:p>
            <a:r>
              <a:rPr lang="en-US" dirty="0" smtClean="0"/>
              <a:t>project REC-9732404. </a:t>
            </a:r>
          </a:p>
          <a:p>
            <a:r>
              <a:rPr lang="en-US" dirty="0" smtClean="0"/>
              <a:t>Garfield, J., Hogg, B., Schau, C., and </a:t>
            </a:r>
            <a:r>
              <a:rPr lang="en-US" dirty="0" err="1" smtClean="0"/>
              <a:t>Whittinghill</a:t>
            </a:r>
            <a:r>
              <a:rPr lang="en-US" dirty="0" smtClean="0"/>
              <a:t>, D. (2002), “First Courses in Statistical </a:t>
            </a:r>
          </a:p>
          <a:p>
            <a:r>
              <a:rPr lang="en-US" dirty="0" smtClean="0"/>
              <a:t>Science: The Status of Educational Reform Efforts,” Journal of Statistics Education [Online], </a:t>
            </a:r>
          </a:p>
          <a:p>
            <a:r>
              <a:rPr lang="en-US" dirty="0" smtClean="0"/>
              <a:t>10(2). Available at http://www.amstat.org/publications/jse/v10n2/garfield.html</a:t>
            </a:r>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4</a:t>
            </a:fld>
            <a:endParaRPr lang="en-US"/>
          </a:p>
        </p:txBody>
      </p:sp>
    </p:spTree>
    <p:extLst>
      <p:ext uri="{BB962C8B-B14F-4D97-AF65-F5344CB8AC3E}">
        <p14:creationId xmlns:p14="http://schemas.microsoft.com/office/powerpoint/2010/main" val="3464319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2EDD642-9C08-40D9-99FF-50C8AFB58D09}" type="slidenum">
              <a:rPr lang="en-US" smtClean="0"/>
              <a:t>5</a:t>
            </a:fld>
            <a:endParaRPr lang="en-US"/>
          </a:p>
        </p:txBody>
      </p:sp>
    </p:spTree>
    <p:extLst>
      <p:ext uri="{BB962C8B-B14F-4D97-AF65-F5344CB8AC3E}">
        <p14:creationId xmlns:p14="http://schemas.microsoft.com/office/powerpoint/2010/main" val="3464319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E2EDD642-9C08-40D9-99FF-50C8AFB58D09}" type="slidenum">
              <a:rPr lang="en-US" smtClean="0"/>
              <a:t>6</a:t>
            </a:fld>
            <a:endParaRPr lang="en-US"/>
          </a:p>
        </p:txBody>
      </p:sp>
    </p:spTree>
    <p:extLst>
      <p:ext uri="{BB962C8B-B14F-4D97-AF65-F5344CB8AC3E}">
        <p14:creationId xmlns:p14="http://schemas.microsoft.com/office/powerpoint/2010/main" val="1346584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2EDD642-9C08-40D9-99FF-50C8AFB58D09}" type="slidenum">
              <a:rPr lang="en-US" smtClean="0"/>
              <a:t>7</a:t>
            </a:fld>
            <a:endParaRPr lang="en-US"/>
          </a:p>
        </p:txBody>
      </p:sp>
    </p:spTree>
    <p:extLst>
      <p:ext uri="{BB962C8B-B14F-4D97-AF65-F5344CB8AC3E}">
        <p14:creationId xmlns:p14="http://schemas.microsoft.com/office/powerpoint/2010/main" val="139851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2EDD642-9C08-40D9-99FF-50C8AFB58D09}" type="slidenum">
              <a:rPr lang="en-US" smtClean="0"/>
              <a:t>8</a:t>
            </a:fld>
            <a:endParaRPr lang="en-US"/>
          </a:p>
        </p:txBody>
      </p:sp>
    </p:spTree>
    <p:extLst>
      <p:ext uri="{BB962C8B-B14F-4D97-AF65-F5344CB8AC3E}">
        <p14:creationId xmlns:p14="http://schemas.microsoft.com/office/powerpoint/2010/main" val="1346584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hlinkClick r:id="rId3"/>
              </a:rPr>
              <a:t>http://www.amstat.org/publications/jse/v21n1/doehler.pdf</a:t>
            </a:r>
            <a:endParaRPr lang="en-US" dirty="0" smtClean="0"/>
          </a:p>
          <a:p>
            <a:endParaRPr lang="en-US" baseline="0" dirty="0" smtClean="0"/>
          </a:p>
        </p:txBody>
      </p:sp>
      <p:sp>
        <p:nvSpPr>
          <p:cNvPr id="4" name="Slide Number Placeholder 3"/>
          <p:cNvSpPr>
            <a:spLocks noGrp="1"/>
          </p:cNvSpPr>
          <p:nvPr>
            <p:ph type="sldNum" sz="quarter" idx="10"/>
          </p:nvPr>
        </p:nvSpPr>
        <p:spPr/>
        <p:txBody>
          <a:bodyPr/>
          <a:lstStyle/>
          <a:p>
            <a:fld id="{E2EDD642-9C08-40D9-99FF-50C8AFB58D09}" type="slidenum">
              <a:rPr lang="en-US" smtClean="0"/>
              <a:t>9</a:t>
            </a:fld>
            <a:endParaRPr lang="en-US"/>
          </a:p>
        </p:txBody>
      </p:sp>
    </p:spTree>
    <p:extLst>
      <p:ext uri="{BB962C8B-B14F-4D97-AF65-F5344CB8AC3E}">
        <p14:creationId xmlns:p14="http://schemas.microsoft.com/office/powerpoint/2010/main" val="1368031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3446314-FA6F-4252-A47F-10B00AE1B26C}" type="datetime1">
              <a:rPr lang="en-US" smtClean="0"/>
              <a:t>7/10/2013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F773E9D-19E1-463B-A4BE-508872D5AFF5}"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E7D561-2162-4CAC-AA8E-8E7E4793EF5D}" type="datetime1">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73E9D-19E1-463B-A4BE-508872D5AFF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F773E9D-19E1-463B-A4BE-508872D5AFF5}"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567286-C26B-48C4-AE2D-C4BEC48D98CD}" type="datetime1">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F99A67A-3F10-496A-A6C0-152ADAF4978D}" type="datetime1">
              <a:rPr lang="en-US" smtClean="0"/>
              <a:t>7/10/2013</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143797147"/>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A1B57BB-9862-4D2A-8F54-178EA717D1D7}" type="datetime1">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45080715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B949FA7-9CA0-4E7E-8444-B373A00F4AC7}" type="datetime1">
              <a:rPr lang="en-US" smtClean="0"/>
              <a:t>7/10/2013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44372172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274FBEB-EE12-4233-8514-AD874047D912}" type="datetime1">
              <a:rPr lang="en-US" smtClean="0"/>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100254166"/>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374A6AA-3BA1-42DD-AB20-3A284C98DBCA}" type="datetime1">
              <a:rPr lang="en-US" smtClean="0"/>
              <a:t>7/10/2013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79019246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E66727-5B27-4067-9D6B-4FA6B45D04D3}" type="datetime1">
              <a:rPr lang="en-US" smtClean="0"/>
              <a:t>7/10/2013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Tree>
    <p:extLst>
      <p:ext uri="{BB962C8B-B14F-4D97-AF65-F5344CB8AC3E}">
        <p14:creationId xmlns:p14="http://schemas.microsoft.com/office/powerpoint/2010/main" val="3490077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2" name="Date Placeholder 1"/>
          <p:cNvSpPr>
            <a:spLocks noGrp="1"/>
          </p:cNvSpPr>
          <p:nvPr>
            <p:ph type="dt" sz="half" idx="10"/>
          </p:nvPr>
        </p:nvSpPr>
        <p:spPr/>
        <p:txBody>
          <a:bodyPr/>
          <a:lstStyle/>
          <a:p>
            <a:fld id="{89C3382A-8D8D-4312-910B-2AF85792A649}" type="datetime1">
              <a:rPr lang="en-US" smtClean="0"/>
              <a:t>7/10/2013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F773E9D-19E1-463B-A4BE-508872D5AFF5}" type="slidenum">
              <a:rPr lang="en-US" smtClean="0"/>
              <a:pPr/>
              <a:t>‹#›</a:t>
            </a:fld>
            <a:endParaRPr lang="en-US"/>
          </a:p>
        </p:txBody>
      </p:sp>
    </p:spTree>
    <p:extLst>
      <p:ext uri="{BB962C8B-B14F-4D97-AF65-F5344CB8AC3E}">
        <p14:creationId xmlns:p14="http://schemas.microsoft.com/office/powerpoint/2010/main" val="26695856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5" name="Date Placeholder 4"/>
          <p:cNvSpPr>
            <a:spLocks noGrp="1"/>
          </p:cNvSpPr>
          <p:nvPr>
            <p:ph type="dt" sz="half" idx="10"/>
          </p:nvPr>
        </p:nvSpPr>
        <p:spPr/>
        <p:txBody>
          <a:bodyPr/>
          <a:lstStyle/>
          <a:p>
            <a:fld id="{CA97061D-18BE-471E-B7A4-1D6E5398382A}" type="datetime1">
              <a:rPr lang="en-US" smtClean="0"/>
              <a:t>7/10/2013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extLst>
      <p:ext uri="{BB962C8B-B14F-4D97-AF65-F5344CB8AC3E}">
        <p14:creationId xmlns:p14="http://schemas.microsoft.com/office/powerpoint/2010/main" val="294229833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03A8686-ADD1-461D-9494-5DF8D0C33829}" type="datetime1">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F773E9D-19E1-463B-A4BE-508872D5AFF5}"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5" name="Date Placeholder 4"/>
          <p:cNvSpPr>
            <a:spLocks noGrp="1"/>
          </p:cNvSpPr>
          <p:nvPr>
            <p:ph type="dt" sz="half" idx="10"/>
          </p:nvPr>
        </p:nvSpPr>
        <p:spPr>
          <a:xfrm>
            <a:off x="5788152" y="6404984"/>
            <a:ext cx="3044952" cy="365760"/>
          </a:xfrm>
        </p:spPr>
        <p:txBody>
          <a:bodyPr/>
          <a:lstStyle/>
          <a:p>
            <a:fld id="{D368F403-D456-4774-A9A2-1F284B3E391F}" type="datetime1">
              <a:rPr lang="en-US" smtClean="0"/>
              <a:t>7/10/2013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extLst>
      <p:ext uri="{BB962C8B-B14F-4D97-AF65-F5344CB8AC3E}">
        <p14:creationId xmlns:p14="http://schemas.microsoft.com/office/powerpoint/2010/main" val="27786734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CC0819-828C-4906-9191-00832977541C}" type="datetime1">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Tree>
    <p:extLst>
      <p:ext uri="{BB962C8B-B14F-4D97-AF65-F5344CB8AC3E}">
        <p14:creationId xmlns:p14="http://schemas.microsoft.com/office/powerpoint/2010/main" val="1554964529"/>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FF7513-AB97-4E0C-A5CD-D3C1A080DED0}" type="datetime1">
              <a:rPr lang="en-US" smtClean="0"/>
              <a:t>7/10/2013</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326238274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F69506A-A309-4C37-92DB-99D0ACE82394}" type="datetime1">
              <a:rPr lang="en-US" smtClean="0"/>
              <a:t>7/10/2013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F773E9D-19E1-463B-A4BE-508872D5AFF5}"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3FE1879-5312-408D-96B0-70E576464A43}" type="datetime1">
              <a:rPr lang="en-US" smtClean="0"/>
              <a:t>7/10/2013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773E9D-19E1-463B-A4BE-508872D5AFF5}"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E91CC63-8D5D-40DD-BA80-BA6C121C48A2}" type="datetime1">
              <a:rPr lang="en-US" smtClean="0"/>
              <a:t>7/10/2013</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F773E9D-19E1-463B-A4BE-508872D5AFF5}"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D6D45F-5601-4FF9-AD1D-95DDC5E5861D}" type="datetime1">
              <a:rPr lang="en-US" smtClean="0"/>
              <a:t>7/10/2013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F773E9D-19E1-463B-A4BE-508872D5AFF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9494F00-0D1B-44C5-B54C-087F706B26A8}" type="datetime1">
              <a:rPr lang="en-US" smtClean="0"/>
              <a:t>7/10/2013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F773E9D-19E1-463B-A4BE-508872D5AF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F773E9D-19E1-463B-A4BE-508872D5AFF5}"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84DE507-2DE7-424A-A719-03B6318728EF}" type="datetime1">
              <a:rPr lang="en-US" smtClean="0"/>
              <a:t>7/10/2013</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F773E9D-19E1-463B-A4BE-508872D5AFF5}"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9E34E1E3-FF66-419C-9CAB-4291CDB3201C}" type="datetime1">
              <a:rPr lang="en-US" smtClean="0"/>
              <a:t>7/10/2013</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BA9FF91-84D8-4FB2-B0C8-37D5F1BE865B}" type="datetime1">
              <a:rPr lang="en-US" smtClean="0"/>
              <a:t>7/10/2013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F773E9D-19E1-463B-A4BE-508872D5AFF5}"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A30E1D2-7586-4E25-A1A1-59C5DF561907}" type="datetime1">
              <a:rPr lang="en-US" smtClean="0"/>
              <a:t>7/10/2013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srgbClr val="060903"/>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srgbClr val="060903"/>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srgbClr val="FFEAC1"/>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F773E9D-19E1-463B-A4BE-508872D5AFF5}" type="slidenum">
              <a:rPr lang="en-US" smtClean="0">
                <a:solidFill>
                  <a:srgbClr val="751519">
                    <a:shade val="75000"/>
                  </a:srgbClr>
                </a:solidFill>
              </a:rPr>
              <a:pPr/>
              <a:t>‹#›</a:t>
            </a:fld>
            <a:endParaRPr lang="en-US">
              <a:solidFill>
                <a:srgbClr val="751519">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993052978"/>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kdoehler@elon.edu" TargetMode="External"/><Relationship Id="rId2" Type="http://schemas.openxmlformats.org/officeDocument/2006/relationships/notesSlide" Target="../notesSlides/notesSlide30.xml"/><Relationship Id="rId1" Type="http://schemas.openxmlformats.org/officeDocument/2006/relationships/slideLayout" Target="../slideLayouts/slideLayout13.xml"/><Relationship Id="rId4" Type="http://schemas.openxmlformats.org/officeDocument/2006/relationships/hyperlink" Target="mailto:ltaylor18@elon.ed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solidFill>
                  <a:schemeClr val="tx1"/>
                </a:solidFill>
                <a:cs typeface="Calibri" pitchFamily="34" charset="0"/>
              </a:rPr>
              <a:t>Faculty Views of Statistics in Teaching and Research</a:t>
            </a:r>
            <a:r>
              <a:rPr lang="en-US" dirty="0" smtClean="0">
                <a:cs typeface="Calibri" pitchFamily="34" charset="0"/>
              </a:rPr>
              <a:t/>
            </a:r>
            <a:br>
              <a:rPr lang="en-US" dirty="0" smtClean="0">
                <a:cs typeface="Calibri" pitchFamily="34" charset="0"/>
              </a:rPr>
            </a:br>
            <a:endParaRPr lang="en-US" sz="1300" dirty="0">
              <a:cs typeface="Calibri" pitchFamily="34" charset="0"/>
            </a:endParaRPr>
          </a:p>
        </p:txBody>
      </p:sp>
      <p:pic>
        <p:nvPicPr>
          <p:cNvPr id="1028" name="Picture 4" descr="Primary Signature 202-12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38475" y="4419600"/>
            <a:ext cx="3333750" cy="110490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057400" y="3124199"/>
            <a:ext cx="5181600" cy="830997"/>
          </a:xfrm>
          <a:prstGeom prst="rect">
            <a:avLst/>
          </a:prstGeom>
          <a:noFill/>
        </p:spPr>
        <p:txBody>
          <a:bodyPr wrap="square" rtlCol="0">
            <a:spAutoFit/>
          </a:bodyPr>
          <a:lstStyle/>
          <a:p>
            <a:pPr algn="ctr"/>
            <a:r>
              <a:rPr lang="en-US" sz="2400" i="1" dirty="0" smtClean="0"/>
              <a:t>Laura Taylor and Kirsten Doehler</a:t>
            </a:r>
          </a:p>
          <a:p>
            <a:pPr algn="ctr"/>
            <a:r>
              <a:rPr lang="en-US" sz="2400" i="1" dirty="0" smtClean="0"/>
              <a:t>Assistant Professors of Statistics</a:t>
            </a:r>
            <a:endParaRPr lang="en-US" sz="2400" i="1" dirty="0"/>
          </a:p>
        </p:txBody>
      </p:sp>
      <p:sp>
        <p:nvSpPr>
          <p:cNvPr id="3" name="Slide Number Placeholder 2"/>
          <p:cNvSpPr>
            <a:spLocks noGrp="1"/>
          </p:cNvSpPr>
          <p:nvPr>
            <p:ph type="sldNum" sz="quarter" idx="12"/>
          </p:nvPr>
        </p:nvSpPr>
        <p:spPr/>
        <p:txBody>
          <a:bodyPr/>
          <a:lstStyle/>
          <a:p>
            <a:fld id="{4F773E9D-19E1-463B-A4BE-508872D5AFF5}" type="slidenum">
              <a:rPr lang="en-US" smtClean="0"/>
              <a:t>1</a:t>
            </a:fld>
            <a:endParaRPr lang="en-US"/>
          </a:p>
        </p:txBody>
      </p:sp>
    </p:spTree>
    <p:extLst>
      <p:ext uri="{BB962C8B-B14F-4D97-AF65-F5344CB8AC3E}">
        <p14:creationId xmlns:p14="http://schemas.microsoft.com/office/powerpoint/2010/main" val="500146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solidFill>
                  <a:schemeClr val="tx1"/>
                </a:solidFill>
              </a:rPr>
              <a:t>Results: Teaching and Undergraduate Research</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r>
              <a:rPr lang="en-US" dirty="0" err="1" smtClean="0"/>
              <a:t>Cronbach’s</a:t>
            </a:r>
            <a:r>
              <a:rPr lang="en-US" dirty="0" smtClean="0"/>
              <a:t> Alpha</a:t>
            </a:r>
          </a:p>
          <a:p>
            <a:pPr marL="0" indent="0">
              <a:buNone/>
            </a:pPr>
            <a:r>
              <a:rPr lang="en-US" dirty="0" smtClean="0"/>
              <a:t>Teaching</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Undergraduate Research</a:t>
            </a:r>
          </a:p>
          <a:p>
            <a:pPr marL="0" indent="0">
              <a:buNone/>
            </a:pPr>
            <a:endParaRPr lang="en-US" dirty="0"/>
          </a:p>
          <a:p>
            <a:pPr marL="0" indent="0">
              <a:buNone/>
            </a:pPr>
            <a:endParaRPr lang="en-US" dirty="0" smtClean="0"/>
          </a:p>
          <a:p>
            <a:pPr>
              <a:buFontTx/>
              <a:buChar char="-"/>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220133117"/>
              </p:ext>
            </p:extLst>
          </p:nvPr>
        </p:nvGraphicFramePr>
        <p:xfrm>
          <a:off x="228602" y="2600960"/>
          <a:ext cx="8686797" cy="1254760"/>
        </p:xfrm>
        <a:graphic>
          <a:graphicData uri="http://schemas.openxmlformats.org/drawingml/2006/table">
            <a:tbl>
              <a:tblPr firstRow="1" bandRow="1">
                <a:tableStyleId>{7DF18680-E054-41AD-8BC1-D1AEF772440D}</a:tableStyleId>
              </a:tblPr>
              <a:tblGrid>
                <a:gridCol w="1295398"/>
                <a:gridCol w="1186544"/>
                <a:gridCol w="1240971"/>
                <a:gridCol w="1240971"/>
                <a:gridCol w="1240971"/>
                <a:gridCol w="1240971"/>
                <a:gridCol w="1240971"/>
              </a:tblGrid>
              <a:tr h="370840">
                <a:tc>
                  <a:txBody>
                    <a:bodyPr/>
                    <a:lstStyle/>
                    <a:p>
                      <a:r>
                        <a:rPr lang="en-US" sz="1300" dirty="0" smtClean="0"/>
                        <a:t>Business/</a:t>
                      </a:r>
                      <a:br>
                        <a:rPr lang="en-US" sz="1300" dirty="0" smtClean="0"/>
                      </a:br>
                      <a:r>
                        <a:rPr lang="en-US" sz="1300" dirty="0" smtClean="0"/>
                        <a:t>Management</a:t>
                      </a:r>
                    </a:p>
                    <a:p>
                      <a:r>
                        <a:rPr lang="en-US" sz="1300" dirty="0" smtClean="0"/>
                        <a:t>n=37</a:t>
                      </a:r>
                    </a:p>
                  </a:txBody>
                  <a:tcPr/>
                </a:tc>
                <a:tc>
                  <a:txBody>
                    <a:bodyPr/>
                    <a:lstStyle/>
                    <a:p>
                      <a:r>
                        <a:rPr lang="en-US" sz="1300" dirty="0" smtClean="0"/>
                        <a:t>Education</a:t>
                      </a:r>
                    </a:p>
                    <a:p>
                      <a:r>
                        <a:rPr lang="en-US" sz="1300" dirty="0" smtClean="0"/>
                        <a:t>n=14</a:t>
                      </a:r>
                      <a:endParaRPr lang="en-US" sz="1300" dirty="0"/>
                    </a:p>
                  </a:txBody>
                  <a:tcPr/>
                </a:tc>
                <a:tc>
                  <a:txBody>
                    <a:bodyPr/>
                    <a:lstStyle/>
                    <a:p>
                      <a:r>
                        <a:rPr lang="en-US" sz="1300" dirty="0" smtClean="0"/>
                        <a:t>Health/</a:t>
                      </a:r>
                      <a:br>
                        <a:rPr lang="en-US" sz="1300" dirty="0" smtClean="0"/>
                      </a:br>
                      <a:r>
                        <a:rPr lang="en-US" sz="1300" dirty="0" smtClean="0"/>
                        <a:t>Medicine</a:t>
                      </a:r>
                    </a:p>
                    <a:p>
                      <a:r>
                        <a:rPr lang="en-US" sz="1300" dirty="0" smtClean="0"/>
                        <a:t>n=27</a:t>
                      </a:r>
                      <a:endParaRPr lang="en-US" sz="1300" dirty="0"/>
                    </a:p>
                  </a:txBody>
                  <a:tcPr/>
                </a:tc>
                <a:tc>
                  <a:txBody>
                    <a:bodyPr/>
                    <a:lstStyle/>
                    <a:p>
                      <a:r>
                        <a:rPr lang="en-US" sz="1300" dirty="0" smtClean="0"/>
                        <a:t>STEMS</a:t>
                      </a:r>
                    </a:p>
                    <a:p>
                      <a:r>
                        <a:rPr lang="en-US" sz="1300" dirty="0" smtClean="0"/>
                        <a:t>n=97</a:t>
                      </a:r>
                      <a:endParaRPr lang="en-US" sz="1300" dirty="0"/>
                    </a:p>
                  </a:txBody>
                  <a:tcPr/>
                </a:tc>
                <a:tc>
                  <a:txBody>
                    <a:bodyPr/>
                    <a:lstStyle/>
                    <a:p>
                      <a:r>
                        <a:rPr lang="en-US" sz="1300" dirty="0" smtClean="0"/>
                        <a:t>Social/</a:t>
                      </a:r>
                      <a:br>
                        <a:rPr lang="en-US" sz="1300" dirty="0" smtClean="0"/>
                      </a:br>
                      <a:r>
                        <a:rPr lang="en-US" sz="1300" dirty="0" smtClean="0"/>
                        <a:t>Behavioral</a:t>
                      </a:r>
                      <a:r>
                        <a:rPr lang="en-US" sz="1300" baseline="0" dirty="0" smtClean="0"/>
                        <a:t> Sciences</a:t>
                      </a:r>
                    </a:p>
                    <a:p>
                      <a:r>
                        <a:rPr lang="en-US" sz="1300" baseline="0" dirty="0" smtClean="0"/>
                        <a:t>n=80</a:t>
                      </a:r>
                      <a:endParaRPr lang="en-US" sz="1300" dirty="0"/>
                    </a:p>
                  </a:txBody>
                  <a:tcPr/>
                </a:tc>
                <a:tc>
                  <a:txBody>
                    <a:bodyPr/>
                    <a:lstStyle/>
                    <a:p>
                      <a:r>
                        <a:rPr lang="en-US" sz="1300" dirty="0" smtClean="0"/>
                        <a:t>Other</a:t>
                      </a:r>
                    </a:p>
                    <a:p>
                      <a:r>
                        <a:rPr lang="en-US" sz="1300" dirty="0" smtClean="0"/>
                        <a:t>n=24</a:t>
                      </a:r>
                      <a:endParaRPr lang="en-US" sz="1300" dirty="0"/>
                    </a:p>
                  </a:txBody>
                  <a:tcPr/>
                </a:tc>
                <a:tc>
                  <a:txBody>
                    <a:bodyPr/>
                    <a:lstStyle/>
                    <a:p>
                      <a:r>
                        <a:rPr lang="en-US" sz="1300" dirty="0" smtClean="0"/>
                        <a:t>Overall</a:t>
                      </a:r>
                    </a:p>
                    <a:p>
                      <a:r>
                        <a:rPr lang="en-US" sz="1300" dirty="0" smtClean="0"/>
                        <a:t>n=279</a:t>
                      </a:r>
                      <a:endParaRPr lang="en-US" sz="1300" dirty="0"/>
                    </a:p>
                  </a:txBody>
                  <a:tcPr/>
                </a:tc>
              </a:tr>
              <a:tr h="370840">
                <a:tc>
                  <a:txBody>
                    <a:bodyPr/>
                    <a:lstStyle/>
                    <a:p>
                      <a:r>
                        <a:rPr lang="en-US" dirty="0" smtClean="0"/>
                        <a:t>16.2%</a:t>
                      </a:r>
                      <a:endParaRPr lang="en-US" dirty="0"/>
                    </a:p>
                  </a:txBody>
                  <a:tcPr/>
                </a:tc>
                <a:tc>
                  <a:txBody>
                    <a:bodyPr/>
                    <a:lstStyle/>
                    <a:p>
                      <a:r>
                        <a:rPr lang="en-US" dirty="0" smtClean="0"/>
                        <a:t>28.6%</a:t>
                      </a:r>
                      <a:endParaRPr lang="en-US" dirty="0"/>
                    </a:p>
                  </a:txBody>
                  <a:tcPr/>
                </a:tc>
                <a:tc>
                  <a:txBody>
                    <a:bodyPr/>
                    <a:lstStyle/>
                    <a:p>
                      <a:r>
                        <a:rPr lang="en-US" dirty="0" smtClean="0"/>
                        <a:t>25.9%</a:t>
                      </a:r>
                      <a:endParaRPr lang="en-US" dirty="0"/>
                    </a:p>
                  </a:txBody>
                  <a:tcPr/>
                </a:tc>
                <a:tc>
                  <a:txBody>
                    <a:bodyPr/>
                    <a:lstStyle/>
                    <a:p>
                      <a:r>
                        <a:rPr lang="en-US" dirty="0" smtClean="0"/>
                        <a:t>2.1%</a:t>
                      </a:r>
                      <a:endParaRPr lang="en-US" dirty="0"/>
                    </a:p>
                  </a:txBody>
                  <a:tcPr/>
                </a:tc>
                <a:tc>
                  <a:txBody>
                    <a:bodyPr/>
                    <a:lstStyle/>
                    <a:p>
                      <a:r>
                        <a:rPr lang="en-US" dirty="0" smtClean="0"/>
                        <a:t>38.8%</a:t>
                      </a:r>
                      <a:endParaRPr lang="en-US" dirty="0"/>
                    </a:p>
                  </a:txBody>
                  <a:tcPr/>
                </a:tc>
                <a:tc>
                  <a:txBody>
                    <a:bodyPr/>
                    <a:lstStyle/>
                    <a:p>
                      <a:r>
                        <a:rPr lang="en-US" dirty="0" smtClean="0"/>
                        <a:t>29.2%</a:t>
                      </a:r>
                      <a:endParaRPr lang="en-US" dirty="0"/>
                    </a:p>
                  </a:txBody>
                  <a:tcPr/>
                </a:tc>
                <a:tc>
                  <a:txBody>
                    <a:bodyPr/>
                    <a:lstStyle/>
                    <a:p>
                      <a:r>
                        <a:rPr lang="en-US" dirty="0" smtClean="0"/>
                        <a:t>20.4%</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74471805"/>
              </p:ext>
            </p:extLst>
          </p:nvPr>
        </p:nvGraphicFramePr>
        <p:xfrm>
          <a:off x="228603" y="4495800"/>
          <a:ext cx="8686797" cy="1254760"/>
        </p:xfrm>
        <a:graphic>
          <a:graphicData uri="http://schemas.openxmlformats.org/drawingml/2006/table">
            <a:tbl>
              <a:tblPr firstRow="1" bandRow="1">
                <a:tableStyleId>{7DF18680-E054-41AD-8BC1-D1AEF772440D}</a:tableStyleId>
              </a:tblPr>
              <a:tblGrid>
                <a:gridCol w="1295398"/>
                <a:gridCol w="1186544"/>
                <a:gridCol w="1240971"/>
                <a:gridCol w="1240971"/>
                <a:gridCol w="1240971"/>
                <a:gridCol w="1240971"/>
                <a:gridCol w="1240971"/>
              </a:tblGrid>
              <a:tr h="370840">
                <a:tc>
                  <a:txBody>
                    <a:bodyPr/>
                    <a:lstStyle/>
                    <a:p>
                      <a:r>
                        <a:rPr lang="en-US" sz="1300" dirty="0" smtClean="0"/>
                        <a:t>Business/</a:t>
                      </a:r>
                      <a:br>
                        <a:rPr lang="en-US" sz="1300" dirty="0" smtClean="0"/>
                      </a:br>
                      <a:r>
                        <a:rPr lang="en-US" sz="1300" dirty="0" smtClean="0"/>
                        <a:t>Management</a:t>
                      </a:r>
                    </a:p>
                    <a:p>
                      <a:r>
                        <a:rPr lang="en-US" sz="1300" dirty="0" smtClean="0"/>
                        <a:t>n=32</a:t>
                      </a:r>
                    </a:p>
                  </a:txBody>
                  <a:tcPr/>
                </a:tc>
                <a:tc>
                  <a:txBody>
                    <a:bodyPr/>
                    <a:lstStyle/>
                    <a:p>
                      <a:r>
                        <a:rPr lang="en-US" sz="1300" dirty="0" smtClean="0"/>
                        <a:t>Education</a:t>
                      </a:r>
                    </a:p>
                    <a:p>
                      <a:r>
                        <a:rPr lang="en-US" sz="1300" dirty="0" smtClean="0"/>
                        <a:t>n=24</a:t>
                      </a:r>
                      <a:endParaRPr lang="en-US" sz="1300" dirty="0"/>
                    </a:p>
                  </a:txBody>
                  <a:tcPr/>
                </a:tc>
                <a:tc>
                  <a:txBody>
                    <a:bodyPr/>
                    <a:lstStyle/>
                    <a:p>
                      <a:r>
                        <a:rPr lang="en-US" sz="1300" dirty="0" smtClean="0"/>
                        <a:t>Health/</a:t>
                      </a:r>
                      <a:br>
                        <a:rPr lang="en-US" sz="1300" dirty="0" smtClean="0"/>
                      </a:br>
                      <a:r>
                        <a:rPr lang="en-US" sz="1300" dirty="0" smtClean="0"/>
                        <a:t>Medicine</a:t>
                      </a:r>
                    </a:p>
                    <a:p>
                      <a:r>
                        <a:rPr lang="en-US" sz="1300" dirty="0" smtClean="0"/>
                        <a:t>n=56</a:t>
                      </a:r>
                      <a:endParaRPr lang="en-US" sz="1300" dirty="0"/>
                    </a:p>
                  </a:txBody>
                  <a:tcPr/>
                </a:tc>
                <a:tc>
                  <a:txBody>
                    <a:bodyPr/>
                    <a:lstStyle/>
                    <a:p>
                      <a:r>
                        <a:rPr lang="en-US" sz="1300" dirty="0" smtClean="0"/>
                        <a:t>STEMS</a:t>
                      </a:r>
                    </a:p>
                    <a:p>
                      <a:r>
                        <a:rPr lang="en-US" sz="1300" dirty="0" smtClean="0"/>
                        <a:t>n=56</a:t>
                      </a:r>
                      <a:endParaRPr lang="en-US" sz="1300" dirty="0"/>
                    </a:p>
                  </a:txBody>
                  <a:tcPr/>
                </a:tc>
                <a:tc>
                  <a:txBody>
                    <a:bodyPr/>
                    <a:lstStyle/>
                    <a:p>
                      <a:r>
                        <a:rPr lang="en-US" sz="1300" dirty="0" smtClean="0"/>
                        <a:t>Social/</a:t>
                      </a:r>
                      <a:br>
                        <a:rPr lang="en-US" sz="1300" dirty="0" smtClean="0"/>
                      </a:br>
                      <a:r>
                        <a:rPr lang="en-US" sz="1300" dirty="0" smtClean="0"/>
                        <a:t>Behavioral</a:t>
                      </a:r>
                      <a:r>
                        <a:rPr lang="en-US" sz="1300" baseline="0" dirty="0" smtClean="0"/>
                        <a:t> Sciences</a:t>
                      </a:r>
                    </a:p>
                    <a:p>
                      <a:r>
                        <a:rPr lang="en-US" sz="1300" baseline="0" dirty="0" smtClean="0"/>
                        <a:t>n=104</a:t>
                      </a:r>
                      <a:endParaRPr lang="en-US" sz="1300" dirty="0"/>
                    </a:p>
                  </a:txBody>
                  <a:tcPr/>
                </a:tc>
                <a:tc>
                  <a:txBody>
                    <a:bodyPr/>
                    <a:lstStyle/>
                    <a:p>
                      <a:r>
                        <a:rPr lang="en-US" sz="1300" dirty="0" smtClean="0"/>
                        <a:t>Other</a:t>
                      </a:r>
                    </a:p>
                    <a:p>
                      <a:r>
                        <a:rPr lang="en-US" sz="1300" dirty="0" smtClean="0"/>
                        <a:t>n=41</a:t>
                      </a:r>
                      <a:endParaRPr lang="en-US" sz="1300" dirty="0"/>
                    </a:p>
                  </a:txBody>
                  <a:tcPr/>
                </a:tc>
                <a:tc>
                  <a:txBody>
                    <a:bodyPr/>
                    <a:lstStyle/>
                    <a:p>
                      <a:r>
                        <a:rPr lang="en-US" sz="1300" dirty="0" smtClean="0"/>
                        <a:t>Overall</a:t>
                      </a:r>
                    </a:p>
                    <a:p>
                      <a:r>
                        <a:rPr lang="en-US" sz="1300" dirty="0" smtClean="0"/>
                        <a:t>n=359</a:t>
                      </a:r>
                      <a:endParaRPr lang="en-US" sz="1300" dirty="0"/>
                    </a:p>
                  </a:txBody>
                  <a:tcPr/>
                </a:tc>
              </a:tr>
              <a:tr h="370840">
                <a:tc>
                  <a:txBody>
                    <a:bodyPr/>
                    <a:lstStyle/>
                    <a:p>
                      <a:r>
                        <a:rPr lang="en-US" dirty="0" smtClean="0"/>
                        <a:t>25.0%</a:t>
                      </a:r>
                      <a:endParaRPr lang="en-US" dirty="0"/>
                    </a:p>
                  </a:txBody>
                  <a:tcPr/>
                </a:tc>
                <a:tc>
                  <a:txBody>
                    <a:bodyPr/>
                    <a:lstStyle/>
                    <a:p>
                      <a:r>
                        <a:rPr lang="en-US" dirty="0" smtClean="0"/>
                        <a:t>25.0%</a:t>
                      </a:r>
                      <a:endParaRPr lang="en-US" dirty="0"/>
                    </a:p>
                  </a:txBody>
                  <a:tcPr/>
                </a:tc>
                <a:tc>
                  <a:txBody>
                    <a:bodyPr/>
                    <a:lstStyle/>
                    <a:p>
                      <a:r>
                        <a:rPr lang="en-US" dirty="0" smtClean="0"/>
                        <a:t>28.6%</a:t>
                      </a:r>
                      <a:endParaRPr lang="en-US" dirty="0"/>
                    </a:p>
                  </a:txBody>
                  <a:tcPr/>
                </a:tc>
                <a:tc>
                  <a:txBody>
                    <a:bodyPr/>
                    <a:lstStyle/>
                    <a:p>
                      <a:r>
                        <a:rPr lang="en-US" dirty="0" smtClean="0"/>
                        <a:t>3.9%</a:t>
                      </a:r>
                      <a:endParaRPr lang="en-US" dirty="0"/>
                    </a:p>
                  </a:txBody>
                  <a:tcPr/>
                </a:tc>
                <a:tc>
                  <a:txBody>
                    <a:bodyPr/>
                    <a:lstStyle/>
                    <a:p>
                      <a:r>
                        <a:rPr lang="en-US" dirty="0" smtClean="0"/>
                        <a:t>49.0%</a:t>
                      </a:r>
                      <a:endParaRPr lang="en-US" dirty="0"/>
                    </a:p>
                  </a:txBody>
                  <a:tcPr/>
                </a:tc>
                <a:tc>
                  <a:txBody>
                    <a:bodyPr/>
                    <a:lstStyle/>
                    <a:p>
                      <a:r>
                        <a:rPr lang="en-US" dirty="0" smtClean="0"/>
                        <a:t>19.5%</a:t>
                      </a:r>
                      <a:endParaRPr lang="en-US" dirty="0"/>
                    </a:p>
                  </a:txBody>
                  <a:tcPr/>
                </a:tc>
                <a:tc>
                  <a:txBody>
                    <a:bodyPr/>
                    <a:lstStyle/>
                    <a:p>
                      <a:r>
                        <a:rPr lang="en-US" dirty="0" smtClean="0"/>
                        <a:t>25.9%</a:t>
                      </a:r>
                      <a:endParaRPr lang="en-US" dirty="0"/>
                    </a:p>
                  </a:txBody>
                  <a:tcPr/>
                </a:tc>
              </a:tr>
            </a:tbl>
          </a:graphicData>
        </a:graphic>
      </p:graphicFrame>
      <p:sp>
        <p:nvSpPr>
          <p:cNvPr id="6" name="Slide Number Placeholder 5"/>
          <p:cNvSpPr>
            <a:spLocks noGrp="1"/>
          </p:cNvSpPr>
          <p:nvPr>
            <p:ph type="sldNum" sz="quarter" idx="12"/>
          </p:nvPr>
        </p:nvSpPr>
        <p:spPr/>
        <p:txBody>
          <a:bodyPr/>
          <a:lstStyle/>
          <a:p>
            <a:fld id="{4F773E9D-19E1-463B-A4BE-508872D5AFF5}" type="slidenum">
              <a:rPr lang="en-US" smtClean="0"/>
              <a:t>10</a:t>
            </a:fld>
            <a:endParaRPr lang="en-US"/>
          </a:p>
        </p:txBody>
      </p:sp>
    </p:spTree>
    <p:extLst>
      <p:ext uri="{BB962C8B-B14F-4D97-AF65-F5344CB8AC3E}">
        <p14:creationId xmlns:p14="http://schemas.microsoft.com/office/powerpoint/2010/main" val="16784765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solidFill>
                  <a:schemeClr val="tx1"/>
                </a:solidFill>
              </a:rPr>
              <a:t>Results: Teaching and Undergraduate Research</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r>
              <a:rPr lang="en-US" dirty="0" smtClean="0"/>
              <a:t>“Other” Topics</a:t>
            </a:r>
          </a:p>
          <a:p>
            <a:pPr marL="0" indent="0">
              <a:buNone/>
            </a:pPr>
            <a:r>
              <a:rPr lang="en-US" dirty="0" smtClean="0"/>
              <a:t>Teaching</a:t>
            </a:r>
          </a:p>
          <a:p>
            <a:pPr marL="0" indent="0">
              <a:buNone/>
            </a:pPr>
            <a:endParaRPr lang="en-US" dirty="0"/>
          </a:p>
          <a:p>
            <a:pPr marL="0" indent="0">
              <a:buNone/>
            </a:pPr>
            <a:endParaRPr lang="en-US" dirty="0" smtClean="0"/>
          </a:p>
          <a:p>
            <a:pPr marL="0" indent="0">
              <a:buNone/>
            </a:pPr>
            <a:endParaRPr lang="en-US" dirty="0"/>
          </a:p>
          <a:p>
            <a:pPr marL="0" indent="0">
              <a:buNone/>
            </a:pPr>
            <a:r>
              <a:rPr lang="en-US" dirty="0" smtClean="0"/>
              <a:t>Undergraduate Research</a:t>
            </a:r>
          </a:p>
          <a:p>
            <a:pPr marL="0" indent="0">
              <a:buNone/>
            </a:pPr>
            <a:endParaRPr lang="en-US" dirty="0"/>
          </a:p>
          <a:p>
            <a:pPr marL="0" indent="0">
              <a:buNone/>
            </a:pPr>
            <a:endParaRPr lang="en-US" dirty="0" smtClean="0"/>
          </a:p>
          <a:p>
            <a:pPr>
              <a:buFontTx/>
              <a:buChar char="-"/>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83930776"/>
              </p:ext>
            </p:extLst>
          </p:nvPr>
        </p:nvGraphicFramePr>
        <p:xfrm>
          <a:off x="228602" y="2600960"/>
          <a:ext cx="8686797" cy="1254760"/>
        </p:xfrm>
        <a:graphic>
          <a:graphicData uri="http://schemas.openxmlformats.org/drawingml/2006/table">
            <a:tbl>
              <a:tblPr firstRow="1" bandRow="1">
                <a:tableStyleId>{7DF18680-E054-41AD-8BC1-D1AEF772440D}</a:tableStyleId>
              </a:tblPr>
              <a:tblGrid>
                <a:gridCol w="1295398"/>
                <a:gridCol w="1186544"/>
                <a:gridCol w="1240971"/>
                <a:gridCol w="1240971"/>
                <a:gridCol w="1240971"/>
                <a:gridCol w="1240971"/>
                <a:gridCol w="1240971"/>
              </a:tblGrid>
              <a:tr h="370840">
                <a:tc>
                  <a:txBody>
                    <a:bodyPr/>
                    <a:lstStyle/>
                    <a:p>
                      <a:r>
                        <a:rPr lang="en-US" sz="1300" dirty="0" smtClean="0"/>
                        <a:t>Business/</a:t>
                      </a:r>
                      <a:br>
                        <a:rPr lang="en-US" sz="1300" dirty="0" smtClean="0"/>
                      </a:br>
                      <a:r>
                        <a:rPr lang="en-US" sz="1300" dirty="0" smtClean="0"/>
                        <a:t>Management</a:t>
                      </a:r>
                    </a:p>
                    <a:p>
                      <a:r>
                        <a:rPr lang="en-US" sz="1300" dirty="0" smtClean="0"/>
                        <a:t>n=37</a:t>
                      </a:r>
                    </a:p>
                  </a:txBody>
                  <a:tcPr/>
                </a:tc>
                <a:tc>
                  <a:txBody>
                    <a:bodyPr/>
                    <a:lstStyle/>
                    <a:p>
                      <a:r>
                        <a:rPr lang="en-US" sz="1300" dirty="0" smtClean="0"/>
                        <a:t>Education</a:t>
                      </a:r>
                    </a:p>
                    <a:p>
                      <a:r>
                        <a:rPr lang="en-US" sz="1300" dirty="0" smtClean="0"/>
                        <a:t>n=14</a:t>
                      </a:r>
                      <a:endParaRPr lang="en-US" sz="1300" dirty="0"/>
                    </a:p>
                  </a:txBody>
                  <a:tcPr/>
                </a:tc>
                <a:tc>
                  <a:txBody>
                    <a:bodyPr/>
                    <a:lstStyle/>
                    <a:p>
                      <a:r>
                        <a:rPr lang="en-US" sz="1300" dirty="0" smtClean="0"/>
                        <a:t>Health/</a:t>
                      </a:r>
                      <a:br>
                        <a:rPr lang="en-US" sz="1300" dirty="0" smtClean="0"/>
                      </a:br>
                      <a:r>
                        <a:rPr lang="en-US" sz="1300" dirty="0" smtClean="0"/>
                        <a:t>Medicine</a:t>
                      </a:r>
                    </a:p>
                    <a:p>
                      <a:r>
                        <a:rPr lang="en-US" sz="1300" dirty="0" smtClean="0"/>
                        <a:t>n=27</a:t>
                      </a:r>
                      <a:endParaRPr lang="en-US" sz="1300" dirty="0"/>
                    </a:p>
                  </a:txBody>
                  <a:tcPr/>
                </a:tc>
                <a:tc>
                  <a:txBody>
                    <a:bodyPr/>
                    <a:lstStyle/>
                    <a:p>
                      <a:r>
                        <a:rPr lang="en-US" sz="1300" dirty="0" smtClean="0"/>
                        <a:t>STEMS</a:t>
                      </a:r>
                    </a:p>
                    <a:p>
                      <a:r>
                        <a:rPr lang="en-US" sz="1300" dirty="0" smtClean="0"/>
                        <a:t>n=97</a:t>
                      </a:r>
                      <a:endParaRPr lang="en-US" sz="1300" dirty="0"/>
                    </a:p>
                  </a:txBody>
                  <a:tcPr/>
                </a:tc>
                <a:tc>
                  <a:txBody>
                    <a:bodyPr/>
                    <a:lstStyle/>
                    <a:p>
                      <a:r>
                        <a:rPr lang="en-US" sz="1300" dirty="0" smtClean="0"/>
                        <a:t>Social/</a:t>
                      </a:r>
                      <a:br>
                        <a:rPr lang="en-US" sz="1300" dirty="0" smtClean="0"/>
                      </a:br>
                      <a:r>
                        <a:rPr lang="en-US" sz="1300" dirty="0" smtClean="0"/>
                        <a:t>Behavioral</a:t>
                      </a:r>
                      <a:r>
                        <a:rPr lang="en-US" sz="1300" baseline="0" dirty="0" smtClean="0"/>
                        <a:t> Sciences</a:t>
                      </a:r>
                    </a:p>
                    <a:p>
                      <a:r>
                        <a:rPr lang="en-US" sz="1300" baseline="0" dirty="0" smtClean="0"/>
                        <a:t>n=80</a:t>
                      </a:r>
                      <a:endParaRPr lang="en-US" sz="1300" dirty="0"/>
                    </a:p>
                  </a:txBody>
                  <a:tcPr/>
                </a:tc>
                <a:tc>
                  <a:txBody>
                    <a:bodyPr/>
                    <a:lstStyle/>
                    <a:p>
                      <a:r>
                        <a:rPr lang="en-US" sz="1300" dirty="0" smtClean="0"/>
                        <a:t>Other</a:t>
                      </a:r>
                    </a:p>
                    <a:p>
                      <a:r>
                        <a:rPr lang="en-US" sz="1300" dirty="0" smtClean="0"/>
                        <a:t>n=24</a:t>
                      </a:r>
                      <a:endParaRPr lang="en-US" sz="1300" dirty="0"/>
                    </a:p>
                  </a:txBody>
                  <a:tcPr/>
                </a:tc>
                <a:tc>
                  <a:txBody>
                    <a:bodyPr/>
                    <a:lstStyle/>
                    <a:p>
                      <a:r>
                        <a:rPr lang="en-US" sz="1300" dirty="0" smtClean="0"/>
                        <a:t>Overall</a:t>
                      </a:r>
                    </a:p>
                    <a:p>
                      <a:r>
                        <a:rPr lang="en-US" sz="1300" dirty="0" smtClean="0"/>
                        <a:t>n=279</a:t>
                      </a:r>
                      <a:endParaRPr lang="en-US" sz="1300" dirty="0"/>
                    </a:p>
                  </a:txBody>
                  <a:tcPr/>
                </a:tc>
              </a:tr>
              <a:tr h="370840">
                <a:tc>
                  <a:txBody>
                    <a:bodyPr/>
                    <a:lstStyle/>
                    <a:p>
                      <a:r>
                        <a:rPr lang="en-US" dirty="0" smtClean="0"/>
                        <a:t>32.4%</a:t>
                      </a:r>
                      <a:endParaRPr lang="en-US" dirty="0"/>
                    </a:p>
                  </a:txBody>
                  <a:tcPr/>
                </a:tc>
                <a:tc>
                  <a:txBody>
                    <a:bodyPr/>
                    <a:lstStyle/>
                    <a:p>
                      <a:r>
                        <a:rPr lang="en-US" dirty="0" smtClean="0"/>
                        <a:t>7.1%</a:t>
                      </a:r>
                      <a:endParaRPr lang="en-US" dirty="0"/>
                    </a:p>
                  </a:txBody>
                  <a:tcPr/>
                </a:tc>
                <a:tc>
                  <a:txBody>
                    <a:bodyPr/>
                    <a:lstStyle/>
                    <a:p>
                      <a:r>
                        <a:rPr lang="en-US" dirty="0" smtClean="0"/>
                        <a:t>18.5%</a:t>
                      </a:r>
                      <a:endParaRPr lang="en-US" dirty="0"/>
                    </a:p>
                  </a:txBody>
                  <a:tcPr/>
                </a:tc>
                <a:tc>
                  <a:txBody>
                    <a:bodyPr/>
                    <a:lstStyle/>
                    <a:p>
                      <a:r>
                        <a:rPr lang="en-US" dirty="0" smtClean="0"/>
                        <a:t>11.3%</a:t>
                      </a:r>
                      <a:endParaRPr lang="en-US" dirty="0"/>
                    </a:p>
                  </a:txBody>
                  <a:tcPr/>
                </a:tc>
                <a:tc>
                  <a:txBody>
                    <a:bodyPr/>
                    <a:lstStyle/>
                    <a:p>
                      <a:r>
                        <a:rPr lang="en-US" dirty="0" smtClean="0"/>
                        <a:t>31.3%</a:t>
                      </a:r>
                      <a:endParaRPr lang="en-US" dirty="0"/>
                    </a:p>
                  </a:txBody>
                  <a:tcPr/>
                </a:tc>
                <a:tc>
                  <a:txBody>
                    <a:bodyPr/>
                    <a:lstStyle/>
                    <a:p>
                      <a:r>
                        <a:rPr lang="en-US" dirty="0" smtClean="0"/>
                        <a:t>8.3%</a:t>
                      </a:r>
                      <a:endParaRPr lang="en-US" dirty="0"/>
                    </a:p>
                  </a:txBody>
                  <a:tcPr/>
                </a:tc>
                <a:tc>
                  <a:txBody>
                    <a:bodyPr/>
                    <a:lstStyle/>
                    <a:p>
                      <a:r>
                        <a:rPr lang="en-US" dirty="0" smtClean="0"/>
                        <a:t>20.1%</a:t>
                      </a:r>
                      <a:endParaRPr lang="en-US"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833972188"/>
              </p:ext>
            </p:extLst>
          </p:nvPr>
        </p:nvGraphicFramePr>
        <p:xfrm>
          <a:off x="228603" y="4495800"/>
          <a:ext cx="8686797" cy="1254760"/>
        </p:xfrm>
        <a:graphic>
          <a:graphicData uri="http://schemas.openxmlformats.org/drawingml/2006/table">
            <a:tbl>
              <a:tblPr firstRow="1" bandRow="1">
                <a:tableStyleId>{7DF18680-E054-41AD-8BC1-D1AEF772440D}</a:tableStyleId>
              </a:tblPr>
              <a:tblGrid>
                <a:gridCol w="1295398"/>
                <a:gridCol w="1186544"/>
                <a:gridCol w="1240971"/>
                <a:gridCol w="1240971"/>
                <a:gridCol w="1240971"/>
                <a:gridCol w="1240971"/>
                <a:gridCol w="1240971"/>
              </a:tblGrid>
              <a:tr h="370840">
                <a:tc>
                  <a:txBody>
                    <a:bodyPr/>
                    <a:lstStyle/>
                    <a:p>
                      <a:r>
                        <a:rPr lang="en-US" sz="1300" dirty="0" smtClean="0"/>
                        <a:t>Business/</a:t>
                      </a:r>
                      <a:br>
                        <a:rPr lang="en-US" sz="1300" dirty="0" smtClean="0"/>
                      </a:br>
                      <a:r>
                        <a:rPr lang="en-US" sz="1300" dirty="0" smtClean="0"/>
                        <a:t>Management</a:t>
                      </a:r>
                    </a:p>
                    <a:p>
                      <a:r>
                        <a:rPr lang="en-US" sz="1300" dirty="0" smtClean="0"/>
                        <a:t>n=32</a:t>
                      </a:r>
                    </a:p>
                  </a:txBody>
                  <a:tcPr/>
                </a:tc>
                <a:tc>
                  <a:txBody>
                    <a:bodyPr/>
                    <a:lstStyle/>
                    <a:p>
                      <a:r>
                        <a:rPr lang="en-US" sz="1300" dirty="0" smtClean="0"/>
                        <a:t>Education</a:t>
                      </a:r>
                    </a:p>
                    <a:p>
                      <a:r>
                        <a:rPr lang="en-US" sz="1300" dirty="0" smtClean="0"/>
                        <a:t>n=24</a:t>
                      </a:r>
                      <a:endParaRPr lang="en-US" sz="1300" dirty="0"/>
                    </a:p>
                  </a:txBody>
                  <a:tcPr/>
                </a:tc>
                <a:tc>
                  <a:txBody>
                    <a:bodyPr/>
                    <a:lstStyle/>
                    <a:p>
                      <a:r>
                        <a:rPr lang="en-US" sz="1300" dirty="0" smtClean="0"/>
                        <a:t>Health/</a:t>
                      </a:r>
                      <a:br>
                        <a:rPr lang="en-US" sz="1300" dirty="0" smtClean="0"/>
                      </a:br>
                      <a:r>
                        <a:rPr lang="en-US" sz="1300" dirty="0" smtClean="0"/>
                        <a:t>Medicine</a:t>
                      </a:r>
                    </a:p>
                    <a:p>
                      <a:r>
                        <a:rPr lang="en-US" sz="1300" dirty="0" smtClean="0"/>
                        <a:t>n=56</a:t>
                      </a:r>
                      <a:endParaRPr lang="en-US" sz="1300" dirty="0"/>
                    </a:p>
                  </a:txBody>
                  <a:tcPr/>
                </a:tc>
                <a:tc>
                  <a:txBody>
                    <a:bodyPr/>
                    <a:lstStyle/>
                    <a:p>
                      <a:r>
                        <a:rPr lang="en-US" sz="1300" dirty="0" smtClean="0"/>
                        <a:t>STEMS</a:t>
                      </a:r>
                    </a:p>
                    <a:p>
                      <a:r>
                        <a:rPr lang="en-US" sz="1300" dirty="0" smtClean="0"/>
                        <a:t>n=56</a:t>
                      </a:r>
                      <a:endParaRPr lang="en-US" sz="1300" dirty="0"/>
                    </a:p>
                  </a:txBody>
                  <a:tcPr/>
                </a:tc>
                <a:tc>
                  <a:txBody>
                    <a:bodyPr/>
                    <a:lstStyle/>
                    <a:p>
                      <a:r>
                        <a:rPr lang="en-US" sz="1300" dirty="0" smtClean="0"/>
                        <a:t>Social/</a:t>
                      </a:r>
                      <a:br>
                        <a:rPr lang="en-US" sz="1300" dirty="0" smtClean="0"/>
                      </a:br>
                      <a:r>
                        <a:rPr lang="en-US" sz="1300" dirty="0" smtClean="0"/>
                        <a:t>Behavioral</a:t>
                      </a:r>
                      <a:r>
                        <a:rPr lang="en-US" sz="1300" baseline="0" dirty="0" smtClean="0"/>
                        <a:t> Sciences</a:t>
                      </a:r>
                    </a:p>
                    <a:p>
                      <a:r>
                        <a:rPr lang="en-US" sz="1300" baseline="0" dirty="0" smtClean="0"/>
                        <a:t>n=104</a:t>
                      </a:r>
                      <a:endParaRPr lang="en-US" sz="1300" dirty="0"/>
                    </a:p>
                  </a:txBody>
                  <a:tcPr/>
                </a:tc>
                <a:tc>
                  <a:txBody>
                    <a:bodyPr/>
                    <a:lstStyle/>
                    <a:p>
                      <a:r>
                        <a:rPr lang="en-US" sz="1300" dirty="0" smtClean="0"/>
                        <a:t>Other</a:t>
                      </a:r>
                    </a:p>
                    <a:p>
                      <a:r>
                        <a:rPr lang="en-US" sz="1300" dirty="0" smtClean="0"/>
                        <a:t>n=41</a:t>
                      </a:r>
                      <a:endParaRPr lang="en-US" sz="1300" dirty="0"/>
                    </a:p>
                  </a:txBody>
                  <a:tcPr/>
                </a:tc>
                <a:tc>
                  <a:txBody>
                    <a:bodyPr/>
                    <a:lstStyle/>
                    <a:p>
                      <a:r>
                        <a:rPr lang="en-US" sz="1300" dirty="0" smtClean="0"/>
                        <a:t>Overall</a:t>
                      </a:r>
                    </a:p>
                    <a:p>
                      <a:r>
                        <a:rPr lang="en-US" sz="1300" dirty="0" smtClean="0"/>
                        <a:t>n=359</a:t>
                      </a:r>
                      <a:endParaRPr lang="en-US" sz="1300" dirty="0"/>
                    </a:p>
                  </a:txBody>
                  <a:tcPr/>
                </a:tc>
              </a:tr>
              <a:tr h="370840">
                <a:tc>
                  <a:txBody>
                    <a:bodyPr/>
                    <a:lstStyle/>
                    <a:p>
                      <a:r>
                        <a:rPr lang="en-US" dirty="0" smtClean="0"/>
                        <a:t>12.5%</a:t>
                      </a:r>
                      <a:endParaRPr lang="en-US" dirty="0"/>
                    </a:p>
                  </a:txBody>
                  <a:tcPr/>
                </a:tc>
                <a:tc>
                  <a:txBody>
                    <a:bodyPr/>
                    <a:lstStyle/>
                    <a:p>
                      <a:r>
                        <a:rPr lang="en-US" dirty="0" smtClean="0"/>
                        <a:t>20.8%</a:t>
                      </a:r>
                      <a:endParaRPr lang="en-US" dirty="0"/>
                    </a:p>
                  </a:txBody>
                  <a:tcPr/>
                </a:tc>
                <a:tc>
                  <a:txBody>
                    <a:bodyPr/>
                    <a:lstStyle/>
                    <a:p>
                      <a:r>
                        <a:rPr lang="en-US" dirty="0" smtClean="0"/>
                        <a:t>12.5%</a:t>
                      </a:r>
                      <a:endParaRPr lang="en-US" dirty="0"/>
                    </a:p>
                  </a:txBody>
                  <a:tcPr/>
                </a:tc>
                <a:tc>
                  <a:txBody>
                    <a:bodyPr/>
                    <a:lstStyle/>
                    <a:p>
                      <a:r>
                        <a:rPr lang="en-US" dirty="0" smtClean="0"/>
                        <a:t>16.7%</a:t>
                      </a:r>
                      <a:endParaRPr lang="en-US" dirty="0"/>
                    </a:p>
                  </a:txBody>
                  <a:tcPr/>
                </a:tc>
                <a:tc>
                  <a:txBody>
                    <a:bodyPr/>
                    <a:lstStyle/>
                    <a:p>
                      <a:r>
                        <a:rPr lang="en-US" dirty="0" smtClean="0"/>
                        <a:t>29.8%</a:t>
                      </a:r>
                      <a:endParaRPr lang="en-US" dirty="0"/>
                    </a:p>
                  </a:txBody>
                  <a:tcPr/>
                </a:tc>
                <a:tc>
                  <a:txBody>
                    <a:bodyPr/>
                    <a:lstStyle/>
                    <a:p>
                      <a:r>
                        <a:rPr lang="en-US" dirty="0" smtClean="0"/>
                        <a:t>7.3%</a:t>
                      </a:r>
                      <a:endParaRPr lang="en-US" dirty="0"/>
                    </a:p>
                  </a:txBody>
                  <a:tcPr/>
                </a:tc>
                <a:tc>
                  <a:txBody>
                    <a:bodyPr/>
                    <a:lstStyle/>
                    <a:p>
                      <a:r>
                        <a:rPr lang="en-US" dirty="0" smtClean="0"/>
                        <a:t>18.7%</a:t>
                      </a:r>
                      <a:endParaRPr lang="en-US" dirty="0"/>
                    </a:p>
                  </a:txBody>
                  <a:tcPr/>
                </a:tc>
              </a:tr>
            </a:tbl>
          </a:graphicData>
        </a:graphic>
      </p:graphicFrame>
      <p:sp>
        <p:nvSpPr>
          <p:cNvPr id="6" name="Slide Number Placeholder 5"/>
          <p:cNvSpPr>
            <a:spLocks noGrp="1"/>
          </p:cNvSpPr>
          <p:nvPr>
            <p:ph type="sldNum" sz="quarter" idx="12"/>
          </p:nvPr>
        </p:nvSpPr>
        <p:spPr/>
        <p:txBody>
          <a:bodyPr/>
          <a:lstStyle/>
          <a:p>
            <a:fld id="{4F773E9D-19E1-463B-A4BE-508872D5AFF5}" type="slidenum">
              <a:rPr lang="en-US" smtClean="0"/>
              <a:t>11</a:t>
            </a:fld>
            <a:endParaRPr lang="en-US"/>
          </a:p>
        </p:txBody>
      </p:sp>
    </p:spTree>
    <p:extLst>
      <p:ext uri="{BB962C8B-B14F-4D97-AF65-F5344CB8AC3E}">
        <p14:creationId xmlns:p14="http://schemas.microsoft.com/office/powerpoint/2010/main" val="3359867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solidFill>
                  <a:schemeClr val="tx1"/>
                </a:solidFill>
              </a:rPr>
              <a:t>Results: Satisfaction with Student Preparation</a:t>
            </a:r>
            <a:endParaRPr lang="en-US" dirty="0">
              <a:solidFill>
                <a:schemeClr val="tx1"/>
              </a:solidFill>
            </a:endParaRPr>
          </a:p>
        </p:txBody>
      </p:sp>
      <p:sp>
        <p:nvSpPr>
          <p:cNvPr id="3" name="Content Placeholder 2"/>
          <p:cNvSpPr>
            <a:spLocks noGrp="1"/>
          </p:cNvSpPr>
          <p:nvPr>
            <p:ph sz="quarter" idx="1"/>
          </p:nvPr>
        </p:nvSpPr>
        <p:spPr/>
        <p:txBody>
          <a:bodyPr>
            <a:normAutofit lnSpcReduction="10000"/>
          </a:bodyPr>
          <a:lstStyle/>
          <a:p>
            <a:pPr marL="0" indent="0">
              <a:buNone/>
            </a:pPr>
            <a:r>
              <a:rPr lang="en-US" dirty="0" smtClean="0"/>
              <a:t>I am satisfied with the statistical knowledge and preparation of students entering my courses.</a:t>
            </a:r>
          </a:p>
          <a:p>
            <a:r>
              <a:rPr lang="en-US" dirty="0" smtClean="0"/>
              <a:t>Strongly agree, 9.4% (n=26)</a:t>
            </a:r>
          </a:p>
          <a:p>
            <a:r>
              <a:rPr lang="en-US" dirty="0" smtClean="0"/>
              <a:t>Moderately agree, 17.0% </a:t>
            </a:r>
            <a:r>
              <a:rPr lang="en-US" dirty="0"/>
              <a:t>(</a:t>
            </a:r>
            <a:r>
              <a:rPr lang="en-US" dirty="0" smtClean="0"/>
              <a:t>n=47)</a:t>
            </a:r>
          </a:p>
          <a:p>
            <a:r>
              <a:rPr lang="en-US" dirty="0" smtClean="0"/>
              <a:t>Neutral, 30.7% (n=85)</a:t>
            </a:r>
          </a:p>
          <a:p>
            <a:r>
              <a:rPr lang="en-US" dirty="0" smtClean="0"/>
              <a:t>Moderately disagree, 30.3% (n=84)</a:t>
            </a:r>
          </a:p>
          <a:p>
            <a:r>
              <a:rPr lang="en-US" dirty="0" smtClean="0"/>
              <a:t>Strongly disagree, 12.6% (n=35)</a:t>
            </a:r>
          </a:p>
          <a:p>
            <a:endParaRPr lang="en-US" dirty="0"/>
          </a:p>
          <a:p>
            <a:pPr marL="0" indent="0">
              <a:buNone/>
            </a:pPr>
            <a:r>
              <a:rPr lang="en-US" dirty="0" smtClean="0"/>
              <a:t>If we consider grading ourselves with these responses (A – F), our GPA would be 1.80/4.00</a:t>
            </a:r>
            <a:endParaRPr lang="en-US" dirty="0"/>
          </a:p>
        </p:txBody>
      </p:sp>
      <p:sp>
        <p:nvSpPr>
          <p:cNvPr id="4" name="Slide Number Placeholder 3"/>
          <p:cNvSpPr>
            <a:spLocks noGrp="1"/>
          </p:cNvSpPr>
          <p:nvPr>
            <p:ph type="sldNum" sz="quarter" idx="12"/>
          </p:nvPr>
        </p:nvSpPr>
        <p:spPr/>
        <p:txBody>
          <a:bodyPr/>
          <a:lstStyle/>
          <a:p>
            <a:fld id="{4F773E9D-19E1-463B-A4BE-508872D5AFF5}" type="slidenum">
              <a:rPr lang="en-US" smtClean="0"/>
              <a:t>12</a:t>
            </a:fld>
            <a:endParaRPr lang="en-US"/>
          </a:p>
        </p:txBody>
      </p:sp>
    </p:spTree>
    <p:extLst>
      <p:ext uri="{BB962C8B-B14F-4D97-AF65-F5344CB8AC3E}">
        <p14:creationId xmlns:p14="http://schemas.microsoft.com/office/powerpoint/2010/main" val="26281389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solidFill>
                  <a:schemeClr val="tx1"/>
                </a:solidFill>
              </a:rPr>
              <a:t>Results: Satisfaction with Student Preparation</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r>
              <a:rPr lang="en-US" dirty="0" smtClean="0"/>
              <a:t>For students taking my classes, I believe that they</a:t>
            </a:r>
          </a:p>
          <a:p>
            <a:r>
              <a:rPr lang="en-US" dirty="0" smtClean="0"/>
              <a:t>would be more prepared if they took additional statistics classes, 45.3% (n=337)</a:t>
            </a:r>
          </a:p>
          <a:p>
            <a:r>
              <a:rPr lang="en-US" dirty="0" smtClean="0"/>
              <a:t>are adequately prepared and do not need additional statistics classes, 29.4% (n=219)</a:t>
            </a:r>
          </a:p>
          <a:p>
            <a:r>
              <a:rPr lang="en-US" dirty="0" smtClean="0"/>
              <a:t>are overly prepared and have taken more statistics classes than they need, 0.3% (n=2)</a:t>
            </a:r>
          </a:p>
          <a:p>
            <a:r>
              <a:rPr lang="en-US" dirty="0" smtClean="0"/>
              <a:t>do not need to take any statistics classes to be successful/Question does not apply, 25.0% (n=186)</a:t>
            </a:r>
          </a:p>
        </p:txBody>
      </p:sp>
      <p:sp>
        <p:nvSpPr>
          <p:cNvPr id="4" name="Slide Number Placeholder 3"/>
          <p:cNvSpPr>
            <a:spLocks noGrp="1"/>
          </p:cNvSpPr>
          <p:nvPr>
            <p:ph type="sldNum" sz="quarter" idx="12"/>
          </p:nvPr>
        </p:nvSpPr>
        <p:spPr/>
        <p:txBody>
          <a:bodyPr/>
          <a:lstStyle/>
          <a:p>
            <a:fld id="{4F773E9D-19E1-463B-A4BE-508872D5AFF5}" type="slidenum">
              <a:rPr lang="en-US" smtClean="0"/>
              <a:t>13</a:t>
            </a:fld>
            <a:endParaRPr lang="en-US"/>
          </a:p>
        </p:txBody>
      </p:sp>
    </p:spTree>
    <p:extLst>
      <p:ext uri="{BB962C8B-B14F-4D97-AF65-F5344CB8AC3E}">
        <p14:creationId xmlns:p14="http://schemas.microsoft.com/office/powerpoint/2010/main" val="16117339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dirty="0" smtClean="0">
                <a:solidFill>
                  <a:schemeClr val="tx1"/>
                </a:solidFill>
              </a:rPr>
              <a:t>Survey Item</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r>
              <a:rPr lang="en-US" dirty="0"/>
              <a:t>How can the Department of __________________ better prepare students for using statistics in your discipline?</a:t>
            </a:r>
          </a:p>
          <a:p>
            <a:pPr marL="0" indent="0">
              <a:buNone/>
            </a:pP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4F773E9D-19E1-463B-A4BE-508872D5AFF5}" type="slidenum">
              <a:rPr lang="en-US" smtClean="0"/>
              <a:t>14</a:t>
            </a:fld>
            <a:endParaRPr lang="en-US"/>
          </a:p>
        </p:txBody>
      </p:sp>
    </p:spTree>
    <p:extLst>
      <p:ext uri="{BB962C8B-B14F-4D97-AF65-F5344CB8AC3E}">
        <p14:creationId xmlns:p14="http://schemas.microsoft.com/office/powerpoint/2010/main" val="12160494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dirty="0" smtClean="0">
                <a:solidFill>
                  <a:schemeClr val="tx1"/>
                </a:solidFill>
              </a:rPr>
              <a:t>Results: Suggestions for Improvement</a:t>
            </a:r>
            <a:endParaRPr lang="en-US"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112341295"/>
              </p:ext>
            </p:extLst>
          </p:nvPr>
        </p:nvGraphicFramePr>
        <p:xfrm>
          <a:off x="301625" y="1527174"/>
          <a:ext cx="8504238" cy="4645025"/>
        </p:xfrm>
        <a:graphic>
          <a:graphicData uri="http://schemas.openxmlformats.org/drawingml/2006/table">
            <a:tbl>
              <a:tblPr firstRow="1" bandRow="1">
                <a:tableStyleId>{7DF18680-E054-41AD-8BC1-D1AEF772440D}</a:tableStyleId>
              </a:tblPr>
              <a:tblGrid>
                <a:gridCol w="4252119"/>
                <a:gridCol w="4252119"/>
              </a:tblGrid>
              <a:tr h="663575">
                <a:tc>
                  <a:txBody>
                    <a:bodyPr/>
                    <a:lstStyle/>
                    <a:p>
                      <a:r>
                        <a:rPr lang="en-US" dirty="0" smtClean="0"/>
                        <a:t>Suggestion</a:t>
                      </a:r>
                      <a:endParaRPr lang="en-US" dirty="0"/>
                    </a:p>
                  </a:txBody>
                  <a:tcPr/>
                </a:tc>
                <a:tc>
                  <a:txBody>
                    <a:bodyPr/>
                    <a:lstStyle/>
                    <a:p>
                      <a:r>
                        <a:rPr lang="en-US" dirty="0" smtClean="0"/>
                        <a:t>Percent (Number)</a:t>
                      </a:r>
                      <a:r>
                        <a:rPr lang="en-US" baseline="0" dirty="0" smtClean="0"/>
                        <a:t> of Individuals Identifying this Suggestion</a:t>
                      </a:r>
                      <a:endParaRPr lang="en-US" dirty="0"/>
                    </a:p>
                  </a:txBody>
                  <a:tcPr/>
                </a:tc>
              </a:tr>
              <a:tr h="663575">
                <a:tc>
                  <a:txBody>
                    <a:bodyPr/>
                    <a:lstStyle/>
                    <a:p>
                      <a:r>
                        <a:rPr lang="en-US" dirty="0" smtClean="0"/>
                        <a:t>Increase statistical literacy, concepts, and interpretations.</a:t>
                      </a:r>
                      <a:endParaRPr lang="en-US" dirty="0"/>
                    </a:p>
                  </a:txBody>
                  <a:tcPr/>
                </a:tc>
                <a:tc>
                  <a:txBody>
                    <a:bodyPr/>
                    <a:lstStyle/>
                    <a:p>
                      <a:r>
                        <a:rPr lang="en-US" dirty="0" smtClean="0"/>
                        <a:t>24.8% (n=35)</a:t>
                      </a:r>
                      <a:endParaRPr lang="en-US" dirty="0"/>
                    </a:p>
                  </a:txBody>
                  <a:tcPr/>
                </a:tc>
              </a:tr>
              <a:tr h="663575">
                <a:tc>
                  <a:txBody>
                    <a:bodyPr/>
                    <a:lstStyle/>
                    <a:p>
                      <a:r>
                        <a:rPr lang="en-US" dirty="0" smtClean="0"/>
                        <a:t>Be relevant.</a:t>
                      </a:r>
                      <a:endParaRPr lang="en-US" dirty="0"/>
                    </a:p>
                  </a:txBody>
                  <a:tcPr/>
                </a:tc>
                <a:tc>
                  <a:txBody>
                    <a:bodyPr/>
                    <a:lstStyle/>
                    <a:p>
                      <a:r>
                        <a:rPr lang="en-US" dirty="0" smtClean="0"/>
                        <a:t>16.3% (n=23)</a:t>
                      </a:r>
                      <a:endParaRPr lang="en-US" dirty="0"/>
                    </a:p>
                  </a:txBody>
                  <a:tcPr/>
                </a:tc>
              </a:tr>
              <a:tr h="663575">
                <a:tc>
                  <a:txBody>
                    <a:bodyPr/>
                    <a:lstStyle/>
                    <a:p>
                      <a:r>
                        <a:rPr lang="en-US" dirty="0" smtClean="0"/>
                        <a:t>Cover specific content.</a:t>
                      </a:r>
                      <a:endParaRPr lang="en-US" dirty="0"/>
                    </a:p>
                  </a:txBody>
                  <a:tcPr/>
                </a:tc>
                <a:tc>
                  <a:txBody>
                    <a:bodyPr/>
                    <a:lstStyle/>
                    <a:p>
                      <a:r>
                        <a:rPr lang="en-US" dirty="0" smtClean="0"/>
                        <a:t>15.6%</a:t>
                      </a:r>
                      <a:r>
                        <a:rPr lang="en-US" baseline="0" dirty="0" smtClean="0"/>
                        <a:t> </a:t>
                      </a:r>
                      <a:r>
                        <a:rPr lang="en-US" dirty="0" smtClean="0"/>
                        <a:t>(n=22)</a:t>
                      </a:r>
                      <a:endParaRPr lang="en-US" dirty="0"/>
                    </a:p>
                  </a:txBody>
                  <a:tcPr/>
                </a:tc>
              </a:tr>
              <a:tr h="663575">
                <a:tc>
                  <a:txBody>
                    <a:bodyPr/>
                    <a:lstStyle/>
                    <a:p>
                      <a:r>
                        <a:rPr lang="en-US" dirty="0" smtClean="0"/>
                        <a:t>Create a discipline-specific statistics course.</a:t>
                      </a:r>
                      <a:endParaRPr lang="en-US" dirty="0"/>
                    </a:p>
                  </a:txBody>
                  <a:tcPr/>
                </a:tc>
                <a:tc>
                  <a:txBody>
                    <a:bodyPr/>
                    <a:lstStyle/>
                    <a:p>
                      <a:r>
                        <a:rPr lang="en-US" dirty="0" smtClean="0"/>
                        <a:t>14.2% (n=20)</a:t>
                      </a:r>
                      <a:endParaRPr lang="en-US" dirty="0"/>
                    </a:p>
                  </a:txBody>
                  <a:tcPr/>
                </a:tc>
              </a:tr>
              <a:tr h="663575">
                <a:tc>
                  <a:txBody>
                    <a:bodyPr/>
                    <a:lstStyle/>
                    <a:p>
                      <a:r>
                        <a:rPr lang="en-US" dirty="0" smtClean="0"/>
                        <a:t>Miscellaneous</a:t>
                      </a:r>
                      <a:endParaRPr lang="en-US" dirty="0"/>
                    </a:p>
                  </a:txBody>
                  <a:tcPr/>
                </a:tc>
                <a:tc>
                  <a:txBody>
                    <a:bodyPr/>
                    <a:lstStyle/>
                    <a:p>
                      <a:r>
                        <a:rPr lang="en-US" dirty="0" smtClean="0"/>
                        <a:t>12.1% (n=17)</a:t>
                      </a:r>
                      <a:endParaRPr lang="en-US" dirty="0"/>
                    </a:p>
                  </a:txBody>
                  <a:tcPr/>
                </a:tc>
              </a:tr>
              <a:tr h="663575">
                <a:tc>
                  <a:txBody>
                    <a:bodyPr/>
                    <a:lstStyle/>
                    <a:p>
                      <a:r>
                        <a:rPr lang="en-US" dirty="0" smtClean="0"/>
                        <a:t>Connect introductory statistics to a specific discipline.</a:t>
                      </a:r>
                      <a:endParaRPr lang="en-US" dirty="0"/>
                    </a:p>
                  </a:txBody>
                  <a:tcPr/>
                </a:tc>
                <a:tc>
                  <a:txBody>
                    <a:bodyPr/>
                    <a:lstStyle/>
                    <a:p>
                      <a:r>
                        <a:rPr lang="en-US" dirty="0" smtClean="0"/>
                        <a:t>9.9% (n=14)</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4F773E9D-19E1-463B-A4BE-508872D5AFF5}" type="slidenum">
              <a:rPr lang="en-US" smtClean="0"/>
              <a:t>15</a:t>
            </a:fld>
            <a:endParaRPr lang="en-US"/>
          </a:p>
        </p:txBody>
      </p:sp>
    </p:spTree>
    <p:extLst>
      <p:ext uri="{BB962C8B-B14F-4D97-AF65-F5344CB8AC3E}">
        <p14:creationId xmlns:p14="http://schemas.microsoft.com/office/powerpoint/2010/main" val="3678806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dirty="0" smtClean="0">
                <a:solidFill>
                  <a:schemeClr val="tx1"/>
                </a:solidFill>
              </a:rPr>
              <a:t>Results: Suggestions for Improvement</a:t>
            </a:r>
            <a:endParaRPr lang="en-US" dirty="0">
              <a:solidFill>
                <a:schemeClr val="tx1"/>
              </a:solidFill>
            </a:endParaRP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1663953777"/>
              </p:ext>
            </p:extLst>
          </p:nvPr>
        </p:nvGraphicFramePr>
        <p:xfrm>
          <a:off x="301625" y="1527174"/>
          <a:ext cx="8504238" cy="4804410"/>
        </p:xfrm>
        <a:graphic>
          <a:graphicData uri="http://schemas.openxmlformats.org/drawingml/2006/table">
            <a:tbl>
              <a:tblPr firstRow="1" bandRow="1">
                <a:tableStyleId>{7DF18680-E054-41AD-8BC1-D1AEF772440D}</a:tableStyleId>
              </a:tblPr>
              <a:tblGrid>
                <a:gridCol w="4252119"/>
                <a:gridCol w="4252119"/>
              </a:tblGrid>
              <a:tr h="663575">
                <a:tc>
                  <a:txBody>
                    <a:bodyPr/>
                    <a:lstStyle/>
                    <a:p>
                      <a:r>
                        <a:rPr lang="en-US" dirty="0" smtClean="0"/>
                        <a:t>Suggestion</a:t>
                      </a:r>
                      <a:endParaRPr lang="en-US" dirty="0"/>
                    </a:p>
                  </a:txBody>
                  <a:tcPr/>
                </a:tc>
                <a:tc>
                  <a:txBody>
                    <a:bodyPr/>
                    <a:lstStyle/>
                    <a:p>
                      <a:r>
                        <a:rPr lang="en-US" dirty="0" smtClean="0"/>
                        <a:t>GAISE Recommendation</a:t>
                      </a:r>
                      <a:endParaRPr lang="en-US" dirty="0"/>
                    </a:p>
                  </a:txBody>
                  <a:tcPr/>
                </a:tc>
              </a:tr>
              <a:tr h="663575">
                <a:tc>
                  <a:txBody>
                    <a:bodyPr/>
                    <a:lstStyle/>
                    <a:p>
                      <a:r>
                        <a:rPr lang="en-US" dirty="0" smtClean="0"/>
                        <a:t>Increase statistical literacy, concepts, and interpretations.</a:t>
                      </a:r>
                      <a:endParaRPr lang="en-US" dirty="0"/>
                    </a:p>
                  </a:txBody>
                  <a:tcPr/>
                </a:tc>
                <a:tc>
                  <a:txBody>
                    <a:bodyPr/>
                    <a:lstStyle/>
                    <a:p>
                      <a:pPr marL="0" indent="0">
                        <a:buNone/>
                      </a:pPr>
                      <a:r>
                        <a:rPr lang="en-US" sz="1200" dirty="0" smtClean="0"/>
                        <a:t>1. Emphasize statistical literacy and develop statistical thinking.</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3. Stress conceptual understanding, rather than mere knowledge of procedures.</a:t>
                      </a:r>
                    </a:p>
                  </a:txBody>
                  <a:tcPr/>
                </a:tc>
              </a:tr>
              <a:tr h="663575">
                <a:tc>
                  <a:txBody>
                    <a:bodyPr/>
                    <a:lstStyle/>
                    <a:p>
                      <a:r>
                        <a:rPr lang="en-US" dirty="0" smtClean="0"/>
                        <a:t>Be relevant.</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2. Use real data.</a:t>
                      </a:r>
                    </a:p>
                  </a:txBody>
                  <a:tcPr/>
                </a:tc>
              </a:tr>
              <a:tr h="663575">
                <a:tc>
                  <a:txBody>
                    <a:bodyPr/>
                    <a:lstStyle/>
                    <a:p>
                      <a:r>
                        <a:rPr lang="en-US" dirty="0" smtClean="0"/>
                        <a:t>Cover specific content.</a:t>
                      </a:r>
                      <a:endParaRPr lang="en-US" dirty="0"/>
                    </a:p>
                  </a:txBody>
                  <a:tcPr/>
                </a:tc>
                <a:tc>
                  <a:txBody>
                    <a:bodyPr/>
                    <a:lstStyle/>
                    <a:p>
                      <a:endParaRPr lang="en-US" dirty="0"/>
                    </a:p>
                  </a:txBody>
                  <a:tcPr/>
                </a:tc>
              </a:tr>
              <a:tr h="663575">
                <a:tc>
                  <a:txBody>
                    <a:bodyPr/>
                    <a:lstStyle/>
                    <a:p>
                      <a:r>
                        <a:rPr lang="en-US" dirty="0" smtClean="0"/>
                        <a:t>Create a discipline-specific statistics course.</a:t>
                      </a:r>
                      <a:endParaRPr lang="en-US" dirty="0"/>
                    </a:p>
                  </a:txBody>
                  <a:tcPr/>
                </a:tc>
                <a:tc>
                  <a:txBody>
                    <a:bodyPr/>
                    <a:lstStyle/>
                    <a:p>
                      <a:endParaRPr lang="en-US" dirty="0"/>
                    </a:p>
                  </a:txBody>
                  <a:tcPr/>
                </a:tc>
              </a:tr>
              <a:tr h="663575">
                <a:tc>
                  <a:txBody>
                    <a:bodyPr/>
                    <a:lstStyle/>
                    <a:p>
                      <a:r>
                        <a:rPr lang="en-US" dirty="0" smtClean="0"/>
                        <a:t>Miscellaneous</a:t>
                      </a:r>
                      <a:endParaRPr lang="en-US" dirty="0"/>
                    </a:p>
                  </a:txBody>
                  <a:tcPr/>
                </a:tc>
                <a:tc>
                  <a:txBody>
                    <a:bodyPr/>
                    <a:lstStyle/>
                    <a:p>
                      <a:endParaRPr lang="en-US" dirty="0"/>
                    </a:p>
                  </a:txBody>
                  <a:tcPr/>
                </a:tc>
              </a:tr>
              <a:tr h="663575">
                <a:tc>
                  <a:txBody>
                    <a:bodyPr/>
                    <a:lstStyle/>
                    <a:p>
                      <a:r>
                        <a:rPr lang="en-US" dirty="0" smtClean="0"/>
                        <a:t>Connect introductory statistics to a specific discipline.</a:t>
                      </a:r>
                      <a:endParaRPr lang="en-US" dirty="0"/>
                    </a:p>
                  </a:txBody>
                  <a:tcPr/>
                </a:tc>
                <a:tc>
                  <a:txBody>
                    <a:bodyPr/>
                    <a:lstStyle/>
                    <a:p>
                      <a:endParaRPr lang="en-US" dirty="0"/>
                    </a:p>
                  </a:txBody>
                  <a:tcPr/>
                </a:tc>
              </a:tr>
            </a:tbl>
          </a:graphicData>
        </a:graphic>
      </p:graphicFrame>
      <p:sp>
        <p:nvSpPr>
          <p:cNvPr id="3" name="Slide Number Placeholder 2"/>
          <p:cNvSpPr>
            <a:spLocks noGrp="1"/>
          </p:cNvSpPr>
          <p:nvPr>
            <p:ph type="sldNum" sz="quarter" idx="12"/>
          </p:nvPr>
        </p:nvSpPr>
        <p:spPr/>
        <p:txBody>
          <a:bodyPr/>
          <a:lstStyle/>
          <a:p>
            <a:fld id="{4F773E9D-19E1-463B-A4BE-508872D5AFF5}" type="slidenum">
              <a:rPr lang="en-US" smtClean="0"/>
              <a:t>16</a:t>
            </a:fld>
            <a:endParaRPr lang="en-US"/>
          </a:p>
        </p:txBody>
      </p:sp>
    </p:spTree>
    <p:extLst>
      <p:ext uri="{BB962C8B-B14F-4D97-AF65-F5344CB8AC3E}">
        <p14:creationId xmlns:p14="http://schemas.microsoft.com/office/powerpoint/2010/main" val="22634050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Overview</a:t>
            </a:r>
            <a:endParaRPr lang="en-US" dirty="0">
              <a:solidFill>
                <a:schemeClr val="bg1">
                  <a:lumMod val="10000"/>
                </a:schemeClr>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sp>
        <p:nvSpPr>
          <p:cNvPr id="7" name="TextBox 6"/>
          <p:cNvSpPr txBox="1"/>
          <p:nvPr/>
        </p:nvSpPr>
        <p:spPr>
          <a:xfrm>
            <a:off x="533400" y="1905000"/>
            <a:ext cx="8077200" cy="3693319"/>
          </a:xfrm>
          <a:prstGeom prst="rect">
            <a:avLst/>
          </a:prstGeom>
          <a:noFill/>
        </p:spPr>
        <p:txBody>
          <a:bodyPr wrap="square" rtlCol="0">
            <a:spAutoFit/>
          </a:bodyPr>
          <a:lstStyle/>
          <a:p>
            <a:pPr marL="285750" indent="-285750">
              <a:buFont typeface="Arial" pitchFamily="34" charset="0"/>
              <a:buChar char="•"/>
            </a:pPr>
            <a:r>
              <a:rPr lang="en-US" sz="2400" dirty="0" smtClean="0">
                <a:solidFill>
                  <a:srgbClr val="060903"/>
                </a:solidFill>
              </a:rPr>
              <a:t>Numerous qualitative data available.</a:t>
            </a:r>
          </a:p>
          <a:p>
            <a:endParaRPr lang="en-US" sz="2400" dirty="0" smtClean="0">
              <a:solidFill>
                <a:srgbClr val="060903"/>
              </a:solidFill>
            </a:endParaRPr>
          </a:p>
          <a:p>
            <a:pPr marL="285750" indent="-285750">
              <a:buFont typeface="Arial" pitchFamily="34" charset="0"/>
              <a:buChar char="•"/>
            </a:pPr>
            <a:r>
              <a:rPr lang="en-US" sz="2400" dirty="0" smtClean="0">
                <a:solidFill>
                  <a:srgbClr val="060903"/>
                </a:solidFill>
              </a:rPr>
              <a:t>Students can explore the data using Excel, or, if they use SAS they can gain practice importing data and using basic procedures (FREQ, MEANS, UNIVARIATE) to obtain summary results and graphs.</a:t>
            </a:r>
          </a:p>
          <a:p>
            <a:pPr marL="285750" indent="-285750">
              <a:buFont typeface="Arial" pitchFamily="34" charset="0"/>
              <a:buChar char="•"/>
            </a:pPr>
            <a:endParaRPr lang="en-US" sz="2400" dirty="0">
              <a:solidFill>
                <a:srgbClr val="060903"/>
              </a:solidFill>
            </a:endParaRPr>
          </a:p>
          <a:p>
            <a:pPr marL="285750" indent="-285750">
              <a:buFont typeface="Arial" pitchFamily="34" charset="0"/>
              <a:buChar char="•"/>
            </a:pPr>
            <a:r>
              <a:rPr lang="en-US" sz="2400" dirty="0" smtClean="0">
                <a:solidFill>
                  <a:srgbClr val="060903"/>
                </a:solidFill>
              </a:rPr>
              <a:t>Alternatively instructors can provide students with appropriate tables, graphs, and summary statistics.</a:t>
            </a:r>
          </a:p>
          <a:p>
            <a:pPr marL="285750" indent="-285750">
              <a:buFontTx/>
              <a:buChar char="-"/>
            </a:pPr>
            <a:endParaRPr lang="en-US" dirty="0">
              <a:solidFill>
                <a:srgbClr val="060903"/>
              </a:solidFill>
            </a:endParaRPr>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17</a:t>
            </a:fld>
            <a:endParaRPr lang="en-US">
              <a:solidFill>
                <a:srgbClr val="751519">
                  <a:shade val="75000"/>
                </a:srgbClr>
              </a:solidFill>
            </a:endParaRPr>
          </a:p>
        </p:txBody>
      </p:sp>
    </p:spTree>
    <p:extLst>
      <p:ext uri="{BB962C8B-B14F-4D97-AF65-F5344CB8AC3E}">
        <p14:creationId xmlns:p14="http://schemas.microsoft.com/office/powerpoint/2010/main" val="30315386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tx1"/>
                </a:solidFill>
              </a:rPr>
              <a:t>Accessing the Data</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r>
              <a:rPr lang="en-US" dirty="0" smtClean="0"/>
              <a:t>At the end of Section 2 (page 4) of the paper:</a:t>
            </a:r>
          </a:p>
          <a:p>
            <a:endParaRPr lang="en-US" dirty="0"/>
          </a:p>
          <a:p>
            <a:endParaRPr lang="en-US" dirty="0" smtClean="0"/>
          </a:p>
          <a:p>
            <a:endParaRPr lang="en-US" dirty="0"/>
          </a:p>
          <a:p>
            <a:r>
              <a:rPr lang="en-US" dirty="0" smtClean="0"/>
              <a:t>The StatUse.txt file gives information on all columns of the data set.</a:t>
            </a:r>
            <a:endParaRPr lang="en-US" dirty="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743200"/>
            <a:ext cx="7840748" cy="88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18</a:t>
            </a:fld>
            <a:endParaRPr lang="en-US">
              <a:solidFill>
                <a:srgbClr val="751519">
                  <a:shade val="75000"/>
                </a:srgbClr>
              </a:solidFill>
            </a:endParaRPr>
          </a:p>
        </p:txBody>
      </p:sp>
    </p:spTree>
    <p:extLst>
      <p:ext uri="{BB962C8B-B14F-4D97-AF65-F5344CB8AC3E}">
        <p14:creationId xmlns:p14="http://schemas.microsoft.com/office/powerpoint/2010/main" val="1026969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tx1"/>
                </a:solidFill>
              </a:rPr>
              <a:t>The Data</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r>
              <a:rPr lang="en-US" u="sng" dirty="0">
                <a:solidFill>
                  <a:srgbClr val="0000FF"/>
                </a:solidFill>
              </a:rPr>
              <a:t>s</a:t>
            </a:r>
            <a:r>
              <a:rPr lang="en-US" u="sng" dirty="0" smtClean="0">
                <a:solidFill>
                  <a:srgbClr val="0000FF"/>
                </a:solidFill>
              </a:rPr>
              <a:t>tatuse.csv</a:t>
            </a:r>
          </a:p>
          <a:p>
            <a:endParaRPr lang="en-US" dirty="0"/>
          </a:p>
          <a:p>
            <a:endParaRPr lang="en-US" dirty="0" smtClean="0"/>
          </a:p>
          <a:p>
            <a:pPr marL="0" indent="0">
              <a:buNone/>
            </a:pPr>
            <a:endParaRPr lang="en-US" dirty="0" smtClean="0"/>
          </a:p>
          <a:p>
            <a:pPr marL="0" indent="0">
              <a:buNone/>
            </a:pPr>
            <a:endParaRPr lang="en-US" dirty="0"/>
          </a:p>
          <a:p>
            <a:pPr marL="0" indent="0">
              <a:buNone/>
            </a:pPr>
            <a:r>
              <a:rPr lang="en-US" u="sng" dirty="0" smtClean="0">
                <a:solidFill>
                  <a:srgbClr val="0000FF"/>
                </a:solidFill>
              </a:rPr>
              <a:t>StatUse.txt</a:t>
            </a:r>
            <a:endParaRPr lang="en-US" u="sng" dirty="0">
              <a:solidFill>
                <a:srgbClr val="0000FF"/>
              </a:solidFill>
            </a:endParaRPr>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5421" y="4648200"/>
            <a:ext cx="4892261"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3951" y="2133600"/>
            <a:ext cx="7315200" cy="18915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19</a:t>
            </a:fld>
            <a:endParaRPr lang="en-US">
              <a:solidFill>
                <a:srgbClr val="751519">
                  <a:shade val="75000"/>
                </a:srgbClr>
              </a:solidFill>
            </a:endParaRPr>
          </a:p>
        </p:txBody>
      </p:sp>
    </p:spTree>
    <p:extLst>
      <p:ext uri="{BB962C8B-B14F-4D97-AF65-F5344CB8AC3E}">
        <p14:creationId xmlns:p14="http://schemas.microsoft.com/office/powerpoint/2010/main" val="2975679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Outline</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514350" indent="-514350">
              <a:buAutoNum type="arabicPeriod"/>
            </a:pPr>
            <a:r>
              <a:rPr lang="en-US" dirty="0" smtClean="0"/>
              <a:t>Background</a:t>
            </a:r>
          </a:p>
          <a:p>
            <a:pPr marL="514350" indent="-514350">
              <a:buAutoNum type="arabicPeriod"/>
            </a:pPr>
            <a:r>
              <a:rPr lang="en-US" dirty="0" smtClean="0"/>
              <a:t>Our Study</a:t>
            </a:r>
          </a:p>
          <a:p>
            <a:pPr marL="514350" indent="-514350">
              <a:buAutoNum type="arabicPeriod"/>
            </a:pPr>
            <a:r>
              <a:rPr lang="en-US" dirty="0" smtClean="0"/>
              <a:t>Our Survey &amp; Results</a:t>
            </a:r>
          </a:p>
          <a:p>
            <a:pPr marL="514350" indent="-514350">
              <a:buAutoNum type="arabicPeriod"/>
            </a:pPr>
            <a:r>
              <a:rPr lang="en-US" dirty="0" smtClean="0"/>
              <a:t>Class Applications</a:t>
            </a:r>
          </a:p>
          <a:p>
            <a:pPr marL="514350" indent="-514350">
              <a:buAutoNum type="arabicPeriod"/>
            </a:pPr>
            <a:r>
              <a:rPr lang="en-US" dirty="0" smtClean="0"/>
              <a:t>Recommendations</a:t>
            </a:r>
          </a:p>
          <a:p>
            <a:pPr marL="514350" indent="-514350">
              <a:buFont typeface="Wingdings 2"/>
              <a:buAutoNum type="arabicPeriod"/>
            </a:pPr>
            <a:r>
              <a:rPr lang="en-US" dirty="0"/>
              <a:t>Future Directions for this Research</a:t>
            </a:r>
          </a:p>
          <a:p>
            <a:pPr marL="514350" indent="-514350">
              <a:buAutoNum type="arabicPeriod"/>
            </a:pPr>
            <a:r>
              <a:rPr lang="en-US" dirty="0" smtClean="0"/>
              <a:t>Concluding remarks</a:t>
            </a:r>
          </a:p>
        </p:txBody>
      </p:sp>
      <p:sp>
        <p:nvSpPr>
          <p:cNvPr id="4" name="Slide Number Placeholder 3"/>
          <p:cNvSpPr>
            <a:spLocks noGrp="1"/>
          </p:cNvSpPr>
          <p:nvPr>
            <p:ph type="sldNum" sz="quarter" idx="12"/>
          </p:nvPr>
        </p:nvSpPr>
        <p:spPr/>
        <p:txBody>
          <a:bodyPr/>
          <a:lstStyle/>
          <a:p>
            <a:fld id="{4F773E9D-19E1-463B-A4BE-508872D5AFF5}" type="slidenum">
              <a:rPr lang="en-US" smtClean="0"/>
              <a:t>2</a:t>
            </a:fld>
            <a:endParaRPr lang="en-US"/>
          </a:p>
        </p:txBody>
      </p:sp>
    </p:spTree>
    <p:extLst>
      <p:ext uri="{BB962C8B-B14F-4D97-AF65-F5344CB8AC3E}">
        <p14:creationId xmlns:p14="http://schemas.microsoft.com/office/powerpoint/2010/main" val="20516287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Data Available</a:t>
            </a:r>
            <a:endParaRPr lang="en-US" dirty="0">
              <a:solidFill>
                <a:schemeClr val="bg1">
                  <a:lumMod val="10000"/>
                </a:schemeClr>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sp>
        <p:nvSpPr>
          <p:cNvPr id="5" name="TextBox 4"/>
          <p:cNvSpPr txBox="1"/>
          <p:nvPr/>
        </p:nvSpPr>
        <p:spPr>
          <a:xfrm>
            <a:off x="762000" y="2199144"/>
            <a:ext cx="7696200" cy="2677656"/>
          </a:xfrm>
          <a:prstGeom prst="rect">
            <a:avLst/>
          </a:prstGeom>
          <a:noFill/>
        </p:spPr>
        <p:txBody>
          <a:bodyPr wrap="square" rtlCol="0">
            <a:spAutoFit/>
          </a:bodyPr>
          <a:lstStyle/>
          <a:p>
            <a:pPr marL="457200" indent="-457200">
              <a:buFontTx/>
              <a:buAutoNum type="arabicPeriod"/>
            </a:pPr>
            <a:r>
              <a:rPr lang="en-US" sz="2400" dirty="0" smtClean="0">
                <a:solidFill>
                  <a:srgbClr val="060903"/>
                </a:solidFill>
              </a:rPr>
              <a:t>Affiliation Area</a:t>
            </a:r>
          </a:p>
          <a:p>
            <a:pPr marL="457200" indent="-457200">
              <a:buFontTx/>
              <a:buAutoNum type="arabicPeriod"/>
            </a:pPr>
            <a:r>
              <a:rPr lang="en-US" sz="2400" dirty="0" smtClean="0">
                <a:solidFill>
                  <a:srgbClr val="060903"/>
                </a:solidFill>
              </a:rPr>
              <a:t>Job Title</a:t>
            </a:r>
          </a:p>
          <a:p>
            <a:pPr marL="457200" indent="-457200">
              <a:buFontTx/>
              <a:buAutoNum type="arabicPeriod"/>
            </a:pPr>
            <a:r>
              <a:rPr lang="en-US" sz="2400" dirty="0" smtClean="0">
                <a:solidFill>
                  <a:srgbClr val="060903"/>
                </a:solidFill>
              </a:rPr>
              <a:t>Years Teaching (time category)</a:t>
            </a:r>
          </a:p>
          <a:p>
            <a:pPr marL="457200" indent="-457200">
              <a:buFontTx/>
              <a:buAutoNum type="arabicPeriod"/>
            </a:pPr>
            <a:r>
              <a:rPr lang="en-US" sz="2400" dirty="0" smtClean="0">
                <a:solidFill>
                  <a:srgbClr val="060903"/>
                </a:solidFill>
              </a:rPr>
              <a:t>Have </a:t>
            </a:r>
            <a:r>
              <a:rPr lang="en-US" sz="2400" dirty="0">
                <a:solidFill>
                  <a:srgbClr val="060903"/>
                </a:solidFill>
              </a:rPr>
              <a:t>you ever taken a statistics </a:t>
            </a:r>
            <a:r>
              <a:rPr lang="en-US" sz="2400" dirty="0" smtClean="0">
                <a:solidFill>
                  <a:srgbClr val="060903"/>
                </a:solidFill>
              </a:rPr>
              <a:t>class?</a:t>
            </a:r>
          </a:p>
          <a:p>
            <a:pPr marL="457200" indent="-457200">
              <a:buFontTx/>
              <a:buAutoNum type="arabicPeriod"/>
            </a:pPr>
            <a:r>
              <a:rPr lang="en-US" sz="2400" dirty="0" smtClean="0">
                <a:solidFill>
                  <a:srgbClr val="060903"/>
                </a:solidFill>
              </a:rPr>
              <a:t>How often statistics is used or taught in my classes (5 options available)</a:t>
            </a:r>
          </a:p>
          <a:p>
            <a:r>
              <a:rPr lang="en-US" sz="2400" dirty="0" smtClean="0">
                <a:solidFill>
                  <a:srgbClr val="060903"/>
                </a:solidFill>
              </a:rPr>
              <a:t> </a:t>
            </a:r>
            <a:endParaRPr lang="en-US" dirty="0">
              <a:solidFill>
                <a:srgbClr val="060903"/>
              </a:solidFill>
            </a:endParaRPr>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20</a:t>
            </a:fld>
            <a:endParaRPr lang="en-US">
              <a:solidFill>
                <a:srgbClr val="751519">
                  <a:shade val="75000"/>
                </a:srgbClr>
              </a:solidFill>
            </a:endParaRPr>
          </a:p>
        </p:txBody>
      </p:sp>
    </p:spTree>
    <p:extLst>
      <p:ext uri="{BB962C8B-B14F-4D97-AF65-F5344CB8AC3E}">
        <p14:creationId xmlns:p14="http://schemas.microsoft.com/office/powerpoint/2010/main" val="6923424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Data Available</a:t>
            </a:r>
            <a:endParaRPr lang="en-US" dirty="0">
              <a:solidFill>
                <a:schemeClr val="bg1">
                  <a:lumMod val="10000"/>
                </a:schemeClr>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sp>
        <p:nvSpPr>
          <p:cNvPr id="5" name="TextBox 4"/>
          <p:cNvSpPr txBox="1"/>
          <p:nvPr/>
        </p:nvSpPr>
        <p:spPr>
          <a:xfrm>
            <a:off x="381000" y="1729636"/>
            <a:ext cx="8382000" cy="4524315"/>
          </a:xfrm>
          <a:prstGeom prst="rect">
            <a:avLst/>
          </a:prstGeom>
          <a:noFill/>
        </p:spPr>
        <p:txBody>
          <a:bodyPr wrap="square" rtlCol="0">
            <a:spAutoFit/>
          </a:bodyPr>
          <a:lstStyle/>
          <a:p>
            <a:pPr marL="457200" indent="-457200">
              <a:buFont typeface="+mj-lt"/>
              <a:buAutoNum type="arabicPeriod" startAt="6"/>
            </a:pPr>
            <a:r>
              <a:rPr lang="en-US" sz="2200" dirty="0" smtClean="0">
                <a:solidFill>
                  <a:srgbClr val="060903"/>
                </a:solidFill>
              </a:rPr>
              <a:t>Do </a:t>
            </a:r>
            <a:r>
              <a:rPr lang="en-US" sz="2200" dirty="0">
                <a:solidFill>
                  <a:srgbClr val="060903"/>
                </a:solidFill>
              </a:rPr>
              <a:t>you currently or have you in the past taught </a:t>
            </a:r>
            <a:r>
              <a:rPr lang="en-US" sz="2200" dirty="0" smtClean="0">
                <a:solidFill>
                  <a:srgbClr val="060903"/>
                </a:solidFill>
              </a:rPr>
              <a:t>statistical analysis </a:t>
            </a:r>
            <a:r>
              <a:rPr lang="en-US" sz="2200" dirty="0">
                <a:solidFill>
                  <a:srgbClr val="060903"/>
                </a:solidFill>
              </a:rPr>
              <a:t>methods in your undergraduate </a:t>
            </a:r>
            <a:r>
              <a:rPr lang="en-US" sz="2200" dirty="0" smtClean="0">
                <a:solidFill>
                  <a:srgbClr val="060903"/>
                </a:solidFill>
              </a:rPr>
              <a:t>courses?</a:t>
            </a:r>
          </a:p>
          <a:p>
            <a:pPr marL="457200" indent="-457200">
              <a:buFont typeface="+mj-lt"/>
              <a:buAutoNum type="arabicPeriod" startAt="6"/>
            </a:pPr>
            <a:r>
              <a:rPr lang="en-US" sz="2200" dirty="0" smtClean="0">
                <a:solidFill>
                  <a:srgbClr val="060903"/>
                </a:solidFill>
              </a:rPr>
              <a:t>What statistical </a:t>
            </a:r>
            <a:r>
              <a:rPr lang="en-US" sz="2200" dirty="0">
                <a:solidFill>
                  <a:srgbClr val="060903"/>
                </a:solidFill>
              </a:rPr>
              <a:t>procedures do you teach or have you </a:t>
            </a:r>
            <a:r>
              <a:rPr lang="en-US" sz="2200" dirty="0" smtClean="0">
                <a:solidFill>
                  <a:srgbClr val="060903"/>
                </a:solidFill>
              </a:rPr>
              <a:t>  </a:t>
            </a:r>
          </a:p>
          <a:p>
            <a:r>
              <a:rPr lang="en-US" sz="2200" dirty="0">
                <a:solidFill>
                  <a:srgbClr val="060903"/>
                </a:solidFill>
              </a:rPr>
              <a:t> </a:t>
            </a:r>
            <a:r>
              <a:rPr lang="en-US" sz="2200" dirty="0" smtClean="0">
                <a:solidFill>
                  <a:srgbClr val="060903"/>
                </a:solidFill>
              </a:rPr>
              <a:t>       taught? </a:t>
            </a:r>
            <a:r>
              <a:rPr lang="en-US" sz="2200" b="1" dirty="0" smtClean="0">
                <a:solidFill>
                  <a:srgbClr val="060903"/>
                </a:solidFill>
              </a:rPr>
              <a:t>*</a:t>
            </a:r>
          </a:p>
          <a:p>
            <a:endParaRPr lang="en-US" sz="2200" b="1" dirty="0" smtClean="0">
              <a:solidFill>
                <a:srgbClr val="060903"/>
              </a:solidFill>
            </a:endParaRPr>
          </a:p>
          <a:p>
            <a:endParaRPr lang="en-US" sz="2200" b="1" dirty="0">
              <a:solidFill>
                <a:srgbClr val="060903"/>
              </a:solidFill>
            </a:endParaRPr>
          </a:p>
          <a:p>
            <a:endParaRPr lang="en-US" sz="2200" b="1" dirty="0" smtClean="0">
              <a:solidFill>
                <a:srgbClr val="060903"/>
              </a:solidFill>
            </a:endParaRPr>
          </a:p>
          <a:p>
            <a:endParaRPr lang="en-US" sz="2200" b="1" dirty="0">
              <a:solidFill>
                <a:srgbClr val="060903"/>
              </a:solidFill>
            </a:endParaRPr>
          </a:p>
          <a:p>
            <a:endParaRPr lang="en-US" sz="2200" b="1" dirty="0" smtClean="0">
              <a:solidFill>
                <a:srgbClr val="060903"/>
              </a:solidFill>
            </a:endParaRPr>
          </a:p>
          <a:p>
            <a:endParaRPr lang="en-US" sz="2200" b="1" dirty="0">
              <a:solidFill>
                <a:srgbClr val="060903"/>
              </a:solidFill>
            </a:endParaRPr>
          </a:p>
          <a:p>
            <a:endParaRPr lang="en-US" sz="2200" b="1" dirty="0">
              <a:solidFill>
                <a:srgbClr val="060903"/>
              </a:solidFill>
            </a:endParaRPr>
          </a:p>
          <a:p>
            <a:pPr algn="ctr"/>
            <a:r>
              <a:rPr lang="en-US" sz="2200" b="1" dirty="0">
                <a:solidFill>
                  <a:srgbClr val="060903"/>
                </a:solidFill>
              </a:rPr>
              <a:t>*</a:t>
            </a:r>
            <a:r>
              <a:rPr lang="en-US" sz="2200" dirty="0">
                <a:solidFill>
                  <a:srgbClr val="060903"/>
                </a:solidFill>
              </a:rPr>
              <a:t> </a:t>
            </a:r>
            <a:r>
              <a:rPr lang="en-US" sz="2200" i="1" dirty="0">
                <a:solidFill>
                  <a:srgbClr val="060903"/>
                </a:solidFill>
              </a:rPr>
              <a:t>1 column in data for each of 16 </a:t>
            </a:r>
            <a:r>
              <a:rPr lang="en-US" sz="2200" i="1" dirty="0" smtClean="0">
                <a:solidFill>
                  <a:srgbClr val="060903"/>
                </a:solidFill>
              </a:rPr>
              <a:t>options</a:t>
            </a:r>
            <a:endParaRPr lang="en-US" sz="2200" dirty="0" smtClean="0">
              <a:solidFill>
                <a:srgbClr val="060903"/>
              </a:solidFill>
            </a:endParaRPr>
          </a:p>
          <a:p>
            <a:endParaRPr lang="en-US" sz="2400" dirty="0"/>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21</a:t>
            </a:fld>
            <a:endParaRPr lang="en-US">
              <a:solidFill>
                <a:srgbClr val="751519">
                  <a:shade val="75000"/>
                </a:srgbClr>
              </a:solidFill>
            </a:endParaRPr>
          </a:p>
        </p:txBody>
      </p:sp>
    </p:spTree>
    <p:extLst>
      <p:ext uri="{BB962C8B-B14F-4D97-AF65-F5344CB8AC3E}">
        <p14:creationId xmlns:p14="http://schemas.microsoft.com/office/powerpoint/2010/main" val="21502292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Data Available</a:t>
            </a:r>
            <a:endParaRPr lang="en-US" dirty="0">
              <a:solidFill>
                <a:schemeClr val="bg1">
                  <a:lumMod val="10000"/>
                </a:schemeClr>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sp>
        <p:nvSpPr>
          <p:cNvPr id="5" name="TextBox 4"/>
          <p:cNvSpPr txBox="1"/>
          <p:nvPr/>
        </p:nvSpPr>
        <p:spPr>
          <a:xfrm>
            <a:off x="381000" y="1729636"/>
            <a:ext cx="8382000" cy="4524315"/>
          </a:xfrm>
          <a:prstGeom prst="rect">
            <a:avLst/>
          </a:prstGeom>
          <a:noFill/>
        </p:spPr>
        <p:txBody>
          <a:bodyPr wrap="square" rtlCol="0">
            <a:spAutoFit/>
          </a:bodyPr>
          <a:lstStyle/>
          <a:p>
            <a:pPr marL="457200" indent="-457200">
              <a:buFont typeface="+mj-lt"/>
              <a:buAutoNum type="arabicPeriod" startAt="6"/>
            </a:pPr>
            <a:r>
              <a:rPr lang="en-US" sz="2200" dirty="0" smtClean="0">
                <a:solidFill>
                  <a:srgbClr val="060903"/>
                </a:solidFill>
              </a:rPr>
              <a:t>Do </a:t>
            </a:r>
            <a:r>
              <a:rPr lang="en-US" sz="2200" dirty="0">
                <a:solidFill>
                  <a:srgbClr val="060903"/>
                </a:solidFill>
              </a:rPr>
              <a:t>you currently or have you in the past taught </a:t>
            </a:r>
            <a:r>
              <a:rPr lang="en-US" sz="2200" dirty="0" smtClean="0">
                <a:solidFill>
                  <a:srgbClr val="060903"/>
                </a:solidFill>
              </a:rPr>
              <a:t>statistical analysis </a:t>
            </a:r>
            <a:r>
              <a:rPr lang="en-US" sz="2200" dirty="0">
                <a:solidFill>
                  <a:srgbClr val="060903"/>
                </a:solidFill>
              </a:rPr>
              <a:t>methods in your undergraduate </a:t>
            </a:r>
            <a:r>
              <a:rPr lang="en-US" sz="2200" dirty="0" smtClean="0">
                <a:solidFill>
                  <a:srgbClr val="060903"/>
                </a:solidFill>
              </a:rPr>
              <a:t>courses?</a:t>
            </a:r>
          </a:p>
          <a:p>
            <a:pPr marL="457200" indent="-457200">
              <a:buFont typeface="+mj-lt"/>
              <a:buAutoNum type="arabicPeriod" startAt="6"/>
            </a:pPr>
            <a:r>
              <a:rPr lang="en-US" sz="2200" dirty="0" smtClean="0">
                <a:solidFill>
                  <a:srgbClr val="060903"/>
                </a:solidFill>
              </a:rPr>
              <a:t>What statistical </a:t>
            </a:r>
            <a:r>
              <a:rPr lang="en-US" sz="2200" dirty="0">
                <a:solidFill>
                  <a:srgbClr val="060903"/>
                </a:solidFill>
              </a:rPr>
              <a:t>procedures do you teach or have you </a:t>
            </a:r>
            <a:r>
              <a:rPr lang="en-US" sz="2200" dirty="0" smtClean="0">
                <a:solidFill>
                  <a:srgbClr val="060903"/>
                </a:solidFill>
              </a:rPr>
              <a:t>  </a:t>
            </a:r>
          </a:p>
          <a:p>
            <a:r>
              <a:rPr lang="en-US" sz="2200" dirty="0">
                <a:solidFill>
                  <a:srgbClr val="060903"/>
                </a:solidFill>
              </a:rPr>
              <a:t> </a:t>
            </a:r>
            <a:r>
              <a:rPr lang="en-US" sz="2200" dirty="0" smtClean="0">
                <a:solidFill>
                  <a:srgbClr val="060903"/>
                </a:solidFill>
              </a:rPr>
              <a:t>       taught? </a:t>
            </a:r>
            <a:r>
              <a:rPr lang="en-US" sz="2200" b="1" dirty="0">
                <a:solidFill>
                  <a:srgbClr val="060903"/>
                </a:solidFill>
              </a:rPr>
              <a:t>*</a:t>
            </a:r>
            <a:endParaRPr lang="en-US" sz="2200" dirty="0" smtClean="0">
              <a:solidFill>
                <a:srgbClr val="060903"/>
              </a:solidFill>
            </a:endParaRPr>
          </a:p>
          <a:p>
            <a:endParaRPr lang="en-US" sz="2200" dirty="0" smtClean="0"/>
          </a:p>
          <a:p>
            <a:endParaRPr lang="en-US" sz="2200" dirty="0"/>
          </a:p>
          <a:p>
            <a:endParaRPr lang="en-US" sz="2200" dirty="0" smtClean="0"/>
          </a:p>
          <a:p>
            <a:endParaRPr lang="en-US" sz="2200" dirty="0"/>
          </a:p>
          <a:p>
            <a:endParaRPr lang="en-US" sz="2200" dirty="0" smtClean="0"/>
          </a:p>
          <a:p>
            <a:endParaRPr lang="en-US" sz="2200" dirty="0"/>
          </a:p>
          <a:p>
            <a:endParaRPr lang="en-US" sz="2200" dirty="0"/>
          </a:p>
          <a:p>
            <a:pPr algn="ctr"/>
            <a:r>
              <a:rPr lang="en-US" sz="2200" b="1" dirty="0" smtClean="0">
                <a:solidFill>
                  <a:srgbClr val="060903"/>
                </a:solidFill>
              </a:rPr>
              <a:t>*</a:t>
            </a:r>
            <a:r>
              <a:rPr lang="en-US" sz="2200" dirty="0" smtClean="0">
                <a:solidFill>
                  <a:srgbClr val="060903"/>
                </a:solidFill>
              </a:rPr>
              <a:t> </a:t>
            </a:r>
            <a:r>
              <a:rPr lang="en-US" sz="2200" i="1" dirty="0" smtClean="0">
                <a:solidFill>
                  <a:srgbClr val="060903"/>
                </a:solidFill>
              </a:rPr>
              <a:t>1 </a:t>
            </a:r>
            <a:r>
              <a:rPr lang="en-US" sz="2200" i="1" dirty="0">
                <a:solidFill>
                  <a:srgbClr val="060903"/>
                </a:solidFill>
              </a:rPr>
              <a:t>column in data for each of 16 </a:t>
            </a:r>
            <a:r>
              <a:rPr lang="en-US" sz="2200" i="1" dirty="0" smtClean="0">
                <a:solidFill>
                  <a:srgbClr val="060903"/>
                </a:solidFill>
              </a:rPr>
              <a:t>options</a:t>
            </a:r>
            <a:endParaRPr lang="en-US" sz="2200" i="1" dirty="0">
              <a:solidFill>
                <a:srgbClr val="060903"/>
              </a:solidFill>
            </a:endParaRPr>
          </a:p>
          <a:p>
            <a:endParaRPr lang="en-US" sz="2400"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71" y="3276599"/>
            <a:ext cx="7619858" cy="2066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22</a:t>
            </a:fld>
            <a:endParaRPr lang="en-US">
              <a:solidFill>
                <a:srgbClr val="751519">
                  <a:shade val="75000"/>
                </a:srgbClr>
              </a:solidFill>
            </a:endParaRPr>
          </a:p>
        </p:txBody>
      </p:sp>
    </p:spTree>
    <p:extLst>
      <p:ext uri="{BB962C8B-B14F-4D97-AF65-F5344CB8AC3E}">
        <p14:creationId xmlns:p14="http://schemas.microsoft.com/office/powerpoint/2010/main" val="39930521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Data Available</a:t>
            </a:r>
            <a:endParaRPr lang="en-US" dirty="0">
              <a:solidFill>
                <a:schemeClr val="bg1">
                  <a:lumMod val="10000"/>
                </a:schemeClr>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sp>
        <p:nvSpPr>
          <p:cNvPr id="5" name="TextBox 4"/>
          <p:cNvSpPr txBox="1"/>
          <p:nvPr/>
        </p:nvSpPr>
        <p:spPr>
          <a:xfrm>
            <a:off x="381000" y="1729636"/>
            <a:ext cx="8382000" cy="4524315"/>
          </a:xfrm>
          <a:prstGeom prst="rect">
            <a:avLst/>
          </a:prstGeom>
          <a:noFill/>
        </p:spPr>
        <p:txBody>
          <a:bodyPr wrap="square" rtlCol="0">
            <a:spAutoFit/>
          </a:bodyPr>
          <a:lstStyle/>
          <a:p>
            <a:pPr marL="457200" indent="-457200">
              <a:buFont typeface="+mj-lt"/>
              <a:buAutoNum type="arabicPeriod" startAt="6"/>
            </a:pPr>
            <a:r>
              <a:rPr lang="en-US" sz="2200" dirty="0" smtClean="0">
                <a:solidFill>
                  <a:srgbClr val="060903"/>
                </a:solidFill>
              </a:rPr>
              <a:t>Do </a:t>
            </a:r>
            <a:r>
              <a:rPr lang="en-US" sz="2200" dirty="0">
                <a:solidFill>
                  <a:srgbClr val="060903"/>
                </a:solidFill>
              </a:rPr>
              <a:t>you currently or have you in the past taught </a:t>
            </a:r>
            <a:r>
              <a:rPr lang="en-US" sz="2200" dirty="0" smtClean="0">
                <a:solidFill>
                  <a:srgbClr val="060903"/>
                </a:solidFill>
              </a:rPr>
              <a:t>statistical analysis </a:t>
            </a:r>
            <a:r>
              <a:rPr lang="en-US" sz="2200" dirty="0">
                <a:solidFill>
                  <a:srgbClr val="060903"/>
                </a:solidFill>
              </a:rPr>
              <a:t>methods in your undergraduate </a:t>
            </a:r>
            <a:r>
              <a:rPr lang="en-US" sz="2200" dirty="0" smtClean="0">
                <a:solidFill>
                  <a:srgbClr val="060903"/>
                </a:solidFill>
              </a:rPr>
              <a:t>courses?</a:t>
            </a:r>
          </a:p>
          <a:p>
            <a:pPr marL="457200" indent="-457200">
              <a:buFont typeface="+mj-lt"/>
              <a:buAutoNum type="arabicPeriod" startAt="6"/>
            </a:pPr>
            <a:r>
              <a:rPr lang="en-US" sz="2200" dirty="0" smtClean="0">
                <a:solidFill>
                  <a:srgbClr val="060903"/>
                </a:solidFill>
              </a:rPr>
              <a:t>What statistical </a:t>
            </a:r>
            <a:r>
              <a:rPr lang="en-US" sz="2200" dirty="0">
                <a:solidFill>
                  <a:srgbClr val="060903"/>
                </a:solidFill>
              </a:rPr>
              <a:t>procedures do you teach or have you </a:t>
            </a:r>
            <a:r>
              <a:rPr lang="en-US" sz="2200" dirty="0" smtClean="0">
                <a:solidFill>
                  <a:srgbClr val="060903"/>
                </a:solidFill>
              </a:rPr>
              <a:t>  </a:t>
            </a:r>
          </a:p>
          <a:p>
            <a:r>
              <a:rPr lang="en-US" sz="2200" dirty="0">
                <a:solidFill>
                  <a:srgbClr val="060903"/>
                </a:solidFill>
              </a:rPr>
              <a:t> </a:t>
            </a:r>
            <a:r>
              <a:rPr lang="en-US" sz="2200" dirty="0" smtClean="0">
                <a:solidFill>
                  <a:srgbClr val="060903"/>
                </a:solidFill>
              </a:rPr>
              <a:t>       taught? </a:t>
            </a:r>
            <a:r>
              <a:rPr lang="en-US" sz="2200" b="1" dirty="0">
                <a:solidFill>
                  <a:srgbClr val="060903"/>
                </a:solidFill>
              </a:rPr>
              <a:t>*</a:t>
            </a:r>
            <a:endParaRPr lang="en-US" sz="2200" dirty="0" smtClean="0">
              <a:solidFill>
                <a:srgbClr val="060903"/>
              </a:solidFill>
            </a:endParaRPr>
          </a:p>
          <a:p>
            <a:endParaRPr lang="en-US" sz="2200" dirty="0" smtClean="0">
              <a:solidFill>
                <a:srgbClr val="060903"/>
              </a:solidFill>
            </a:endParaRPr>
          </a:p>
          <a:p>
            <a:pPr marL="457200" indent="-457200">
              <a:buFont typeface="+mj-lt"/>
              <a:buAutoNum type="arabicPeriod" startAt="8"/>
            </a:pPr>
            <a:r>
              <a:rPr lang="en-US" sz="2200" dirty="0" smtClean="0">
                <a:solidFill>
                  <a:srgbClr val="060903"/>
                </a:solidFill>
              </a:rPr>
              <a:t>Do </a:t>
            </a:r>
            <a:r>
              <a:rPr lang="en-US" sz="2200" dirty="0">
                <a:solidFill>
                  <a:srgbClr val="060903"/>
                </a:solidFill>
              </a:rPr>
              <a:t>you currently or have you in the past used </a:t>
            </a:r>
            <a:r>
              <a:rPr lang="en-US" sz="2200" dirty="0" smtClean="0">
                <a:solidFill>
                  <a:srgbClr val="060903"/>
                </a:solidFill>
              </a:rPr>
              <a:t>statistical </a:t>
            </a:r>
          </a:p>
          <a:p>
            <a:r>
              <a:rPr lang="en-US" sz="2200" dirty="0" smtClean="0">
                <a:solidFill>
                  <a:srgbClr val="060903"/>
                </a:solidFill>
              </a:rPr>
              <a:t>       analysis </a:t>
            </a:r>
            <a:r>
              <a:rPr lang="en-US" sz="2200" dirty="0">
                <a:solidFill>
                  <a:srgbClr val="060903"/>
                </a:solidFill>
              </a:rPr>
              <a:t>when </a:t>
            </a:r>
            <a:r>
              <a:rPr lang="en-US" sz="2200" dirty="0" smtClean="0">
                <a:solidFill>
                  <a:srgbClr val="060903"/>
                </a:solidFill>
              </a:rPr>
              <a:t>advising </a:t>
            </a:r>
            <a:r>
              <a:rPr lang="en-US" sz="2200" dirty="0">
                <a:solidFill>
                  <a:srgbClr val="060903"/>
                </a:solidFill>
              </a:rPr>
              <a:t>undergraduate </a:t>
            </a:r>
            <a:r>
              <a:rPr lang="en-US" sz="2200" dirty="0" smtClean="0">
                <a:solidFill>
                  <a:srgbClr val="060903"/>
                </a:solidFill>
              </a:rPr>
              <a:t>research </a:t>
            </a:r>
          </a:p>
          <a:p>
            <a:r>
              <a:rPr lang="en-US" sz="2200" dirty="0">
                <a:solidFill>
                  <a:srgbClr val="060903"/>
                </a:solidFill>
              </a:rPr>
              <a:t> </a:t>
            </a:r>
            <a:r>
              <a:rPr lang="en-US" sz="2200" dirty="0" smtClean="0">
                <a:solidFill>
                  <a:srgbClr val="060903"/>
                </a:solidFill>
              </a:rPr>
              <a:t>      projects? </a:t>
            </a:r>
          </a:p>
          <a:p>
            <a:r>
              <a:rPr lang="en-US" sz="2200" dirty="0" smtClean="0">
                <a:solidFill>
                  <a:srgbClr val="060903"/>
                </a:solidFill>
              </a:rPr>
              <a:t>9.   </a:t>
            </a:r>
            <a:r>
              <a:rPr lang="en-US" sz="2200" dirty="0" smtClean="0"/>
              <a:t>What </a:t>
            </a:r>
            <a:r>
              <a:rPr lang="en-US" sz="2200" dirty="0"/>
              <a:t>statistical procedures do you use </a:t>
            </a:r>
            <a:r>
              <a:rPr lang="en-US" sz="2200" dirty="0" smtClean="0"/>
              <a:t>in undergraduate </a:t>
            </a:r>
          </a:p>
          <a:p>
            <a:r>
              <a:rPr lang="en-US" sz="2200" dirty="0"/>
              <a:t> </a:t>
            </a:r>
            <a:r>
              <a:rPr lang="en-US" sz="2200" dirty="0" smtClean="0"/>
              <a:t>      research </a:t>
            </a:r>
            <a:r>
              <a:rPr lang="en-US" sz="2200" dirty="0"/>
              <a:t>projects? </a:t>
            </a:r>
            <a:r>
              <a:rPr lang="en-US" sz="2200" b="1" dirty="0">
                <a:solidFill>
                  <a:srgbClr val="060903"/>
                </a:solidFill>
              </a:rPr>
              <a:t>*</a:t>
            </a:r>
            <a:endParaRPr lang="en-US" sz="2200" dirty="0" smtClean="0"/>
          </a:p>
          <a:p>
            <a:endParaRPr lang="en-US" sz="2200" dirty="0"/>
          </a:p>
          <a:p>
            <a:pPr algn="ctr"/>
            <a:r>
              <a:rPr lang="en-US" sz="2200" b="1" dirty="0" smtClean="0">
                <a:solidFill>
                  <a:srgbClr val="060903"/>
                </a:solidFill>
              </a:rPr>
              <a:t>*</a:t>
            </a:r>
            <a:r>
              <a:rPr lang="en-US" sz="2200" dirty="0" smtClean="0">
                <a:solidFill>
                  <a:srgbClr val="060903"/>
                </a:solidFill>
              </a:rPr>
              <a:t> </a:t>
            </a:r>
            <a:r>
              <a:rPr lang="en-US" sz="2200" i="1" dirty="0" smtClean="0">
                <a:solidFill>
                  <a:srgbClr val="060903"/>
                </a:solidFill>
              </a:rPr>
              <a:t>1 </a:t>
            </a:r>
            <a:r>
              <a:rPr lang="en-US" sz="2200" i="1" dirty="0">
                <a:solidFill>
                  <a:srgbClr val="060903"/>
                </a:solidFill>
              </a:rPr>
              <a:t>column in data for each of 16 </a:t>
            </a:r>
            <a:r>
              <a:rPr lang="en-US" sz="2200" i="1" dirty="0" smtClean="0">
                <a:solidFill>
                  <a:srgbClr val="060903"/>
                </a:solidFill>
              </a:rPr>
              <a:t>options</a:t>
            </a:r>
            <a:endParaRPr lang="en-US" sz="2200" i="1" dirty="0">
              <a:solidFill>
                <a:srgbClr val="060903"/>
              </a:solidFill>
            </a:endParaRPr>
          </a:p>
          <a:p>
            <a:endParaRPr lang="en-US" sz="2400" dirty="0"/>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23</a:t>
            </a:fld>
            <a:endParaRPr lang="en-US">
              <a:solidFill>
                <a:srgbClr val="751519">
                  <a:shade val="75000"/>
                </a:srgbClr>
              </a:solidFill>
            </a:endParaRPr>
          </a:p>
        </p:txBody>
      </p:sp>
    </p:spTree>
    <p:extLst>
      <p:ext uri="{BB962C8B-B14F-4D97-AF65-F5344CB8AC3E}">
        <p14:creationId xmlns:p14="http://schemas.microsoft.com/office/powerpoint/2010/main" val="42262797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Data Available</a:t>
            </a:r>
            <a:endParaRPr lang="en-US" dirty="0">
              <a:solidFill>
                <a:schemeClr val="bg1">
                  <a:lumMod val="10000"/>
                </a:schemeClr>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sp>
        <p:nvSpPr>
          <p:cNvPr id="5" name="TextBox 4"/>
          <p:cNvSpPr txBox="1"/>
          <p:nvPr/>
        </p:nvSpPr>
        <p:spPr>
          <a:xfrm>
            <a:off x="533400" y="1752600"/>
            <a:ext cx="8153400" cy="3985706"/>
          </a:xfrm>
          <a:prstGeom prst="rect">
            <a:avLst/>
          </a:prstGeom>
          <a:noFill/>
        </p:spPr>
        <p:txBody>
          <a:bodyPr wrap="square" rtlCol="0">
            <a:spAutoFit/>
          </a:bodyPr>
          <a:lstStyle/>
          <a:p>
            <a:r>
              <a:rPr lang="en-US" sz="2000" dirty="0" smtClean="0">
                <a:solidFill>
                  <a:srgbClr val="060903"/>
                </a:solidFill>
              </a:rPr>
              <a:t>10. </a:t>
            </a:r>
            <a:r>
              <a:rPr lang="en-US" sz="2000" dirty="0">
                <a:solidFill>
                  <a:srgbClr val="060903"/>
                </a:solidFill>
              </a:rPr>
              <a:t>Level of agreement or disagreement with the </a:t>
            </a:r>
          </a:p>
          <a:p>
            <a:r>
              <a:rPr lang="en-US" sz="2000" dirty="0">
                <a:solidFill>
                  <a:srgbClr val="060903"/>
                </a:solidFill>
              </a:rPr>
              <a:t>      following statement:  “I am satisfied with the </a:t>
            </a:r>
          </a:p>
          <a:p>
            <a:r>
              <a:rPr lang="en-US" sz="2000" dirty="0">
                <a:solidFill>
                  <a:srgbClr val="060903"/>
                </a:solidFill>
              </a:rPr>
              <a:t>      statistical knowledge and preparation of students </a:t>
            </a:r>
          </a:p>
          <a:p>
            <a:r>
              <a:rPr lang="en-US" sz="2000" dirty="0">
                <a:solidFill>
                  <a:srgbClr val="060903"/>
                </a:solidFill>
              </a:rPr>
              <a:t>      entering my courses.”</a:t>
            </a:r>
          </a:p>
          <a:p>
            <a:r>
              <a:rPr lang="en-US" sz="2000" dirty="0" smtClean="0">
                <a:solidFill>
                  <a:srgbClr val="060903"/>
                </a:solidFill>
              </a:rPr>
              <a:t> </a:t>
            </a:r>
          </a:p>
          <a:p>
            <a:r>
              <a:rPr lang="en-US" sz="2000" dirty="0" smtClean="0">
                <a:solidFill>
                  <a:srgbClr val="060903"/>
                </a:solidFill>
              </a:rPr>
              <a:t>11. </a:t>
            </a:r>
            <a:r>
              <a:rPr lang="en-US" sz="2000" dirty="0"/>
              <a:t>For students taking my </a:t>
            </a:r>
            <a:r>
              <a:rPr lang="en-US" sz="2000" dirty="0" smtClean="0"/>
              <a:t>classes</a:t>
            </a:r>
            <a:r>
              <a:rPr lang="en-US" sz="2000" dirty="0"/>
              <a:t>, I believe that they </a:t>
            </a:r>
          </a:p>
          <a:p>
            <a:pPr marL="914400" lvl="1" indent="-457200">
              <a:buFont typeface="+mj-lt"/>
              <a:buAutoNum type="alphaLcPeriod"/>
            </a:pPr>
            <a:r>
              <a:rPr lang="en-US" sz="1900" dirty="0" smtClean="0"/>
              <a:t>would </a:t>
            </a:r>
            <a:r>
              <a:rPr lang="en-US" sz="1900" dirty="0"/>
              <a:t>be more prepared if </a:t>
            </a:r>
            <a:r>
              <a:rPr lang="en-US" sz="1900" dirty="0" smtClean="0"/>
              <a:t>they took </a:t>
            </a:r>
            <a:r>
              <a:rPr lang="en-US" sz="1900" dirty="0"/>
              <a:t>additional statistics classes. </a:t>
            </a:r>
          </a:p>
          <a:p>
            <a:pPr marL="914400" lvl="1" indent="-457200">
              <a:buFont typeface="+mj-lt"/>
              <a:buAutoNum type="alphaLcPeriod"/>
            </a:pPr>
            <a:r>
              <a:rPr lang="en-US" sz="1900" dirty="0" smtClean="0"/>
              <a:t>are </a:t>
            </a:r>
            <a:r>
              <a:rPr lang="en-US" sz="1900" dirty="0"/>
              <a:t>adequately prepared and do not </a:t>
            </a:r>
            <a:r>
              <a:rPr lang="en-US" sz="1900" dirty="0" smtClean="0"/>
              <a:t>need </a:t>
            </a:r>
            <a:r>
              <a:rPr lang="en-US" sz="1900" dirty="0"/>
              <a:t>additional statistics classes. </a:t>
            </a:r>
          </a:p>
          <a:p>
            <a:pPr marL="914400" lvl="1" indent="-457200">
              <a:buFont typeface="+mj-lt"/>
              <a:buAutoNum type="alphaLcPeriod"/>
            </a:pPr>
            <a:r>
              <a:rPr lang="en-US" sz="1900" dirty="0" smtClean="0"/>
              <a:t>are </a:t>
            </a:r>
            <a:r>
              <a:rPr lang="en-US" sz="1900" dirty="0"/>
              <a:t>overly prepared and have taken </a:t>
            </a:r>
            <a:r>
              <a:rPr lang="en-US" sz="1900" dirty="0" smtClean="0"/>
              <a:t>more statistics </a:t>
            </a:r>
            <a:r>
              <a:rPr lang="en-US" sz="1900" dirty="0"/>
              <a:t>classes than they need. </a:t>
            </a:r>
          </a:p>
          <a:p>
            <a:pPr marL="914400" lvl="1" indent="-457200">
              <a:buFont typeface="+mj-lt"/>
              <a:buAutoNum type="alphaLcPeriod"/>
            </a:pPr>
            <a:r>
              <a:rPr lang="en-US" sz="1900" dirty="0" smtClean="0"/>
              <a:t>do </a:t>
            </a:r>
            <a:r>
              <a:rPr lang="en-US" sz="1900" dirty="0"/>
              <a:t>not need to take any </a:t>
            </a:r>
            <a:r>
              <a:rPr lang="en-US" sz="1900" dirty="0" smtClean="0"/>
              <a:t>statistics </a:t>
            </a:r>
            <a:r>
              <a:rPr lang="en-US" sz="1900" dirty="0"/>
              <a:t>classes to be successful. </a:t>
            </a:r>
          </a:p>
          <a:p>
            <a:pPr marL="914400" lvl="1" indent="-457200">
              <a:buFont typeface="+mj-lt"/>
              <a:buAutoNum type="alphaLcPeriod"/>
            </a:pPr>
            <a:r>
              <a:rPr lang="en-US" sz="1900" dirty="0" smtClean="0"/>
              <a:t>Question </a:t>
            </a:r>
            <a:r>
              <a:rPr lang="en-US" sz="1900" dirty="0"/>
              <a:t>does not apply. </a:t>
            </a:r>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24</a:t>
            </a:fld>
            <a:endParaRPr lang="en-US">
              <a:solidFill>
                <a:srgbClr val="751519">
                  <a:shade val="75000"/>
                </a:srgbClr>
              </a:solidFill>
            </a:endParaRPr>
          </a:p>
        </p:txBody>
      </p:sp>
    </p:spTree>
    <p:extLst>
      <p:ext uri="{BB962C8B-B14F-4D97-AF65-F5344CB8AC3E}">
        <p14:creationId xmlns:p14="http://schemas.microsoft.com/office/powerpoint/2010/main" val="37981138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Example </a:t>
            </a:r>
            <a:r>
              <a:rPr lang="en-US" dirty="0">
                <a:solidFill>
                  <a:schemeClr val="bg1">
                    <a:lumMod val="10000"/>
                  </a:schemeClr>
                </a:solidFill>
              </a:rPr>
              <a:t>A</a:t>
            </a: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71574040"/>
              </p:ext>
            </p:extLst>
          </p:nvPr>
        </p:nvGraphicFramePr>
        <p:xfrm>
          <a:off x="2362200" y="2773680"/>
          <a:ext cx="3886200" cy="1112520"/>
        </p:xfrm>
        <a:graphic>
          <a:graphicData uri="http://schemas.openxmlformats.org/drawingml/2006/table">
            <a:tbl>
              <a:tblPr firstRow="1" bandRow="1">
                <a:tableStyleId>{7DF18680-E054-41AD-8BC1-D1AEF772440D}</a:tableStyleId>
              </a:tblPr>
              <a:tblGrid>
                <a:gridCol w="1295400"/>
                <a:gridCol w="1295400"/>
                <a:gridCol w="1295400"/>
              </a:tblGrid>
              <a:tr h="370840">
                <a:tc gridSpan="3">
                  <a:txBody>
                    <a:bodyPr/>
                    <a:lstStyle/>
                    <a:p>
                      <a:pPr algn="ctr"/>
                      <a:r>
                        <a:rPr lang="en-US" dirty="0" smtClean="0"/>
                        <a:t>Taken a Previous  Stats Class</a:t>
                      </a:r>
                      <a:endParaRPr lang="en-US" dirty="0">
                        <a:solidFill>
                          <a:schemeClr val="bg1">
                            <a:lumMod val="10000"/>
                          </a:schemeClr>
                        </a:solidFill>
                      </a:endParaRPr>
                    </a:p>
                  </a:txBody>
                  <a:tcPr/>
                </a:tc>
                <a:tc hMerge="1">
                  <a:txBody>
                    <a:bodyPr/>
                    <a:lstStyle/>
                    <a:p>
                      <a:endParaRPr lang="en-US" dirty="0">
                        <a:solidFill>
                          <a:schemeClr val="bg1">
                            <a:lumMod val="10000"/>
                          </a:schemeClr>
                        </a:solidFill>
                      </a:endParaRPr>
                    </a:p>
                  </a:txBody>
                  <a:tcPr/>
                </a:tc>
                <a:tc hMerge="1">
                  <a:txBody>
                    <a:bodyPr/>
                    <a:lstStyle/>
                    <a:p>
                      <a:endParaRPr lang="en-US" dirty="0">
                        <a:solidFill>
                          <a:schemeClr val="bg1">
                            <a:lumMod val="10000"/>
                          </a:schemeClr>
                        </a:solidFill>
                      </a:endParaRPr>
                    </a:p>
                  </a:txBody>
                  <a:tcPr/>
                </a:tc>
              </a:tr>
              <a:tr h="370840">
                <a:tc>
                  <a:txBody>
                    <a:bodyPr/>
                    <a:lstStyle/>
                    <a:p>
                      <a:pPr marL="0" algn="ctr" rtl="0" eaLnBrk="1" latinLnBrk="0" hangingPunct="1"/>
                      <a:r>
                        <a:rPr kumimoji="0" lang="en-US" b="1" kern="1200" dirty="0" smtClean="0">
                          <a:solidFill>
                            <a:schemeClr val="lt1"/>
                          </a:solidFill>
                          <a:latin typeface="+mn-lt"/>
                          <a:ea typeface="+mn-ea"/>
                          <a:cs typeface="+mn-cs"/>
                        </a:rPr>
                        <a:t>No</a:t>
                      </a:r>
                      <a:endParaRPr kumimoji="0" lang="en-US"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b="1" kern="1200" dirty="0" smtClean="0">
                          <a:solidFill>
                            <a:schemeClr val="lt1"/>
                          </a:solidFill>
                          <a:latin typeface="+mn-lt"/>
                          <a:ea typeface="+mn-ea"/>
                          <a:cs typeface="+mn-cs"/>
                        </a:rPr>
                        <a:t>Yes</a:t>
                      </a:r>
                      <a:endParaRPr kumimoji="0" lang="en-US"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b="1" kern="1200" dirty="0" smtClean="0">
                          <a:solidFill>
                            <a:schemeClr val="lt1"/>
                          </a:solidFill>
                          <a:latin typeface="+mn-lt"/>
                          <a:ea typeface="+mn-ea"/>
                          <a:cs typeface="+mn-cs"/>
                        </a:rPr>
                        <a:t>Total</a:t>
                      </a:r>
                      <a:endParaRPr kumimoji="0" lang="en-US" b="1" kern="1200" dirty="0">
                        <a:solidFill>
                          <a:schemeClr val="lt1"/>
                        </a:solidFill>
                        <a:latin typeface="+mn-lt"/>
                        <a:ea typeface="+mn-ea"/>
                        <a:cs typeface="+mn-cs"/>
                      </a:endParaRPr>
                    </a:p>
                  </a:txBody>
                  <a:tcPr>
                    <a:solidFill>
                      <a:schemeClr val="accent5"/>
                    </a:solidFill>
                  </a:tcPr>
                </a:tc>
              </a:tr>
              <a:tr h="370840">
                <a:tc>
                  <a:txBody>
                    <a:bodyPr/>
                    <a:lstStyle/>
                    <a:p>
                      <a:pPr algn="ctr"/>
                      <a:r>
                        <a:rPr lang="en-US" dirty="0" smtClean="0"/>
                        <a:t>113</a:t>
                      </a:r>
                      <a:endParaRPr lang="en-US" dirty="0">
                        <a:solidFill>
                          <a:schemeClr val="bg1">
                            <a:lumMod val="10000"/>
                          </a:schemeClr>
                        </a:solidFill>
                      </a:endParaRPr>
                    </a:p>
                  </a:txBody>
                  <a:tcPr/>
                </a:tc>
                <a:tc>
                  <a:txBody>
                    <a:bodyPr/>
                    <a:lstStyle/>
                    <a:p>
                      <a:pPr algn="ctr"/>
                      <a:r>
                        <a:rPr lang="en-US" dirty="0" smtClean="0"/>
                        <a:t>630</a:t>
                      </a:r>
                      <a:endParaRPr lang="en-US" dirty="0">
                        <a:solidFill>
                          <a:schemeClr val="bg1">
                            <a:lumMod val="10000"/>
                          </a:schemeClr>
                        </a:solidFill>
                      </a:endParaRPr>
                    </a:p>
                  </a:txBody>
                  <a:tcPr/>
                </a:tc>
                <a:tc>
                  <a:txBody>
                    <a:bodyPr/>
                    <a:lstStyle/>
                    <a:p>
                      <a:pPr algn="ctr"/>
                      <a:r>
                        <a:rPr lang="en-US" dirty="0" smtClean="0"/>
                        <a:t>743</a:t>
                      </a:r>
                      <a:endParaRPr lang="en-US" dirty="0">
                        <a:solidFill>
                          <a:schemeClr val="bg1">
                            <a:lumMod val="10000"/>
                          </a:schemeClr>
                        </a:solidFill>
                      </a:endParaRPr>
                    </a:p>
                  </a:txBody>
                  <a:tcPr/>
                </a:tc>
              </a:tr>
            </a:tbl>
          </a:graphicData>
        </a:graphic>
      </p:graphicFrame>
      <p:sp>
        <p:nvSpPr>
          <p:cNvPr id="6" name="TextBox 5"/>
          <p:cNvSpPr txBox="1"/>
          <p:nvPr/>
        </p:nvSpPr>
        <p:spPr>
          <a:xfrm>
            <a:off x="1066800" y="4438471"/>
            <a:ext cx="7391400" cy="1477328"/>
          </a:xfrm>
          <a:prstGeom prst="rect">
            <a:avLst/>
          </a:prstGeom>
          <a:noFill/>
        </p:spPr>
        <p:txBody>
          <a:bodyPr wrap="square" rtlCol="0">
            <a:spAutoFit/>
          </a:bodyPr>
          <a:lstStyle/>
          <a:p>
            <a:r>
              <a:rPr lang="en-US" b="1" dirty="0" smtClean="0">
                <a:solidFill>
                  <a:srgbClr val="060903"/>
                </a:solidFill>
              </a:rPr>
              <a:t>Question: </a:t>
            </a:r>
            <a:r>
              <a:rPr lang="en-US" dirty="0" smtClean="0">
                <a:solidFill>
                  <a:srgbClr val="060903"/>
                </a:solidFill>
              </a:rPr>
              <a:t>Is this proportion of college faculty that have taken a statistics class more than 75%?</a:t>
            </a:r>
          </a:p>
          <a:p>
            <a:endParaRPr lang="en-US" dirty="0">
              <a:solidFill>
                <a:srgbClr val="060903"/>
              </a:solidFill>
            </a:endParaRPr>
          </a:p>
          <a:p>
            <a:pPr algn="ctr"/>
            <a:r>
              <a:rPr lang="en-US" dirty="0" smtClean="0">
                <a:solidFill>
                  <a:srgbClr val="060903"/>
                </a:solidFill>
              </a:rPr>
              <a:t>1-proportion Z-test with a “greater than” alternative </a:t>
            </a:r>
          </a:p>
          <a:p>
            <a:pPr algn="ctr"/>
            <a:r>
              <a:rPr lang="en-US" dirty="0" smtClean="0">
                <a:solidFill>
                  <a:srgbClr val="060903"/>
                </a:solidFill>
              </a:rPr>
              <a:t>and a null value of 0.75 has p-value&lt;0.0001</a:t>
            </a:r>
          </a:p>
        </p:txBody>
      </p:sp>
      <p:sp>
        <p:nvSpPr>
          <p:cNvPr id="7" name="TextBox 6"/>
          <p:cNvSpPr txBox="1"/>
          <p:nvPr/>
        </p:nvSpPr>
        <p:spPr>
          <a:xfrm>
            <a:off x="1066800" y="1715869"/>
            <a:ext cx="7086600" cy="646331"/>
          </a:xfrm>
          <a:prstGeom prst="rect">
            <a:avLst/>
          </a:prstGeom>
          <a:noFill/>
        </p:spPr>
        <p:txBody>
          <a:bodyPr wrap="square" rtlCol="0">
            <a:spAutoFit/>
          </a:bodyPr>
          <a:lstStyle/>
          <a:p>
            <a:r>
              <a:rPr lang="en-US" b="1" dirty="0" smtClean="0">
                <a:solidFill>
                  <a:srgbClr val="060903"/>
                </a:solidFill>
              </a:rPr>
              <a:t>Question: </a:t>
            </a:r>
            <a:r>
              <a:rPr lang="en-US" dirty="0" smtClean="0">
                <a:solidFill>
                  <a:srgbClr val="060903"/>
                </a:solidFill>
              </a:rPr>
              <a:t>What proportion of college faculty do you think have taken a statistics class at some point?   </a:t>
            </a:r>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25</a:t>
            </a:fld>
            <a:endParaRPr lang="en-US">
              <a:solidFill>
                <a:srgbClr val="751519">
                  <a:shade val="75000"/>
                </a:srgbClr>
              </a:solidFill>
            </a:endParaRPr>
          </a:p>
        </p:txBody>
      </p:sp>
    </p:spTree>
    <p:extLst>
      <p:ext uri="{BB962C8B-B14F-4D97-AF65-F5344CB8AC3E}">
        <p14:creationId xmlns:p14="http://schemas.microsoft.com/office/powerpoint/2010/main" val="10521686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Example B</a:t>
            </a:r>
            <a:endParaRPr lang="en-US" dirty="0">
              <a:solidFill>
                <a:schemeClr val="bg1">
                  <a:lumMod val="10000"/>
                </a:schemeClr>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503190666"/>
              </p:ext>
            </p:extLst>
          </p:nvPr>
        </p:nvGraphicFramePr>
        <p:xfrm>
          <a:off x="1295400" y="1752600"/>
          <a:ext cx="6477000" cy="1854200"/>
        </p:xfrm>
        <a:graphic>
          <a:graphicData uri="http://schemas.openxmlformats.org/drawingml/2006/table">
            <a:tbl>
              <a:tblPr firstRow="1" bandRow="1">
                <a:tableStyleId>{7DF18680-E054-41AD-8BC1-D1AEF772440D}</a:tableStyleId>
              </a:tblPr>
              <a:tblGrid>
                <a:gridCol w="1295400"/>
                <a:gridCol w="1295400"/>
                <a:gridCol w="1295400"/>
                <a:gridCol w="1295400"/>
                <a:gridCol w="1295400"/>
              </a:tblGrid>
              <a:tr h="370840">
                <a:tc rowSpan="2" gridSpan="2">
                  <a:txBody>
                    <a:bodyPr/>
                    <a:lstStyle/>
                    <a:p>
                      <a:pPr algn="ctr"/>
                      <a:endParaRPr lang="en-US" dirty="0">
                        <a:solidFill>
                          <a:schemeClr val="bg1">
                            <a:lumMod val="10000"/>
                          </a:schemeClr>
                        </a:solidFill>
                      </a:endParaRPr>
                    </a:p>
                  </a:txBody>
                  <a:tcPr>
                    <a:noFill/>
                  </a:tcPr>
                </a:tc>
                <a:tc rowSpan="2" hMerge="1">
                  <a:txBody>
                    <a:bodyPr/>
                    <a:lstStyle/>
                    <a:p>
                      <a:endParaRPr lang="en-US" dirty="0">
                        <a:solidFill>
                          <a:schemeClr val="bg1">
                            <a:lumMod val="10000"/>
                          </a:schemeClr>
                        </a:solidFill>
                      </a:endParaRPr>
                    </a:p>
                  </a:txBody>
                  <a:tcPr>
                    <a:solidFill>
                      <a:schemeClr val="accent2"/>
                    </a:solidFill>
                  </a:tcPr>
                </a:tc>
                <a:tc gridSpan="3">
                  <a:txBody>
                    <a:bodyPr/>
                    <a:lstStyle/>
                    <a:p>
                      <a:pPr algn="ctr"/>
                      <a:r>
                        <a:rPr lang="en-US" dirty="0" smtClean="0"/>
                        <a:t>Taken a Previous  Stats Class</a:t>
                      </a:r>
                      <a:endParaRPr lang="en-US" dirty="0">
                        <a:solidFill>
                          <a:schemeClr val="bg1">
                            <a:lumMod val="10000"/>
                          </a:schemeClr>
                        </a:solidFill>
                      </a:endParaRPr>
                    </a:p>
                  </a:txBody>
                  <a:tcPr/>
                </a:tc>
                <a:tc hMerge="1">
                  <a:txBody>
                    <a:bodyPr/>
                    <a:lstStyle/>
                    <a:p>
                      <a:endParaRPr lang="en-US" dirty="0">
                        <a:solidFill>
                          <a:schemeClr val="bg1">
                            <a:lumMod val="10000"/>
                          </a:schemeClr>
                        </a:solidFill>
                      </a:endParaRPr>
                    </a:p>
                  </a:txBody>
                  <a:tcPr/>
                </a:tc>
                <a:tc hMerge="1">
                  <a:txBody>
                    <a:bodyPr/>
                    <a:lstStyle/>
                    <a:p>
                      <a:endParaRPr lang="en-US" dirty="0">
                        <a:solidFill>
                          <a:schemeClr val="bg1">
                            <a:lumMod val="10000"/>
                          </a:schemeClr>
                        </a:solidFill>
                      </a:endParaRPr>
                    </a:p>
                  </a:txBody>
                  <a:tcPr/>
                </a:tc>
              </a:tr>
              <a:tr h="370840">
                <a:tc gridSpan="2" vMerge="1">
                  <a:txBody>
                    <a:bodyPr/>
                    <a:lstStyle/>
                    <a:p>
                      <a:pPr algn="ctr"/>
                      <a:endParaRPr lang="en-US" dirty="0">
                        <a:solidFill>
                          <a:schemeClr val="bg1">
                            <a:lumMod val="10000"/>
                          </a:schemeClr>
                        </a:solidFill>
                      </a:endParaRPr>
                    </a:p>
                  </a:txBody>
                  <a:tcPr>
                    <a:solidFill>
                      <a:schemeClr val="accent2"/>
                    </a:solidFill>
                  </a:tcPr>
                </a:tc>
                <a:tc hMerge="1" vMerge="1">
                  <a:txBody>
                    <a:bodyPr/>
                    <a:lstStyle/>
                    <a:p>
                      <a:pPr algn="ctr"/>
                      <a:endParaRPr lang="en-US" dirty="0">
                        <a:solidFill>
                          <a:schemeClr val="bg1">
                            <a:lumMod val="10000"/>
                          </a:schemeClr>
                        </a:solidFill>
                      </a:endParaRPr>
                    </a:p>
                  </a:txBody>
                  <a:tcPr>
                    <a:solidFill>
                      <a:schemeClr val="accent2"/>
                    </a:solidFill>
                  </a:tcPr>
                </a:tc>
                <a:tc>
                  <a:txBody>
                    <a:bodyPr/>
                    <a:lstStyle/>
                    <a:p>
                      <a:pPr marL="0" algn="ctr" rtl="0" eaLnBrk="1" latinLnBrk="0" hangingPunct="1"/>
                      <a:r>
                        <a:rPr kumimoji="0" lang="en-US" b="1" kern="1200" dirty="0" smtClean="0">
                          <a:solidFill>
                            <a:schemeClr val="lt1"/>
                          </a:solidFill>
                          <a:latin typeface="+mn-lt"/>
                          <a:ea typeface="+mn-ea"/>
                          <a:cs typeface="+mn-cs"/>
                        </a:rPr>
                        <a:t>No</a:t>
                      </a:r>
                      <a:endParaRPr kumimoji="0" lang="en-US"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b="1" kern="1200" dirty="0" smtClean="0">
                          <a:solidFill>
                            <a:schemeClr val="lt1"/>
                          </a:solidFill>
                          <a:latin typeface="+mn-lt"/>
                          <a:ea typeface="+mn-ea"/>
                          <a:cs typeface="+mn-cs"/>
                        </a:rPr>
                        <a:t>Yes</a:t>
                      </a:r>
                      <a:endParaRPr kumimoji="0" lang="en-US"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b="1" kern="1200" dirty="0" smtClean="0">
                          <a:solidFill>
                            <a:schemeClr val="lt1"/>
                          </a:solidFill>
                          <a:latin typeface="+mn-lt"/>
                          <a:ea typeface="+mn-ea"/>
                          <a:cs typeface="+mn-cs"/>
                        </a:rPr>
                        <a:t>Total</a:t>
                      </a:r>
                      <a:endParaRPr kumimoji="0" lang="en-US" b="1" kern="1200" dirty="0">
                        <a:solidFill>
                          <a:schemeClr val="lt1"/>
                        </a:solidFill>
                        <a:latin typeface="+mn-lt"/>
                        <a:ea typeface="+mn-ea"/>
                        <a:cs typeface="+mn-cs"/>
                      </a:endParaRPr>
                    </a:p>
                  </a:txBody>
                  <a:tcPr>
                    <a:solidFill>
                      <a:schemeClr val="accent5"/>
                    </a:solidFill>
                  </a:tcPr>
                </a:tc>
              </a:tr>
              <a:tr h="370840">
                <a:tc rowSpan="3">
                  <a:txBody>
                    <a:bodyPr/>
                    <a:lstStyle/>
                    <a:p>
                      <a:pPr marL="0" algn="ctr" rtl="0" eaLnBrk="1" latinLnBrk="0" hangingPunct="1"/>
                      <a:r>
                        <a:rPr kumimoji="0" lang="en-US" b="1" kern="1200" dirty="0" smtClean="0">
                          <a:solidFill>
                            <a:schemeClr val="lt1"/>
                          </a:solidFill>
                          <a:latin typeface="+mn-lt"/>
                          <a:ea typeface="+mn-ea"/>
                          <a:cs typeface="+mn-cs"/>
                        </a:rPr>
                        <a:t/>
                      </a:r>
                      <a:br>
                        <a:rPr kumimoji="0" lang="en-US" b="1" kern="1200" dirty="0" smtClean="0">
                          <a:solidFill>
                            <a:schemeClr val="lt1"/>
                          </a:solidFill>
                          <a:latin typeface="+mn-lt"/>
                          <a:ea typeface="+mn-ea"/>
                          <a:cs typeface="+mn-cs"/>
                        </a:rPr>
                      </a:br>
                      <a:r>
                        <a:rPr kumimoji="0" lang="en-US" b="1" kern="1200" dirty="0" smtClean="0">
                          <a:solidFill>
                            <a:schemeClr val="lt1"/>
                          </a:solidFill>
                          <a:latin typeface="+mn-lt"/>
                          <a:ea typeface="+mn-ea"/>
                          <a:cs typeface="+mn-cs"/>
                        </a:rPr>
                        <a:t>Taught Statistics</a:t>
                      </a:r>
                      <a:endParaRPr kumimoji="0" lang="en-US"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b="1" kern="1200" dirty="0" smtClean="0">
                          <a:solidFill>
                            <a:schemeClr val="lt1"/>
                          </a:solidFill>
                          <a:latin typeface="+mn-lt"/>
                          <a:ea typeface="+mn-ea"/>
                          <a:cs typeface="+mn-cs"/>
                        </a:rPr>
                        <a:t>No</a:t>
                      </a:r>
                      <a:endParaRPr kumimoji="0" lang="en-US" b="1" kern="1200" dirty="0">
                        <a:solidFill>
                          <a:schemeClr val="lt1"/>
                        </a:solidFill>
                        <a:latin typeface="+mn-lt"/>
                        <a:ea typeface="+mn-ea"/>
                        <a:cs typeface="+mn-cs"/>
                      </a:endParaRPr>
                    </a:p>
                  </a:txBody>
                  <a:tcPr>
                    <a:solidFill>
                      <a:schemeClr val="accent5"/>
                    </a:solidFill>
                  </a:tcPr>
                </a:tc>
                <a:tc>
                  <a:txBody>
                    <a:bodyPr/>
                    <a:lstStyle/>
                    <a:p>
                      <a:pPr algn="ctr"/>
                      <a:r>
                        <a:rPr lang="en-US" dirty="0" smtClean="0"/>
                        <a:t>97</a:t>
                      </a:r>
                      <a:endParaRPr lang="en-US" dirty="0">
                        <a:solidFill>
                          <a:schemeClr val="bg1">
                            <a:lumMod val="10000"/>
                          </a:schemeClr>
                        </a:solidFill>
                      </a:endParaRPr>
                    </a:p>
                  </a:txBody>
                  <a:tcPr/>
                </a:tc>
                <a:tc>
                  <a:txBody>
                    <a:bodyPr/>
                    <a:lstStyle/>
                    <a:p>
                      <a:pPr algn="ctr"/>
                      <a:r>
                        <a:rPr lang="en-US" dirty="0" smtClean="0"/>
                        <a:t>367</a:t>
                      </a:r>
                      <a:endParaRPr lang="en-US" dirty="0">
                        <a:solidFill>
                          <a:schemeClr val="bg1">
                            <a:lumMod val="10000"/>
                          </a:schemeClr>
                        </a:solidFill>
                      </a:endParaRPr>
                    </a:p>
                  </a:txBody>
                  <a:tcPr/>
                </a:tc>
                <a:tc>
                  <a:txBody>
                    <a:bodyPr/>
                    <a:lstStyle/>
                    <a:p>
                      <a:pPr algn="ctr"/>
                      <a:r>
                        <a:rPr lang="en-US" dirty="0" smtClean="0"/>
                        <a:t>464</a:t>
                      </a:r>
                      <a:endParaRPr lang="en-US" dirty="0">
                        <a:solidFill>
                          <a:schemeClr val="bg1">
                            <a:lumMod val="10000"/>
                          </a:schemeClr>
                        </a:solidFill>
                      </a:endParaRPr>
                    </a:p>
                  </a:txBody>
                  <a:tcPr/>
                </a:tc>
              </a:tr>
              <a:tr h="370840">
                <a:tc vMerge="1">
                  <a:txBody>
                    <a:bodyPr/>
                    <a:lstStyle/>
                    <a:p>
                      <a:pPr algn="ctr"/>
                      <a:endParaRPr lang="en-US" dirty="0">
                        <a:solidFill>
                          <a:schemeClr val="bg1">
                            <a:lumMod val="10000"/>
                          </a:schemeClr>
                        </a:solidFill>
                      </a:endParaRPr>
                    </a:p>
                  </a:txBody>
                  <a:tcPr>
                    <a:solidFill>
                      <a:schemeClr val="accent2"/>
                    </a:solidFill>
                  </a:tcPr>
                </a:tc>
                <a:tc>
                  <a:txBody>
                    <a:bodyPr/>
                    <a:lstStyle/>
                    <a:p>
                      <a:pPr marL="0" algn="ctr" rtl="0" eaLnBrk="1" latinLnBrk="0" hangingPunct="1"/>
                      <a:r>
                        <a:rPr kumimoji="0" lang="en-US" b="1" kern="1200" dirty="0" smtClean="0">
                          <a:solidFill>
                            <a:schemeClr val="lt1"/>
                          </a:solidFill>
                          <a:latin typeface="+mn-lt"/>
                          <a:ea typeface="+mn-ea"/>
                          <a:cs typeface="+mn-cs"/>
                        </a:rPr>
                        <a:t>Yes</a:t>
                      </a:r>
                      <a:endParaRPr kumimoji="0" lang="en-US" b="1" kern="1200" dirty="0">
                        <a:solidFill>
                          <a:schemeClr val="lt1"/>
                        </a:solidFill>
                        <a:latin typeface="+mn-lt"/>
                        <a:ea typeface="+mn-ea"/>
                        <a:cs typeface="+mn-cs"/>
                      </a:endParaRPr>
                    </a:p>
                  </a:txBody>
                  <a:tcPr>
                    <a:solidFill>
                      <a:schemeClr val="accent5"/>
                    </a:solidFill>
                  </a:tcPr>
                </a:tc>
                <a:tc>
                  <a:txBody>
                    <a:bodyPr/>
                    <a:lstStyle/>
                    <a:p>
                      <a:pPr algn="ctr"/>
                      <a:r>
                        <a:rPr lang="en-US" dirty="0" smtClean="0"/>
                        <a:t>16</a:t>
                      </a:r>
                      <a:endParaRPr lang="en-US" dirty="0">
                        <a:solidFill>
                          <a:schemeClr val="bg1">
                            <a:lumMod val="10000"/>
                          </a:schemeClr>
                        </a:solidFill>
                      </a:endParaRPr>
                    </a:p>
                  </a:txBody>
                  <a:tcPr/>
                </a:tc>
                <a:tc>
                  <a:txBody>
                    <a:bodyPr/>
                    <a:lstStyle/>
                    <a:p>
                      <a:pPr algn="ctr"/>
                      <a:r>
                        <a:rPr lang="en-US" dirty="0" smtClean="0"/>
                        <a:t>263</a:t>
                      </a:r>
                      <a:endParaRPr lang="en-US" dirty="0">
                        <a:solidFill>
                          <a:schemeClr val="bg1">
                            <a:lumMod val="10000"/>
                          </a:schemeClr>
                        </a:solidFill>
                      </a:endParaRPr>
                    </a:p>
                  </a:txBody>
                  <a:tcPr/>
                </a:tc>
                <a:tc>
                  <a:txBody>
                    <a:bodyPr/>
                    <a:lstStyle/>
                    <a:p>
                      <a:pPr algn="ctr"/>
                      <a:r>
                        <a:rPr lang="en-US" dirty="0" smtClean="0"/>
                        <a:t>279</a:t>
                      </a:r>
                      <a:endParaRPr lang="en-US" dirty="0">
                        <a:solidFill>
                          <a:schemeClr val="bg1">
                            <a:lumMod val="10000"/>
                          </a:schemeClr>
                        </a:solidFill>
                      </a:endParaRPr>
                    </a:p>
                  </a:txBody>
                  <a:tcPr/>
                </a:tc>
              </a:tr>
              <a:tr h="370840">
                <a:tc vMerge="1">
                  <a:txBody>
                    <a:bodyPr/>
                    <a:lstStyle/>
                    <a:p>
                      <a:pPr algn="ctr"/>
                      <a:endParaRPr lang="en-US" dirty="0">
                        <a:solidFill>
                          <a:schemeClr val="bg1">
                            <a:lumMod val="10000"/>
                          </a:schemeClr>
                        </a:solidFill>
                      </a:endParaRPr>
                    </a:p>
                  </a:txBody>
                  <a:tcPr>
                    <a:solidFill>
                      <a:schemeClr val="accent2"/>
                    </a:solidFill>
                  </a:tcPr>
                </a:tc>
                <a:tc>
                  <a:txBody>
                    <a:bodyPr/>
                    <a:lstStyle/>
                    <a:p>
                      <a:pPr marL="0" algn="ctr" rtl="0" eaLnBrk="1" latinLnBrk="0" hangingPunct="1"/>
                      <a:r>
                        <a:rPr kumimoji="0" lang="en-US" b="1" kern="1200" dirty="0" smtClean="0">
                          <a:solidFill>
                            <a:schemeClr val="lt1"/>
                          </a:solidFill>
                          <a:latin typeface="+mn-lt"/>
                          <a:ea typeface="+mn-ea"/>
                          <a:cs typeface="+mn-cs"/>
                        </a:rPr>
                        <a:t>Total</a:t>
                      </a:r>
                      <a:endParaRPr kumimoji="0" lang="en-US" b="1" kern="1200" dirty="0">
                        <a:solidFill>
                          <a:schemeClr val="lt1"/>
                        </a:solidFill>
                        <a:latin typeface="+mn-lt"/>
                        <a:ea typeface="+mn-ea"/>
                        <a:cs typeface="+mn-cs"/>
                      </a:endParaRPr>
                    </a:p>
                  </a:txBody>
                  <a:tcPr>
                    <a:solidFill>
                      <a:schemeClr val="accent5"/>
                    </a:solidFill>
                  </a:tcPr>
                </a:tc>
                <a:tc>
                  <a:txBody>
                    <a:bodyPr/>
                    <a:lstStyle/>
                    <a:p>
                      <a:pPr algn="ctr"/>
                      <a:r>
                        <a:rPr lang="en-US" dirty="0" smtClean="0"/>
                        <a:t>113</a:t>
                      </a:r>
                      <a:endParaRPr lang="en-US" dirty="0">
                        <a:solidFill>
                          <a:schemeClr val="bg1">
                            <a:lumMod val="10000"/>
                          </a:schemeClr>
                        </a:solidFill>
                      </a:endParaRPr>
                    </a:p>
                  </a:txBody>
                  <a:tcPr/>
                </a:tc>
                <a:tc>
                  <a:txBody>
                    <a:bodyPr/>
                    <a:lstStyle/>
                    <a:p>
                      <a:pPr algn="ctr"/>
                      <a:r>
                        <a:rPr lang="en-US" dirty="0" smtClean="0"/>
                        <a:t>630</a:t>
                      </a:r>
                      <a:endParaRPr lang="en-US" dirty="0">
                        <a:solidFill>
                          <a:schemeClr val="bg1">
                            <a:lumMod val="10000"/>
                          </a:schemeClr>
                        </a:solidFill>
                      </a:endParaRPr>
                    </a:p>
                  </a:txBody>
                  <a:tcPr/>
                </a:tc>
                <a:tc>
                  <a:txBody>
                    <a:bodyPr/>
                    <a:lstStyle/>
                    <a:p>
                      <a:pPr algn="ctr"/>
                      <a:r>
                        <a:rPr lang="en-US" dirty="0" smtClean="0"/>
                        <a:t>743</a:t>
                      </a:r>
                      <a:endParaRPr lang="en-US" dirty="0">
                        <a:solidFill>
                          <a:schemeClr val="bg1">
                            <a:lumMod val="10000"/>
                          </a:schemeClr>
                        </a:solidFill>
                      </a:endParaRPr>
                    </a:p>
                  </a:txBody>
                  <a:tcPr/>
                </a:tc>
              </a:tr>
            </a:tbl>
          </a:graphicData>
        </a:graphic>
      </p:graphicFrame>
      <p:sp>
        <p:nvSpPr>
          <p:cNvPr id="6" name="TextBox 5"/>
          <p:cNvSpPr txBox="1"/>
          <p:nvPr/>
        </p:nvSpPr>
        <p:spPr>
          <a:xfrm>
            <a:off x="838200" y="4020855"/>
            <a:ext cx="7391400" cy="2031325"/>
          </a:xfrm>
          <a:prstGeom prst="rect">
            <a:avLst/>
          </a:prstGeom>
          <a:noFill/>
        </p:spPr>
        <p:txBody>
          <a:bodyPr wrap="square" rtlCol="0">
            <a:spAutoFit/>
          </a:bodyPr>
          <a:lstStyle/>
          <a:p>
            <a:r>
              <a:rPr lang="en-US" b="1" dirty="0" smtClean="0">
                <a:solidFill>
                  <a:srgbClr val="060903"/>
                </a:solidFill>
              </a:rPr>
              <a:t>Question: </a:t>
            </a:r>
            <a:r>
              <a:rPr lang="en-US" dirty="0" smtClean="0">
                <a:solidFill>
                  <a:srgbClr val="060903"/>
                </a:solidFill>
              </a:rPr>
              <a:t>Is the proportion of people who have taught statistics in a class different among those who have taken a statistics class and those who have not?</a:t>
            </a:r>
          </a:p>
          <a:p>
            <a:endParaRPr lang="en-US" dirty="0">
              <a:solidFill>
                <a:srgbClr val="060903"/>
              </a:solidFill>
            </a:endParaRPr>
          </a:p>
          <a:p>
            <a:pPr algn="ctr"/>
            <a:r>
              <a:rPr lang="en-US" dirty="0" smtClean="0">
                <a:solidFill>
                  <a:srgbClr val="060903"/>
                </a:solidFill>
              </a:rPr>
              <a:t>2- independent proportions Z-test has p-value&lt;0.0001</a:t>
            </a:r>
          </a:p>
          <a:p>
            <a:endParaRPr lang="en-US" dirty="0" smtClean="0">
              <a:solidFill>
                <a:srgbClr val="060903"/>
              </a:solidFill>
            </a:endParaRPr>
          </a:p>
          <a:p>
            <a:endParaRPr lang="en-US" dirty="0">
              <a:solidFill>
                <a:srgbClr val="060903"/>
              </a:solidFill>
            </a:endParaRPr>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26</a:t>
            </a:fld>
            <a:endParaRPr lang="en-US">
              <a:solidFill>
                <a:srgbClr val="751519">
                  <a:shade val="75000"/>
                </a:srgbClr>
              </a:solidFill>
            </a:endParaRPr>
          </a:p>
        </p:txBody>
      </p:sp>
    </p:spTree>
    <p:extLst>
      <p:ext uri="{BB962C8B-B14F-4D97-AF65-F5344CB8AC3E}">
        <p14:creationId xmlns:p14="http://schemas.microsoft.com/office/powerpoint/2010/main" val="10555330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bg1">
                    <a:lumMod val="10000"/>
                  </a:schemeClr>
                </a:solidFill>
              </a:rPr>
              <a:t>Class Applications – Example C</a:t>
            </a:r>
            <a:endParaRPr lang="en-US" dirty="0">
              <a:solidFill>
                <a:schemeClr val="bg1">
                  <a:lumMod val="10000"/>
                </a:schemeClr>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buNone/>
            </a:pPr>
            <a:r>
              <a:rPr lang="en-US" b="1" dirty="0" smtClean="0"/>
              <a:t>	 </a:t>
            </a:r>
            <a:endParaRPr lang="en-US" dirty="0" smtClean="0"/>
          </a:p>
          <a:p>
            <a:pPr marL="0" indent="0">
              <a:buNone/>
            </a:pPr>
            <a:endParaRPr lang="en-US" dirty="0"/>
          </a:p>
          <a:p>
            <a:endParaRPr lang="en-US" dirty="0"/>
          </a:p>
          <a:p>
            <a:endParaRPr lang="en-US" dirty="0" smtClean="0"/>
          </a:p>
          <a:p>
            <a:endParaRPr lang="en-US" dirty="0" smtClean="0"/>
          </a:p>
          <a:p>
            <a:pPr>
              <a:buFontTx/>
              <a:buChar char="-"/>
            </a:pPr>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3158401077"/>
              </p:ext>
            </p:extLst>
          </p:nvPr>
        </p:nvGraphicFramePr>
        <p:xfrm>
          <a:off x="685801" y="1752600"/>
          <a:ext cx="7696199" cy="2453640"/>
        </p:xfrm>
        <a:graphic>
          <a:graphicData uri="http://schemas.openxmlformats.org/drawingml/2006/table">
            <a:tbl>
              <a:tblPr firstRow="1" bandRow="1">
                <a:tableStyleId>{7DF18680-E054-41AD-8BC1-D1AEF772440D}</a:tableStyleId>
              </a:tblPr>
              <a:tblGrid>
                <a:gridCol w="1371599"/>
                <a:gridCol w="1143000"/>
                <a:gridCol w="1219200"/>
                <a:gridCol w="1371600"/>
                <a:gridCol w="838200"/>
                <a:gridCol w="838200"/>
                <a:gridCol w="914400"/>
              </a:tblGrid>
              <a:tr h="370840">
                <a:tc rowSpan="2">
                  <a:txBody>
                    <a:bodyPr/>
                    <a:lstStyle/>
                    <a:p>
                      <a:pPr algn="ctr"/>
                      <a:endParaRPr lang="en-US" dirty="0">
                        <a:solidFill>
                          <a:schemeClr val="bg1">
                            <a:lumMod val="10000"/>
                          </a:schemeClr>
                        </a:solidFill>
                      </a:endParaRPr>
                    </a:p>
                  </a:txBody>
                  <a:tcPr>
                    <a:noFill/>
                  </a:tcPr>
                </a:tc>
                <a:tc gridSpan="6">
                  <a:txBody>
                    <a:bodyPr/>
                    <a:lstStyle/>
                    <a:p>
                      <a:pPr algn="ctr"/>
                      <a:r>
                        <a:rPr lang="en-US" dirty="0" smtClean="0"/>
                        <a:t>Use of Statistics in Class</a:t>
                      </a:r>
                      <a:endParaRPr lang="en-US" dirty="0">
                        <a:solidFill>
                          <a:schemeClr val="bg1">
                            <a:lumMod val="10000"/>
                          </a:schemeClr>
                        </a:solidFill>
                      </a:endParaRPr>
                    </a:p>
                  </a:txBody>
                  <a:tcPr/>
                </a:tc>
                <a:tc hMerge="1">
                  <a:txBody>
                    <a:bodyPr/>
                    <a:lstStyle/>
                    <a:p>
                      <a:endParaRPr lang="en-US" dirty="0">
                        <a:solidFill>
                          <a:schemeClr val="bg1">
                            <a:lumMod val="10000"/>
                          </a:schemeClr>
                        </a:solidFill>
                      </a:endParaRPr>
                    </a:p>
                  </a:txBody>
                  <a:tcPr/>
                </a:tc>
                <a:tc hMerge="1">
                  <a:txBody>
                    <a:bodyPr/>
                    <a:lstStyle/>
                    <a:p>
                      <a:endParaRPr lang="en-US" dirty="0">
                        <a:solidFill>
                          <a:schemeClr val="bg1">
                            <a:lumMod val="10000"/>
                          </a:schemeClr>
                        </a:solidFill>
                      </a:endParaRPr>
                    </a:p>
                  </a:txBody>
                  <a:tcPr/>
                </a:tc>
                <a:tc hMerge="1">
                  <a:txBody>
                    <a:bodyPr/>
                    <a:lstStyle/>
                    <a:p>
                      <a:pPr algn="ctr"/>
                      <a:endParaRPr lang="en-US" dirty="0">
                        <a:solidFill>
                          <a:schemeClr val="bg1">
                            <a:lumMod val="10000"/>
                          </a:schemeClr>
                        </a:solidFill>
                      </a:endParaRPr>
                    </a:p>
                  </a:txBody>
                  <a:tcPr/>
                </a:tc>
                <a:tc hMerge="1">
                  <a:txBody>
                    <a:bodyPr/>
                    <a:lstStyle/>
                    <a:p>
                      <a:pPr algn="ctr"/>
                      <a:endParaRPr lang="en-US" dirty="0">
                        <a:solidFill>
                          <a:schemeClr val="bg1">
                            <a:lumMod val="10000"/>
                          </a:schemeClr>
                        </a:solidFill>
                      </a:endParaRPr>
                    </a:p>
                  </a:txBody>
                  <a:tcPr/>
                </a:tc>
                <a:tc hMerge="1">
                  <a:txBody>
                    <a:bodyPr/>
                    <a:lstStyle/>
                    <a:p>
                      <a:pPr algn="ctr"/>
                      <a:endParaRPr lang="en-US" dirty="0">
                        <a:solidFill>
                          <a:schemeClr val="bg1">
                            <a:lumMod val="10000"/>
                          </a:schemeClr>
                        </a:solidFill>
                      </a:endParaRPr>
                    </a:p>
                  </a:txBody>
                  <a:tcPr/>
                </a:tc>
              </a:tr>
              <a:tr h="370840">
                <a:tc vMerge="1">
                  <a:txBody>
                    <a:bodyPr/>
                    <a:lstStyle/>
                    <a:p>
                      <a:pPr algn="ctr"/>
                      <a:endParaRPr lang="en-US" dirty="0">
                        <a:solidFill>
                          <a:schemeClr val="bg1">
                            <a:lumMod val="10000"/>
                          </a:schemeClr>
                        </a:solidFill>
                      </a:endParaRPr>
                    </a:p>
                  </a:txBody>
                  <a:tcPr>
                    <a:solidFill>
                      <a:schemeClr val="accent2"/>
                    </a:solidFill>
                  </a:tcPr>
                </a:tc>
                <a:tc>
                  <a:txBody>
                    <a:bodyPr/>
                    <a:lstStyle/>
                    <a:p>
                      <a:pPr marL="0" algn="ctr" rtl="0" eaLnBrk="1" latinLnBrk="0" hangingPunct="1"/>
                      <a:r>
                        <a:rPr kumimoji="0" lang="en-US" sz="1400" b="1" kern="1200" dirty="0" smtClean="0">
                          <a:solidFill>
                            <a:schemeClr val="lt1"/>
                          </a:solidFill>
                          <a:latin typeface="+mn-lt"/>
                          <a:ea typeface="+mn-ea"/>
                          <a:cs typeface="+mn-cs"/>
                        </a:rPr>
                        <a:t>Almost all</a:t>
                      </a:r>
                      <a:r>
                        <a:rPr kumimoji="0" lang="en-US" sz="1400" b="1" kern="1200" baseline="0" dirty="0" smtClean="0">
                          <a:solidFill>
                            <a:schemeClr val="lt1"/>
                          </a:solidFill>
                          <a:latin typeface="+mn-lt"/>
                          <a:ea typeface="+mn-ea"/>
                          <a:cs typeface="+mn-cs"/>
                        </a:rPr>
                        <a:t> </a:t>
                      </a:r>
                      <a:r>
                        <a:rPr kumimoji="0" lang="en-US" sz="1400" b="1" kern="1200" dirty="0" smtClean="0">
                          <a:solidFill>
                            <a:schemeClr val="lt1"/>
                          </a:solidFill>
                          <a:latin typeface="+mn-lt"/>
                          <a:ea typeface="+mn-ea"/>
                          <a:cs typeface="+mn-cs"/>
                        </a:rPr>
                        <a:t>the time</a:t>
                      </a:r>
                      <a:endParaRPr kumimoji="0" lang="en-US" sz="1400"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sz="1400" b="1" kern="1200" smtClean="0">
                          <a:solidFill>
                            <a:schemeClr val="lt1"/>
                          </a:solidFill>
                          <a:latin typeface="+mn-lt"/>
                          <a:ea typeface="+mn-ea"/>
                          <a:cs typeface="+mn-cs"/>
                        </a:rPr>
                        <a:t>Frequently</a:t>
                      </a:r>
                      <a:endParaRPr kumimoji="0" lang="en-US" sz="1400"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sz="1400" b="1" kern="1200" smtClean="0">
                          <a:solidFill>
                            <a:schemeClr val="lt1"/>
                          </a:solidFill>
                          <a:latin typeface="+mn-lt"/>
                          <a:ea typeface="+mn-ea"/>
                          <a:cs typeface="+mn-cs"/>
                        </a:rPr>
                        <a:t>Occasionally </a:t>
                      </a:r>
                      <a:endParaRPr kumimoji="0" lang="en-US" sz="1400"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sz="1400" b="1" kern="1200" dirty="0" smtClean="0">
                          <a:solidFill>
                            <a:schemeClr val="lt1"/>
                          </a:solidFill>
                          <a:latin typeface="+mn-lt"/>
                          <a:ea typeface="+mn-ea"/>
                          <a:cs typeface="+mn-cs"/>
                        </a:rPr>
                        <a:t>Rarely</a:t>
                      </a:r>
                      <a:endParaRPr kumimoji="0" lang="en-US" sz="1400"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sz="1400" b="1" kern="1200" dirty="0" smtClean="0">
                          <a:solidFill>
                            <a:schemeClr val="lt1"/>
                          </a:solidFill>
                          <a:latin typeface="+mn-lt"/>
                          <a:ea typeface="+mn-ea"/>
                          <a:cs typeface="+mn-cs"/>
                        </a:rPr>
                        <a:t>Never</a:t>
                      </a:r>
                      <a:endParaRPr kumimoji="0" lang="en-US" sz="1400" b="1" kern="1200" dirty="0">
                        <a:solidFill>
                          <a:schemeClr val="lt1"/>
                        </a:solidFill>
                        <a:latin typeface="+mn-lt"/>
                        <a:ea typeface="+mn-ea"/>
                        <a:cs typeface="+mn-cs"/>
                      </a:endParaRPr>
                    </a:p>
                  </a:txBody>
                  <a:tcPr>
                    <a:solidFill>
                      <a:schemeClr val="accent5"/>
                    </a:solidFill>
                  </a:tcPr>
                </a:tc>
                <a:tc>
                  <a:txBody>
                    <a:bodyPr/>
                    <a:lstStyle/>
                    <a:p>
                      <a:pPr marL="0" algn="ctr" rtl="0" eaLnBrk="1" latinLnBrk="0" hangingPunct="1"/>
                      <a:r>
                        <a:rPr kumimoji="0" lang="en-US" sz="1400" b="1" kern="1200" dirty="0" smtClean="0">
                          <a:solidFill>
                            <a:schemeClr val="lt1"/>
                          </a:solidFill>
                          <a:latin typeface="+mn-lt"/>
                          <a:ea typeface="+mn-ea"/>
                          <a:cs typeface="+mn-cs"/>
                        </a:rPr>
                        <a:t>Total</a:t>
                      </a:r>
                      <a:endParaRPr kumimoji="0" lang="en-US" sz="1400" b="1" kern="1200" dirty="0">
                        <a:solidFill>
                          <a:schemeClr val="lt1"/>
                        </a:solidFill>
                        <a:latin typeface="+mn-lt"/>
                        <a:ea typeface="+mn-ea"/>
                        <a:cs typeface="+mn-cs"/>
                      </a:endParaRPr>
                    </a:p>
                  </a:txBody>
                  <a:tcPr>
                    <a:solidFill>
                      <a:schemeClr val="accent5"/>
                    </a:solidFill>
                  </a:tcPr>
                </a:tc>
              </a:tr>
              <a:tr h="370840">
                <a:tc>
                  <a:txBody>
                    <a:bodyPr/>
                    <a:lstStyle/>
                    <a:p>
                      <a:pPr marL="0" algn="ctr" rtl="0" eaLnBrk="1" latinLnBrk="0" hangingPunct="1"/>
                      <a:r>
                        <a:rPr kumimoji="0" lang="en-US" sz="1600" b="1" kern="1200" dirty="0" smtClean="0">
                          <a:solidFill>
                            <a:schemeClr val="lt1"/>
                          </a:solidFill>
                          <a:latin typeface="+mn-lt"/>
                          <a:ea typeface="+mn-ea"/>
                          <a:cs typeface="+mn-cs"/>
                        </a:rPr>
                        <a:t>Social/ Behavioral</a:t>
                      </a:r>
                      <a:r>
                        <a:rPr kumimoji="0" lang="en-US" sz="1600" b="1" kern="1200" baseline="0" dirty="0" smtClean="0">
                          <a:solidFill>
                            <a:schemeClr val="lt1"/>
                          </a:solidFill>
                          <a:latin typeface="+mn-lt"/>
                          <a:ea typeface="+mn-ea"/>
                          <a:cs typeface="+mn-cs"/>
                        </a:rPr>
                        <a:t> Sciences</a:t>
                      </a:r>
                      <a:endParaRPr kumimoji="0" lang="en-US" sz="1600" b="1" kern="1200" dirty="0">
                        <a:solidFill>
                          <a:schemeClr val="lt1"/>
                        </a:solidFill>
                        <a:latin typeface="+mn-lt"/>
                        <a:ea typeface="+mn-ea"/>
                        <a:cs typeface="+mn-cs"/>
                      </a:endParaRPr>
                    </a:p>
                  </a:txBody>
                  <a:tcPr>
                    <a:solidFill>
                      <a:schemeClr val="accent5"/>
                    </a:solidFill>
                  </a:tcPr>
                </a:tc>
                <a:tc>
                  <a:txBody>
                    <a:bodyPr/>
                    <a:lstStyle/>
                    <a:p>
                      <a:pPr algn="ctr"/>
                      <a:endParaRPr lang="en-US" dirty="0" smtClean="0">
                        <a:solidFill>
                          <a:schemeClr val="bg1">
                            <a:lumMod val="10000"/>
                          </a:schemeClr>
                        </a:solidFill>
                      </a:endParaRPr>
                    </a:p>
                    <a:p>
                      <a:pPr algn="ctr"/>
                      <a:r>
                        <a:rPr lang="en-US" dirty="0" smtClean="0">
                          <a:solidFill>
                            <a:schemeClr val="bg1">
                              <a:lumMod val="10000"/>
                            </a:schemeClr>
                          </a:solidFill>
                        </a:rPr>
                        <a:t>19</a:t>
                      </a:r>
                      <a:endParaRPr lang="en-US" dirty="0">
                        <a:solidFill>
                          <a:schemeClr val="bg1">
                            <a:lumMod val="10000"/>
                          </a:schemeClr>
                        </a:solidFill>
                      </a:endParaRPr>
                    </a:p>
                  </a:txBody>
                  <a:tcPr/>
                </a:tc>
                <a:tc>
                  <a:txBody>
                    <a:bodyPr/>
                    <a:lstStyle/>
                    <a:p>
                      <a:pPr algn="ctr"/>
                      <a:endParaRPr lang="en-US" dirty="0" smtClean="0">
                        <a:solidFill>
                          <a:schemeClr val="bg1">
                            <a:lumMod val="10000"/>
                          </a:schemeClr>
                        </a:solidFill>
                      </a:endParaRPr>
                    </a:p>
                    <a:p>
                      <a:pPr algn="ctr"/>
                      <a:r>
                        <a:rPr lang="en-US" dirty="0" smtClean="0">
                          <a:solidFill>
                            <a:schemeClr val="bg1">
                              <a:lumMod val="10000"/>
                            </a:schemeClr>
                          </a:solidFill>
                        </a:rPr>
                        <a:t>47</a:t>
                      </a:r>
                      <a:endParaRPr lang="en-US" dirty="0">
                        <a:solidFill>
                          <a:schemeClr val="bg1">
                            <a:lumMod val="10000"/>
                          </a:schemeClr>
                        </a:solidFill>
                      </a:endParaRPr>
                    </a:p>
                  </a:txBody>
                  <a:tcPr/>
                </a:tc>
                <a:tc>
                  <a:txBody>
                    <a:bodyPr/>
                    <a:lstStyle/>
                    <a:p>
                      <a:pPr algn="ctr"/>
                      <a:endParaRPr lang="en-US" dirty="0" smtClean="0">
                        <a:solidFill>
                          <a:schemeClr val="bg1">
                            <a:lumMod val="10000"/>
                          </a:schemeClr>
                        </a:solidFill>
                      </a:endParaRPr>
                    </a:p>
                    <a:p>
                      <a:pPr algn="ctr"/>
                      <a:r>
                        <a:rPr lang="en-US" dirty="0" smtClean="0">
                          <a:solidFill>
                            <a:schemeClr val="bg1">
                              <a:lumMod val="10000"/>
                            </a:schemeClr>
                          </a:solidFill>
                        </a:rPr>
                        <a:t>9</a:t>
                      </a:r>
                      <a:endParaRPr lang="en-US" dirty="0">
                        <a:solidFill>
                          <a:schemeClr val="bg1">
                            <a:lumMod val="10000"/>
                          </a:schemeClr>
                        </a:solidFill>
                      </a:endParaRPr>
                    </a:p>
                  </a:txBody>
                  <a:tcPr/>
                </a:tc>
                <a:tc>
                  <a:txBody>
                    <a:bodyPr/>
                    <a:lstStyle/>
                    <a:p>
                      <a:pPr algn="ctr"/>
                      <a:endParaRPr lang="en-US" dirty="0" smtClean="0">
                        <a:solidFill>
                          <a:schemeClr val="bg1">
                            <a:lumMod val="10000"/>
                          </a:schemeClr>
                        </a:solidFill>
                      </a:endParaRPr>
                    </a:p>
                    <a:p>
                      <a:pPr algn="ctr"/>
                      <a:r>
                        <a:rPr lang="en-US" dirty="0" smtClean="0">
                          <a:solidFill>
                            <a:schemeClr val="bg1">
                              <a:lumMod val="10000"/>
                            </a:schemeClr>
                          </a:solidFill>
                        </a:rPr>
                        <a:t>55</a:t>
                      </a:r>
                      <a:endParaRPr lang="en-US" dirty="0">
                        <a:solidFill>
                          <a:schemeClr val="bg1">
                            <a:lumMod val="10000"/>
                          </a:schemeClr>
                        </a:solidFill>
                      </a:endParaRPr>
                    </a:p>
                  </a:txBody>
                  <a:tcPr/>
                </a:tc>
                <a:tc>
                  <a:txBody>
                    <a:bodyPr/>
                    <a:lstStyle/>
                    <a:p>
                      <a:pPr algn="ctr"/>
                      <a:endParaRPr lang="en-US" dirty="0" smtClean="0">
                        <a:solidFill>
                          <a:schemeClr val="bg1">
                            <a:lumMod val="10000"/>
                          </a:schemeClr>
                        </a:solidFill>
                      </a:endParaRPr>
                    </a:p>
                    <a:p>
                      <a:pPr algn="ctr"/>
                      <a:r>
                        <a:rPr lang="en-US" dirty="0" smtClean="0">
                          <a:solidFill>
                            <a:schemeClr val="bg1">
                              <a:lumMod val="10000"/>
                            </a:schemeClr>
                          </a:solidFill>
                        </a:rPr>
                        <a:t>23</a:t>
                      </a:r>
                      <a:endParaRPr lang="en-US" dirty="0">
                        <a:solidFill>
                          <a:schemeClr val="bg1">
                            <a:lumMod val="10000"/>
                          </a:schemeClr>
                        </a:solidFill>
                      </a:endParaRPr>
                    </a:p>
                  </a:txBody>
                  <a:tcPr/>
                </a:tc>
                <a:tc>
                  <a:txBody>
                    <a:bodyPr/>
                    <a:lstStyle/>
                    <a:p>
                      <a:pPr algn="ctr"/>
                      <a:endParaRPr lang="en-US" dirty="0" smtClean="0">
                        <a:solidFill>
                          <a:schemeClr val="bg1">
                            <a:lumMod val="10000"/>
                          </a:schemeClr>
                        </a:solidFill>
                      </a:endParaRPr>
                    </a:p>
                    <a:p>
                      <a:pPr algn="ctr"/>
                      <a:r>
                        <a:rPr lang="en-US" dirty="0" smtClean="0">
                          <a:solidFill>
                            <a:schemeClr val="bg1">
                              <a:lumMod val="10000"/>
                            </a:schemeClr>
                          </a:solidFill>
                        </a:rPr>
                        <a:t>153</a:t>
                      </a:r>
                      <a:endParaRPr lang="en-US" dirty="0">
                        <a:solidFill>
                          <a:schemeClr val="bg1">
                            <a:lumMod val="10000"/>
                          </a:schemeClr>
                        </a:solidFill>
                      </a:endParaRPr>
                    </a:p>
                  </a:txBody>
                  <a:tcPr/>
                </a:tc>
              </a:tr>
              <a:tr h="370840">
                <a:tc>
                  <a:txBody>
                    <a:bodyPr/>
                    <a:lstStyle/>
                    <a:p>
                      <a:pPr marL="0" algn="ctr" rtl="0" eaLnBrk="1" latinLnBrk="0" hangingPunct="1"/>
                      <a:r>
                        <a:rPr kumimoji="0" lang="en-US" sz="1600" b="1" kern="1200" dirty="0" smtClean="0">
                          <a:solidFill>
                            <a:schemeClr val="lt1"/>
                          </a:solidFill>
                          <a:latin typeface="+mn-lt"/>
                          <a:ea typeface="+mn-ea"/>
                          <a:cs typeface="+mn-cs"/>
                        </a:rPr>
                        <a:t>STEMS</a:t>
                      </a:r>
                      <a:endParaRPr kumimoji="0" lang="en-US" sz="1600" b="1" kern="1200" dirty="0">
                        <a:solidFill>
                          <a:schemeClr val="lt1"/>
                        </a:solidFill>
                        <a:latin typeface="+mn-lt"/>
                        <a:ea typeface="+mn-ea"/>
                        <a:cs typeface="+mn-cs"/>
                      </a:endParaRPr>
                    </a:p>
                  </a:txBody>
                  <a:tcPr>
                    <a:solidFill>
                      <a:schemeClr val="accent5"/>
                    </a:solidFill>
                  </a:tcPr>
                </a:tc>
                <a:tc>
                  <a:txBody>
                    <a:bodyPr/>
                    <a:lstStyle/>
                    <a:p>
                      <a:pPr algn="ctr"/>
                      <a:r>
                        <a:rPr lang="en-US" dirty="0" smtClean="0">
                          <a:solidFill>
                            <a:schemeClr val="bg1">
                              <a:lumMod val="10000"/>
                            </a:schemeClr>
                          </a:solidFill>
                        </a:rPr>
                        <a:t>26</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47</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6</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52</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23</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154</a:t>
                      </a:r>
                      <a:endParaRPr lang="en-US" dirty="0">
                        <a:solidFill>
                          <a:schemeClr val="bg1">
                            <a:lumMod val="10000"/>
                          </a:schemeClr>
                        </a:solidFill>
                      </a:endParaRPr>
                    </a:p>
                  </a:txBody>
                  <a:tcPr/>
                </a:tc>
              </a:tr>
              <a:tr h="370840">
                <a:tc>
                  <a:txBody>
                    <a:bodyPr/>
                    <a:lstStyle/>
                    <a:p>
                      <a:pPr marL="0" algn="ctr" rtl="0" eaLnBrk="1" latinLnBrk="0" hangingPunct="1"/>
                      <a:r>
                        <a:rPr kumimoji="0" lang="en-US" sz="1600" b="1" kern="1200" dirty="0" smtClean="0">
                          <a:solidFill>
                            <a:schemeClr val="lt1"/>
                          </a:solidFill>
                          <a:latin typeface="+mn-lt"/>
                          <a:ea typeface="+mn-ea"/>
                          <a:cs typeface="+mn-cs"/>
                        </a:rPr>
                        <a:t>Total</a:t>
                      </a:r>
                      <a:endParaRPr kumimoji="0" lang="en-US" sz="1600" b="1" kern="1200" dirty="0">
                        <a:solidFill>
                          <a:schemeClr val="lt1"/>
                        </a:solidFill>
                        <a:latin typeface="+mn-lt"/>
                        <a:ea typeface="+mn-ea"/>
                        <a:cs typeface="+mn-cs"/>
                      </a:endParaRPr>
                    </a:p>
                  </a:txBody>
                  <a:tcPr>
                    <a:solidFill>
                      <a:schemeClr val="accent5"/>
                    </a:solidFill>
                  </a:tcPr>
                </a:tc>
                <a:tc>
                  <a:txBody>
                    <a:bodyPr/>
                    <a:lstStyle/>
                    <a:p>
                      <a:pPr algn="ctr"/>
                      <a:r>
                        <a:rPr lang="en-US" dirty="0" smtClean="0">
                          <a:solidFill>
                            <a:schemeClr val="bg1">
                              <a:lumMod val="10000"/>
                            </a:schemeClr>
                          </a:solidFill>
                        </a:rPr>
                        <a:t>45</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94</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15</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107</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46</a:t>
                      </a:r>
                      <a:endParaRPr lang="en-US" dirty="0">
                        <a:solidFill>
                          <a:schemeClr val="bg1">
                            <a:lumMod val="10000"/>
                          </a:schemeClr>
                        </a:solidFill>
                      </a:endParaRPr>
                    </a:p>
                  </a:txBody>
                  <a:tcPr/>
                </a:tc>
                <a:tc>
                  <a:txBody>
                    <a:bodyPr/>
                    <a:lstStyle/>
                    <a:p>
                      <a:pPr algn="ctr"/>
                      <a:r>
                        <a:rPr lang="en-US" dirty="0" smtClean="0">
                          <a:solidFill>
                            <a:schemeClr val="bg1">
                              <a:lumMod val="10000"/>
                            </a:schemeClr>
                          </a:solidFill>
                        </a:rPr>
                        <a:t>307</a:t>
                      </a:r>
                      <a:endParaRPr lang="en-US" dirty="0">
                        <a:solidFill>
                          <a:schemeClr val="bg1">
                            <a:lumMod val="10000"/>
                          </a:schemeClr>
                        </a:solidFill>
                      </a:endParaRPr>
                    </a:p>
                  </a:txBody>
                  <a:tcPr/>
                </a:tc>
              </a:tr>
            </a:tbl>
          </a:graphicData>
        </a:graphic>
      </p:graphicFrame>
      <p:sp>
        <p:nvSpPr>
          <p:cNvPr id="6" name="TextBox 5"/>
          <p:cNvSpPr txBox="1"/>
          <p:nvPr/>
        </p:nvSpPr>
        <p:spPr>
          <a:xfrm>
            <a:off x="685800" y="4667071"/>
            <a:ext cx="7848600" cy="1200329"/>
          </a:xfrm>
          <a:prstGeom prst="rect">
            <a:avLst/>
          </a:prstGeom>
          <a:noFill/>
        </p:spPr>
        <p:txBody>
          <a:bodyPr wrap="square" rtlCol="0">
            <a:spAutoFit/>
          </a:bodyPr>
          <a:lstStyle/>
          <a:p>
            <a:r>
              <a:rPr lang="en-US" b="1" dirty="0" smtClean="0">
                <a:solidFill>
                  <a:srgbClr val="060903"/>
                </a:solidFill>
              </a:rPr>
              <a:t>Question: </a:t>
            </a:r>
            <a:r>
              <a:rPr lang="en-US" dirty="0" smtClean="0">
                <a:solidFill>
                  <a:srgbClr val="060903"/>
                </a:solidFill>
              </a:rPr>
              <a:t>Is there a relationship between frequency of the use of statistics in class and affiliation area (STEMS and Social/Behavioral Sciences)? </a:t>
            </a:r>
          </a:p>
          <a:p>
            <a:pPr algn="ctr"/>
            <a:endParaRPr lang="en-US" dirty="0">
              <a:solidFill>
                <a:srgbClr val="060903"/>
              </a:solidFill>
            </a:endParaRPr>
          </a:p>
          <a:p>
            <a:pPr algn="ctr"/>
            <a:r>
              <a:rPr lang="en-US" dirty="0" smtClean="0">
                <a:solidFill>
                  <a:srgbClr val="060903"/>
                </a:solidFill>
              </a:rPr>
              <a:t>A chi-squared test results in a p-value=0.7780</a:t>
            </a:r>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27</a:t>
            </a:fld>
            <a:endParaRPr lang="en-US">
              <a:solidFill>
                <a:srgbClr val="751519">
                  <a:shade val="75000"/>
                </a:srgbClr>
              </a:solidFill>
            </a:endParaRPr>
          </a:p>
        </p:txBody>
      </p:sp>
    </p:spTree>
    <p:extLst>
      <p:ext uri="{BB962C8B-B14F-4D97-AF65-F5344CB8AC3E}">
        <p14:creationId xmlns:p14="http://schemas.microsoft.com/office/powerpoint/2010/main" val="42804448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sz="quarter" idx="1"/>
          </p:nvPr>
        </p:nvSpPr>
        <p:spPr/>
        <p:txBody>
          <a:bodyPr/>
          <a:lstStyle/>
          <a:p>
            <a:r>
              <a:rPr lang="en-US" dirty="0" smtClean="0"/>
              <a:t>Keep clear and open lines of communication between Math/Stat faculty and faculty in client disciplines</a:t>
            </a:r>
          </a:p>
          <a:p>
            <a:r>
              <a:rPr lang="en-US" dirty="0" smtClean="0"/>
              <a:t>Creation of a second course </a:t>
            </a:r>
          </a:p>
          <a:p>
            <a:pPr marL="0" indent="0">
              <a:buNone/>
            </a:pPr>
            <a:r>
              <a:rPr lang="en-US" dirty="0" smtClean="0"/>
              <a:t>	- Option 1: second course within client   </a:t>
            </a:r>
          </a:p>
          <a:p>
            <a:pPr marL="0" indent="0">
              <a:buNone/>
            </a:pPr>
            <a:r>
              <a:rPr lang="en-US" dirty="0"/>
              <a:t> </a:t>
            </a:r>
            <a:r>
              <a:rPr lang="en-US" dirty="0" smtClean="0"/>
              <a:t>	   discipline </a:t>
            </a:r>
          </a:p>
          <a:p>
            <a:pPr marL="0" indent="0">
              <a:buNone/>
            </a:pPr>
            <a:r>
              <a:rPr lang="en-US" dirty="0"/>
              <a:t>	</a:t>
            </a:r>
            <a:r>
              <a:rPr lang="en-US" dirty="0" smtClean="0"/>
              <a:t>- Option 2: second course within Math/Stat</a:t>
            </a:r>
          </a:p>
          <a:p>
            <a:pPr marL="0" indent="0">
              <a:buNone/>
            </a:pPr>
            <a:r>
              <a:rPr lang="en-US" dirty="0"/>
              <a:t>	 </a:t>
            </a:r>
            <a:r>
              <a:rPr lang="en-US" dirty="0" smtClean="0"/>
              <a:t>  discipline </a:t>
            </a:r>
          </a:p>
          <a:p>
            <a:r>
              <a:rPr lang="en-US" dirty="0" smtClean="0"/>
              <a:t>Options for second course: computer lab, team-taught</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4F773E9D-19E1-463B-A4BE-508872D5AFF5}" type="slidenum">
              <a:rPr lang="en-US" smtClean="0"/>
              <a:t>28</a:t>
            </a:fld>
            <a:endParaRPr lang="en-US"/>
          </a:p>
        </p:txBody>
      </p:sp>
    </p:spTree>
    <p:extLst>
      <p:ext uri="{BB962C8B-B14F-4D97-AF65-F5344CB8AC3E}">
        <p14:creationId xmlns:p14="http://schemas.microsoft.com/office/powerpoint/2010/main" val="6323219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Directions for this Research</a:t>
            </a:r>
          </a:p>
        </p:txBody>
      </p:sp>
      <p:sp>
        <p:nvSpPr>
          <p:cNvPr id="3" name="Content Placeholder 2"/>
          <p:cNvSpPr>
            <a:spLocks noGrp="1"/>
          </p:cNvSpPr>
          <p:nvPr>
            <p:ph sz="quarter" idx="1"/>
          </p:nvPr>
        </p:nvSpPr>
        <p:spPr/>
        <p:txBody>
          <a:bodyPr/>
          <a:lstStyle/>
          <a:p>
            <a:r>
              <a:rPr lang="en-US" dirty="0" smtClean="0"/>
              <a:t>Additional items: </a:t>
            </a:r>
          </a:p>
          <a:p>
            <a:pPr marL="0" indent="0">
              <a:buNone/>
            </a:pPr>
            <a:r>
              <a:rPr lang="en-US" dirty="0" smtClean="0"/>
              <a:t>	- Are faculty willing to increase credit hours to </a:t>
            </a:r>
          </a:p>
          <a:p>
            <a:pPr marL="0" indent="0">
              <a:buNone/>
            </a:pPr>
            <a:r>
              <a:rPr lang="en-US" dirty="0"/>
              <a:t>	 </a:t>
            </a:r>
            <a:r>
              <a:rPr lang="en-US" dirty="0" smtClean="0"/>
              <a:t>  require a second statistics course?</a:t>
            </a:r>
          </a:p>
          <a:p>
            <a:pPr marL="0" indent="0">
              <a:buNone/>
            </a:pPr>
            <a:r>
              <a:rPr lang="en-US" dirty="0"/>
              <a:t>	</a:t>
            </a:r>
            <a:r>
              <a:rPr lang="en-US" dirty="0" smtClean="0"/>
              <a:t>- If not, are faculty willing to drop some other 	  	   major requirement?   </a:t>
            </a:r>
          </a:p>
          <a:p>
            <a:pPr marL="0" indent="0">
              <a:buNone/>
            </a:pPr>
            <a:r>
              <a:rPr lang="en-US" dirty="0"/>
              <a:t>	</a:t>
            </a:r>
            <a:r>
              <a:rPr lang="en-US" dirty="0" smtClean="0"/>
              <a:t>- Are other faculty aware of GAISE guidelines?</a:t>
            </a:r>
          </a:p>
          <a:p>
            <a:pPr marL="0" indent="0">
              <a:buNone/>
            </a:pPr>
            <a:r>
              <a:rPr lang="en-US" dirty="0"/>
              <a:t>	</a:t>
            </a:r>
            <a:r>
              <a:rPr lang="en-US" dirty="0" smtClean="0"/>
              <a:t>- Would you be willing to team teach a second 	  	   course in statistics?</a:t>
            </a:r>
          </a:p>
          <a:p>
            <a:r>
              <a:rPr lang="en-US" dirty="0" smtClean="0"/>
              <a:t>Additional topics in list of statistical methods.</a:t>
            </a:r>
            <a:endParaRPr lang="en-US" dirty="0"/>
          </a:p>
          <a:p>
            <a:endParaRPr lang="en-US" dirty="0"/>
          </a:p>
        </p:txBody>
      </p:sp>
      <p:sp>
        <p:nvSpPr>
          <p:cNvPr id="4" name="Slide Number Placeholder 3"/>
          <p:cNvSpPr>
            <a:spLocks noGrp="1"/>
          </p:cNvSpPr>
          <p:nvPr>
            <p:ph type="sldNum" sz="quarter" idx="12"/>
          </p:nvPr>
        </p:nvSpPr>
        <p:spPr/>
        <p:txBody>
          <a:bodyPr/>
          <a:lstStyle/>
          <a:p>
            <a:fld id="{4F773E9D-19E1-463B-A4BE-508872D5AFF5}" type="slidenum">
              <a:rPr lang="en-US" smtClean="0"/>
              <a:t>29</a:t>
            </a:fld>
            <a:endParaRPr lang="en-US"/>
          </a:p>
        </p:txBody>
      </p:sp>
    </p:spTree>
    <p:extLst>
      <p:ext uri="{BB962C8B-B14F-4D97-AF65-F5344CB8AC3E}">
        <p14:creationId xmlns:p14="http://schemas.microsoft.com/office/powerpoint/2010/main" val="2988893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solidFill>
                  <a:schemeClr val="tx1"/>
                </a:solidFill>
              </a:rPr>
              <a:t>Background</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r>
              <a:rPr lang="en-US" dirty="0" smtClean="0"/>
              <a:t>From 2005 to 2010, there was a </a:t>
            </a:r>
          </a:p>
          <a:p>
            <a:pPr lvl="1"/>
            <a:r>
              <a:rPr lang="en-US" dirty="0" smtClean="0"/>
              <a:t>90% increase in elementary statistics enrollment, and</a:t>
            </a:r>
          </a:p>
          <a:p>
            <a:pPr lvl="1"/>
            <a:r>
              <a:rPr lang="en-US" dirty="0" smtClean="0"/>
              <a:t>33% increase in non-advanced mathematics enrollment.</a:t>
            </a:r>
          </a:p>
          <a:p>
            <a:pPr lvl="1"/>
            <a:endParaRPr lang="en-US" dirty="0"/>
          </a:p>
          <a:p>
            <a:r>
              <a:rPr lang="en-US" dirty="0" smtClean="0"/>
              <a:t>Statistics courses are offered by a variety of departments.</a:t>
            </a:r>
          </a:p>
          <a:p>
            <a:pPr lvl="1"/>
            <a:r>
              <a:rPr lang="en-US" dirty="0"/>
              <a:t>“Of all subjects taught as often as statistics, surely no other subject </a:t>
            </a:r>
            <a:r>
              <a:rPr lang="en-US" dirty="0" smtClean="0"/>
              <a:t>is </a:t>
            </a:r>
            <a:r>
              <a:rPr lang="en-US" dirty="0"/>
              <a:t>so often taught by faculty with so little formal training in the subject</a:t>
            </a:r>
            <a:r>
              <a:rPr lang="en-US" dirty="0" smtClean="0"/>
              <a:t>.” – George Cobb (1993)</a:t>
            </a:r>
          </a:p>
          <a:p>
            <a:pPr>
              <a:buFontTx/>
              <a:buChar char="-"/>
            </a:pPr>
            <a:endParaRPr lang="en-US" dirty="0" smtClean="0"/>
          </a:p>
        </p:txBody>
      </p:sp>
      <p:sp>
        <p:nvSpPr>
          <p:cNvPr id="4" name="Slide Number Placeholder 3"/>
          <p:cNvSpPr>
            <a:spLocks noGrp="1"/>
          </p:cNvSpPr>
          <p:nvPr>
            <p:ph type="sldNum" sz="quarter" idx="12"/>
          </p:nvPr>
        </p:nvSpPr>
        <p:spPr/>
        <p:txBody>
          <a:bodyPr/>
          <a:lstStyle/>
          <a:p>
            <a:fld id="{4F773E9D-19E1-463B-A4BE-508872D5AFF5}" type="slidenum">
              <a:rPr lang="en-US" smtClean="0"/>
              <a:t>3</a:t>
            </a:fld>
            <a:endParaRPr lang="en-US"/>
          </a:p>
        </p:txBody>
      </p:sp>
    </p:spTree>
    <p:extLst>
      <p:ext uri="{BB962C8B-B14F-4D97-AF65-F5344CB8AC3E}">
        <p14:creationId xmlns:p14="http://schemas.microsoft.com/office/powerpoint/2010/main" val="40582443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solidFill>
                  <a:schemeClr val="tx1"/>
                </a:solidFill>
              </a:rPr>
              <a:t>Thanks for listening!</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marL="0" indent="0" algn="ctr">
              <a:buNone/>
            </a:pPr>
            <a:endParaRPr lang="en-US" sz="3000" dirty="0" smtClean="0"/>
          </a:p>
          <a:p>
            <a:pPr marL="0" indent="0" algn="ctr">
              <a:buNone/>
            </a:pPr>
            <a:r>
              <a:rPr lang="en-US" sz="3000" dirty="0" smtClean="0"/>
              <a:t>Questions?</a:t>
            </a:r>
          </a:p>
          <a:p>
            <a:pPr marL="0" indent="0" algn="ctr">
              <a:buNone/>
            </a:pPr>
            <a:endParaRPr lang="en-US" sz="3000" dirty="0"/>
          </a:p>
          <a:p>
            <a:pPr marL="0" indent="0" algn="ctr">
              <a:buNone/>
            </a:pPr>
            <a:endParaRPr lang="en-US" sz="3000" dirty="0"/>
          </a:p>
          <a:p>
            <a:pPr marL="0" indent="0" algn="ctr">
              <a:buNone/>
            </a:pPr>
            <a:r>
              <a:rPr lang="en-US" sz="3000" dirty="0" smtClean="0"/>
              <a:t>Kirsten </a:t>
            </a:r>
            <a:r>
              <a:rPr lang="en-US" sz="3000" dirty="0"/>
              <a:t>Doehler (</a:t>
            </a:r>
            <a:r>
              <a:rPr lang="en-US" sz="3000" dirty="0">
                <a:hlinkClick r:id="rId3"/>
              </a:rPr>
              <a:t>kdoehler@elon.edu</a:t>
            </a:r>
            <a:r>
              <a:rPr lang="en-US" sz="3000" dirty="0" smtClean="0"/>
              <a:t>)</a:t>
            </a:r>
          </a:p>
          <a:p>
            <a:pPr marL="0" indent="0" algn="ctr">
              <a:buNone/>
            </a:pPr>
            <a:r>
              <a:rPr lang="en-US" sz="3000" dirty="0"/>
              <a:t>Laura Taylor (</a:t>
            </a:r>
            <a:r>
              <a:rPr lang="en-US" sz="3000" dirty="0">
                <a:hlinkClick r:id="rId4"/>
              </a:rPr>
              <a:t>ltaylor18@elon.edu</a:t>
            </a:r>
            <a:r>
              <a:rPr lang="en-US" sz="3000" dirty="0"/>
              <a:t>)</a:t>
            </a:r>
          </a:p>
          <a:p>
            <a:pPr marL="0" indent="0" algn="ctr">
              <a:buNone/>
            </a:pPr>
            <a:endParaRPr lang="en-US" sz="3000" dirty="0"/>
          </a:p>
          <a:p>
            <a:pPr marL="0" indent="0" algn="ctr">
              <a:buNone/>
            </a:pPr>
            <a:endParaRPr lang="en-US" sz="3000" dirty="0" smtClean="0"/>
          </a:p>
          <a:p>
            <a:endParaRPr lang="en-US" dirty="0" smtClean="0"/>
          </a:p>
          <a:p>
            <a:endParaRPr lang="en-US" dirty="0" smtClean="0"/>
          </a:p>
          <a:p>
            <a:pPr>
              <a:buFontTx/>
              <a:buChar char="-"/>
            </a:pPr>
            <a:endParaRPr lang="en-US" dirty="0" smtClean="0"/>
          </a:p>
        </p:txBody>
      </p:sp>
      <p:sp>
        <p:nvSpPr>
          <p:cNvPr id="4" name="Slide Number Placeholder 3"/>
          <p:cNvSpPr>
            <a:spLocks noGrp="1"/>
          </p:cNvSpPr>
          <p:nvPr>
            <p:ph type="sldNum" sz="quarter" idx="12"/>
          </p:nvPr>
        </p:nvSpPr>
        <p:spPr/>
        <p:txBody>
          <a:bodyPr/>
          <a:lstStyle/>
          <a:p>
            <a:fld id="{4F773E9D-19E1-463B-A4BE-508872D5AFF5}" type="slidenum">
              <a:rPr lang="en-US" smtClean="0">
                <a:solidFill>
                  <a:srgbClr val="751519">
                    <a:shade val="75000"/>
                  </a:srgbClr>
                </a:solidFill>
              </a:rPr>
              <a:pPr/>
              <a:t>30</a:t>
            </a:fld>
            <a:endParaRPr lang="en-US">
              <a:solidFill>
                <a:srgbClr val="751519">
                  <a:shade val="75000"/>
                </a:srgbClr>
              </a:solidFill>
            </a:endParaRPr>
          </a:p>
        </p:txBody>
      </p:sp>
    </p:spTree>
    <p:extLst>
      <p:ext uri="{BB962C8B-B14F-4D97-AF65-F5344CB8AC3E}">
        <p14:creationId xmlns:p14="http://schemas.microsoft.com/office/powerpoint/2010/main" val="1227677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solidFill>
                  <a:schemeClr val="tx1"/>
                </a:solidFill>
              </a:rPr>
              <a:t>Background</a:t>
            </a:r>
            <a:endParaRPr lang="en-US" dirty="0">
              <a:solidFill>
                <a:schemeClr val="tx1"/>
              </a:solidFill>
            </a:endParaRPr>
          </a:p>
        </p:txBody>
      </p:sp>
      <p:sp>
        <p:nvSpPr>
          <p:cNvPr id="3" name="Content Placeholder 2"/>
          <p:cNvSpPr>
            <a:spLocks noGrp="1"/>
          </p:cNvSpPr>
          <p:nvPr>
            <p:ph sz="quarter" idx="1"/>
          </p:nvPr>
        </p:nvSpPr>
        <p:spPr>
          <a:xfrm>
            <a:off x="301752" y="1527048"/>
            <a:ext cx="8503920" cy="4721352"/>
          </a:xfrm>
        </p:spPr>
        <p:txBody>
          <a:bodyPr>
            <a:normAutofit fontScale="92500" lnSpcReduction="10000"/>
          </a:bodyPr>
          <a:lstStyle/>
          <a:p>
            <a:pPr marL="0" indent="0">
              <a:buNone/>
            </a:pPr>
            <a:endParaRPr lang="en-US" dirty="0" smtClean="0"/>
          </a:p>
          <a:p>
            <a:r>
              <a:rPr lang="en-US" dirty="0" smtClean="0"/>
              <a:t>GAISE Report Recommendations (2005)</a:t>
            </a:r>
          </a:p>
          <a:p>
            <a:pPr lvl="1"/>
            <a:r>
              <a:rPr lang="en-US" dirty="0" smtClean="0"/>
              <a:t>Emphasize </a:t>
            </a:r>
            <a:r>
              <a:rPr lang="en-US" dirty="0"/>
              <a:t>statistical literacy and develop statistical thinking</a:t>
            </a:r>
            <a:r>
              <a:rPr lang="en-US" dirty="0" smtClean="0"/>
              <a:t>.</a:t>
            </a:r>
          </a:p>
          <a:p>
            <a:pPr lvl="1"/>
            <a:r>
              <a:rPr lang="en-US" dirty="0" smtClean="0"/>
              <a:t>Use </a:t>
            </a:r>
            <a:r>
              <a:rPr lang="en-US" dirty="0"/>
              <a:t>real data</a:t>
            </a:r>
            <a:r>
              <a:rPr lang="en-US" dirty="0" smtClean="0"/>
              <a:t>.</a:t>
            </a:r>
          </a:p>
          <a:p>
            <a:pPr lvl="1"/>
            <a:r>
              <a:rPr lang="en-US" dirty="0" smtClean="0"/>
              <a:t>Stress </a:t>
            </a:r>
            <a:r>
              <a:rPr lang="en-US" dirty="0"/>
              <a:t>conceptual understanding, </a:t>
            </a:r>
            <a:r>
              <a:rPr lang="en-US" dirty="0" smtClean="0"/>
              <a:t>rather than </a:t>
            </a:r>
            <a:r>
              <a:rPr lang="en-US" dirty="0"/>
              <a:t>mere knowledge of procedures</a:t>
            </a:r>
            <a:r>
              <a:rPr lang="en-US" dirty="0" smtClean="0"/>
              <a:t>.</a:t>
            </a:r>
          </a:p>
          <a:p>
            <a:pPr lvl="1"/>
            <a:r>
              <a:rPr lang="en-US" dirty="0" smtClean="0"/>
              <a:t>Foster </a:t>
            </a:r>
            <a:r>
              <a:rPr lang="en-US" dirty="0"/>
              <a:t>active learning in the classroom</a:t>
            </a:r>
            <a:r>
              <a:rPr lang="en-US" dirty="0" smtClean="0"/>
              <a:t>.</a:t>
            </a:r>
          </a:p>
          <a:p>
            <a:pPr lvl="1"/>
            <a:r>
              <a:rPr lang="en-US" dirty="0" smtClean="0"/>
              <a:t>Use </a:t>
            </a:r>
            <a:r>
              <a:rPr lang="en-US" dirty="0"/>
              <a:t>technology for developing </a:t>
            </a:r>
            <a:r>
              <a:rPr lang="en-US" dirty="0" smtClean="0"/>
              <a:t>concepts and </a:t>
            </a:r>
            <a:r>
              <a:rPr lang="en-US" dirty="0"/>
              <a:t>analyzing data</a:t>
            </a:r>
            <a:r>
              <a:rPr lang="en-US" dirty="0" smtClean="0"/>
              <a:t>.</a:t>
            </a:r>
          </a:p>
          <a:p>
            <a:pPr lvl="1"/>
            <a:r>
              <a:rPr lang="en-US" dirty="0" smtClean="0"/>
              <a:t>Use </a:t>
            </a:r>
            <a:r>
              <a:rPr lang="en-US" dirty="0"/>
              <a:t>assessments to improve and evaluate student learning</a:t>
            </a:r>
            <a:r>
              <a:rPr lang="en-US" dirty="0" smtClean="0"/>
              <a:t>.</a:t>
            </a:r>
          </a:p>
          <a:p>
            <a:pPr lvl="1"/>
            <a:endParaRPr lang="en-US" dirty="0" smtClean="0"/>
          </a:p>
          <a:p>
            <a:r>
              <a:rPr lang="en-US" dirty="0" smtClean="0"/>
              <a:t>Garfield (2000) and Garfield, Hogg, Schau, and </a:t>
            </a:r>
            <a:r>
              <a:rPr lang="en-US" dirty="0" err="1" smtClean="0"/>
              <a:t>Whittinghill</a:t>
            </a:r>
            <a:r>
              <a:rPr lang="en-US" dirty="0" smtClean="0"/>
              <a:t> (2002)</a:t>
            </a:r>
          </a:p>
          <a:p>
            <a:pPr lvl="1"/>
            <a:r>
              <a:rPr lang="en-US" dirty="0" smtClean="0"/>
              <a:t>Creation of a second course</a:t>
            </a:r>
          </a:p>
        </p:txBody>
      </p:sp>
      <p:sp>
        <p:nvSpPr>
          <p:cNvPr id="4" name="Slide Number Placeholder 3"/>
          <p:cNvSpPr>
            <a:spLocks noGrp="1"/>
          </p:cNvSpPr>
          <p:nvPr>
            <p:ph type="sldNum" sz="quarter" idx="12"/>
          </p:nvPr>
        </p:nvSpPr>
        <p:spPr/>
        <p:txBody>
          <a:bodyPr/>
          <a:lstStyle/>
          <a:p>
            <a:fld id="{4F773E9D-19E1-463B-A4BE-508872D5AFF5}" type="slidenum">
              <a:rPr lang="en-US" smtClean="0"/>
              <a:t>4</a:t>
            </a:fld>
            <a:endParaRPr lang="en-US"/>
          </a:p>
        </p:txBody>
      </p:sp>
    </p:spTree>
    <p:extLst>
      <p:ext uri="{BB962C8B-B14F-4D97-AF65-F5344CB8AC3E}">
        <p14:creationId xmlns:p14="http://schemas.microsoft.com/office/powerpoint/2010/main" val="28702063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solidFill>
                  <a:schemeClr val="tx1"/>
                </a:solidFill>
              </a:rPr>
              <a:t>Our Study</a:t>
            </a:r>
            <a:endParaRPr lang="en-US" dirty="0">
              <a:solidFill>
                <a:schemeClr val="tx1"/>
              </a:solidFill>
            </a:endParaRPr>
          </a:p>
        </p:txBody>
      </p:sp>
      <p:sp>
        <p:nvSpPr>
          <p:cNvPr id="3" name="Content Placeholder 2"/>
          <p:cNvSpPr>
            <a:spLocks noGrp="1"/>
          </p:cNvSpPr>
          <p:nvPr>
            <p:ph sz="quarter" idx="1"/>
          </p:nvPr>
        </p:nvSpPr>
        <p:spPr>
          <a:xfrm>
            <a:off x="301752" y="1527048"/>
            <a:ext cx="8503920" cy="4721352"/>
          </a:xfrm>
        </p:spPr>
        <p:txBody>
          <a:bodyPr>
            <a:normAutofit/>
          </a:bodyPr>
          <a:lstStyle/>
          <a:p>
            <a:pPr marL="0" indent="0">
              <a:buNone/>
            </a:pPr>
            <a:endParaRPr lang="en-US" dirty="0" smtClean="0"/>
          </a:p>
          <a:p>
            <a:r>
              <a:rPr lang="en-US" dirty="0" smtClean="0"/>
              <a:t>Goals:</a:t>
            </a:r>
          </a:p>
          <a:p>
            <a:pPr lvl="1"/>
            <a:r>
              <a:rPr lang="en-US" dirty="0"/>
              <a:t>In which disciplines are faculty teaching statistical methods and using statistical methods </a:t>
            </a:r>
            <a:r>
              <a:rPr lang="en-US" dirty="0" smtClean="0"/>
              <a:t>in </a:t>
            </a:r>
            <a:r>
              <a:rPr lang="en-US" dirty="0"/>
              <a:t>undergraduate research projects? </a:t>
            </a:r>
          </a:p>
          <a:p>
            <a:pPr lvl="1"/>
            <a:r>
              <a:rPr lang="en-US" dirty="0" smtClean="0"/>
              <a:t>How </a:t>
            </a:r>
            <a:r>
              <a:rPr lang="en-US" dirty="0"/>
              <a:t>do faculty perceive the statistical preparation of students entering their classes? </a:t>
            </a:r>
          </a:p>
          <a:p>
            <a:pPr lvl="1"/>
            <a:r>
              <a:rPr lang="en-US" dirty="0" smtClean="0"/>
              <a:t>What </a:t>
            </a:r>
            <a:r>
              <a:rPr lang="en-US" dirty="0"/>
              <a:t>suggestions do faculty from client disciplines provide for improving introductory </a:t>
            </a:r>
            <a:r>
              <a:rPr lang="en-US" dirty="0" smtClean="0"/>
              <a:t>statistics </a:t>
            </a:r>
            <a:r>
              <a:rPr lang="en-US" dirty="0"/>
              <a:t>courses? </a:t>
            </a:r>
            <a:endParaRPr lang="en-US" dirty="0" smtClean="0"/>
          </a:p>
        </p:txBody>
      </p:sp>
      <p:sp>
        <p:nvSpPr>
          <p:cNvPr id="4" name="Slide Number Placeholder 3"/>
          <p:cNvSpPr>
            <a:spLocks noGrp="1"/>
          </p:cNvSpPr>
          <p:nvPr>
            <p:ph type="sldNum" sz="quarter" idx="12"/>
          </p:nvPr>
        </p:nvSpPr>
        <p:spPr/>
        <p:txBody>
          <a:bodyPr/>
          <a:lstStyle/>
          <a:p>
            <a:fld id="{4F773E9D-19E1-463B-A4BE-508872D5AFF5}" type="slidenum">
              <a:rPr lang="en-US" smtClean="0"/>
              <a:t>5</a:t>
            </a:fld>
            <a:endParaRPr lang="en-US"/>
          </a:p>
        </p:txBody>
      </p:sp>
    </p:spTree>
    <p:extLst>
      <p:ext uri="{BB962C8B-B14F-4D97-AF65-F5344CB8AC3E}">
        <p14:creationId xmlns:p14="http://schemas.microsoft.com/office/powerpoint/2010/main" val="1238953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solidFill>
                  <a:schemeClr val="tx1"/>
                </a:solidFill>
              </a:rPr>
              <a:t>Our Study</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r>
              <a:rPr lang="en-US" dirty="0" smtClean="0"/>
              <a:t>Faculty from 7 colleges/universities </a:t>
            </a:r>
          </a:p>
          <a:p>
            <a:r>
              <a:rPr lang="en-US" dirty="0" smtClean="0"/>
              <a:t>SurveyMethods.com</a:t>
            </a:r>
          </a:p>
          <a:p>
            <a:r>
              <a:rPr lang="en-US" dirty="0" smtClean="0"/>
              <a:t>Voluntarily responses via e-mail</a:t>
            </a:r>
          </a:p>
          <a:p>
            <a:r>
              <a:rPr lang="en-US" dirty="0" smtClean="0"/>
              <a:t>Issues</a:t>
            </a:r>
          </a:p>
          <a:p>
            <a:pPr lvl="1"/>
            <a:r>
              <a:rPr lang="en-US" dirty="0" smtClean="0"/>
              <a:t>IRB Challenges</a:t>
            </a:r>
          </a:p>
          <a:p>
            <a:pPr lvl="1"/>
            <a:r>
              <a:rPr lang="en-US" dirty="0" smtClean="0"/>
              <a:t>Contacts at schools</a:t>
            </a:r>
          </a:p>
          <a:p>
            <a:pPr lvl="1"/>
            <a:r>
              <a:rPr lang="en-US" dirty="0" smtClean="0"/>
              <a:t>Maintaining versions of survey</a:t>
            </a:r>
          </a:p>
          <a:p>
            <a:endParaRPr lang="en-US" dirty="0" smtClean="0"/>
          </a:p>
          <a:p>
            <a:pPr>
              <a:buFontTx/>
              <a:buChar char="-"/>
            </a:pPr>
            <a:endParaRPr lang="en-US" dirty="0" smtClean="0"/>
          </a:p>
        </p:txBody>
      </p:sp>
      <p:sp>
        <p:nvSpPr>
          <p:cNvPr id="4" name="Slide Number Placeholder 3"/>
          <p:cNvSpPr>
            <a:spLocks noGrp="1"/>
          </p:cNvSpPr>
          <p:nvPr>
            <p:ph type="sldNum" sz="quarter" idx="12"/>
          </p:nvPr>
        </p:nvSpPr>
        <p:spPr/>
        <p:txBody>
          <a:bodyPr/>
          <a:lstStyle/>
          <a:p>
            <a:fld id="{4F773E9D-19E1-463B-A4BE-508872D5AFF5}" type="slidenum">
              <a:rPr lang="en-US" smtClean="0"/>
              <a:t>6</a:t>
            </a:fld>
            <a:endParaRPr lang="en-US"/>
          </a:p>
        </p:txBody>
      </p:sp>
    </p:spTree>
    <p:extLst>
      <p:ext uri="{BB962C8B-B14F-4D97-AF65-F5344CB8AC3E}">
        <p14:creationId xmlns:p14="http://schemas.microsoft.com/office/powerpoint/2010/main" val="1224100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Results: Teaching and Use of Statistics</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96828081"/>
              </p:ext>
            </p:extLst>
          </p:nvPr>
        </p:nvGraphicFramePr>
        <p:xfrm>
          <a:off x="301625" y="2240280"/>
          <a:ext cx="8504237" cy="3200400"/>
        </p:xfrm>
        <a:graphic>
          <a:graphicData uri="http://schemas.openxmlformats.org/drawingml/2006/table">
            <a:tbl>
              <a:tblPr firstRow="1" bandRow="1">
                <a:tableStyleId>{7DF18680-E054-41AD-8BC1-D1AEF772440D}</a:tableStyleId>
              </a:tblPr>
              <a:tblGrid>
                <a:gridCol w="1214891"/>
                <a:gridCol w="1214891"/>
                <a:gridCol w="1214891"/>
                <a:gridCol w="1214891"/>
                <a:gridCol w="1214891"/>
                <a:gridCol w="1214891"/>
                <a:gridCol w="1214891"/>
              </a:tblGrid>
              <a:tr h="370840">
                <a:tc>
                  <a:txBody>
                    <a:bodyPr/>
                    <a:lstStyle/>
                    <a:p>
                      <a:r>
                        <a:rPr lang="en-US" sz="1200" dirty="0" smtClean="0"/>
                        <a:t>Teaches Statistics in Classes</a:t>
                      </a:r>
                      <a:endParaRPr lang="en-US" sz="1200" dirty="0"/>
                    </a:p>
                  </a:txBody>
                  <a:tcPr/>
                </a:tc>
                <a:tc>
                  <a:txBody>
                    <a:bodyPr/>
                    <a:lstStyle/>
                    <a:p>
                      <a:pPr algn="ctr"/>
                      <a:r>
                        <a:rPr lang="en-US" sz="1200" b="0" dirty="0" smtClean="0"/>
                        <a:t>Business/</a:t>
                      </a:r>
                    </a:p>
                    <a:p>
                      <a:pPr algn="ctr"/>
                      <a:r>
                        <a:rPr lang="en-US" sz="1200" b="0" dirty="0" smtClean="0"/>
                        <a:t>Management</a:t>
                      </a:r>
                    </a:p>
                    <a:p>
                      <a:pPr algn="ctr"/>
                      <a:endParaRPr lang="en-US" sz="12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t>Education</a:t>
                      </a:r>
                    </a:p>
                    <a:p>
                      <a:pPr algn="ctr"/>
                      <a:endParaRPr lang="en-US" sz="1200" b="0" dirty="0"/>
                    </a:p>
                  </a:txBody>
                  <a:tcPr/>
                </a:tc>
                <a:tc>
                  <a:txBody>
                    <a:bodyPr/>
                    <a:lstStyle/>
                    <a:p>
                      <a:pPr algn="ctr"/>
                      <a:r>
                        <a:rPr lang="en-US" sz="1200" b="0" dirty="0" smtClean="0"/>
                        <a:t>Health/</a:t>
                      </a:r>
                    </a:p>
                    <a:p>
                      <a:pPr algn="ctr"/>
                      <a:r>
                        <a:rPr lang="en-US" sz="1200" b="0" dirty="0" smtClean="0"/>
                        <a:t>Medicine</a:t>
                      </a:r>
                    </a:p>
                    <a:p>
                      <a:pPr algn="ctr"/>
                      <a:endParaRPr lang="en-US" sz="12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t>STEMS</a:t>
                      </a:r>
                    </a:p>
                    <a:p>
                      <a:pPr algn="ctr"/>
                      <a:endParaRPr lang="en-US" sz="1200" b="0" dirty="0" smtClean="0"/>
                    </a:p>
                  </a:txBody>
                  <a:tcPr/>
                </a:tc>
                <a:tc>
                  <a:txBody>
                    <a:bodyPr/>
                    <a:lstStyle/>
                    <a:p>
                      <a:pPr algn="ctr"/>
                      <a:r>
                        <a:rPr lang="en-US" sz="1200" b="0" dirty="0" smtClean="0"/>
                        <a:t>Social/</a:t>
                      </a:r>
                    </a:p>
                    <a:p>
                      <a:pPr algn="ctr"/>
                      <a:r>
                        <a:rPr lang="en-US" sz="1200" b="0" dirty="0" smtClean="0"/>
                        <a:t>Behavioral</a:t>
                      </a:r>
                      <a:r>
                        <a:rPr lang="en-US" sz="1200" b="0" baseline="0" dirty="0" smtClean="0"/>
                        <a:t> Sciences</a:t>
                      </a:r>
                      <a:endParaRPr lang="en-US" sz="1200" b="0" dirty="0" smtClean="0"/>
                    </a:p>
                    <a:p>
                      <a:pPr algn="ctr"/>
                      <a:endParaRPr lang="en-US" sz="12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b="0" dirty="0" smtClean="0"/>
                        <a:t>Other</a:t>
                      </a:r>
                    </a:p>
                    <a:p>
                      <a:pPr algn="ctr"/>
                      <a:endParaRPr lang="en-US" sz="1200" b="0" dirty="0"/>
                    </a:p>
                  </a:txBody>
                  <a:tcPr/>
                </a:tc>
              </a:tr>
              <a:tr h="370840">
                <a:tc>
                  <a:txBody>
                    <a:bodyPr/>
                    <a:lstStyle/>
                    <a:p>
                      <a:endParaRPr lang="en-US" dirty="0" smtClean="0"/>
                    </a:p>
                    <a:p>
                      <a:r>
                        <a:rPr lang="en-US" dirty="0" smtClean="0"/>
                        <a:t>Yes</a:t>
                      </a:r>
                    </a:p>
                    <a:p>
                      <a:endParaRPr lang="en-US" dirty="0"/>
                    </a:p>
                  </a:txBody>
                  <a:tcPr/>
                </a:tc>
                <a:tc>
                  <a:txBody>
                    <a:bodyPr/>
                    <a:lstStyle/>
                    <a:p>
                      <a:endParaRPr lang="en-US" dirty="0" smtClean="0"/>
                    </a:p>
                    <a:p>
                      <a:r>
                        <a:rPr lang="en-US" dirty="0" smtClean="0"/>
                        <a:t>56.1% (n=37)</a:t>
                      </a:r>
                    </a:p>
                    <a:p>
                      <a:endParaRPr lang="en-US" dirty="0"/>
                    </a:p>
                  </a:txBody>
                  <a:tcPr/>
                </a:tc>
                <a:tc>
                  <a:txBody>
                    <a:bodyPr/>
                    <a:lstStyle/>
                    <a:p>
                      <a:endParaRPr lang="en-US" dirty="0" smtClean="0"/>
                    </a:p>
                    <a:p>
                      <a:r>
                        <a:rPr lang="en-US" dirty="0" smtClean="0"/>
                        <a:t>18.4%</a:t>
                      </a:r>
                    </a:p>
                    <a:p>
                      <a:r>
                        <a:rPr lang="en-US" dirty="0" smtClean="0"/>
                        <a:t>(n=14)</a:t>
                      </a:r>
                      <a:endParaRPr lang="en-US" dirty="0"/>
                    </a:p>
                  </a:txBody>
                  <a:tcPr/>
                </a:tc>
                <a:tc>
                  <a:txBody>
                    <a:bodyPr/>
                    <a:lstStyle/>
                    <a:p>
                      <a:endParaRPr lang="en-US" dirty="0" smtClean="0"/>
                    </a:p>
                    <a:p>
                      <a:r>
                        <a:rPr lang="en-US" dirty="0" smtClean="0"/>
                        <a:t>22.7%</a:t>
                      </a:r>
                    </a:p>
                    <a:p>
                      <a:r>
                        <a:rPr lang="en-US" dirty="0" smtClean="0"/>
                        <a:t>(n=27)</a:t>
                      </a:r>
                      <a:endParaRPr lang="en-US" dirty="0"/>
                    </a:p>
                  </a:txBody>
                  <a:tcPr/>
                </a:tc>
                <a:tc>
                  <a:txBody>
                    <a:bodyPr/>
                    <a:lstStyle/>
                    <a:p>
                      <a:endParaRPr lang="en-US" dirty="0" smtClean="0"/>
                    </a:p>
                    <a:p>
                      <a:r>
                        <a:rPr lang="en-US" dirty="0" smtClean="0"/>
                        <a:t>64.2%</a:t>
                      </a:r>
                    </a:p>
                    <a:p>
                      <a:r>
                        <a:rPr lang="en-US" dirty="0" smtClean="0"/>
                        <a:t>(n=97)</a:t>
                      </a:r>
                      <a:endParaRPr lang="en-US" dirty="0"/>
                    </a:p>
                  </a:txBody>
                  <a:tcPr/>
                </a:tc>
                <a:tc>
                  <a:txBody>
                    <a:bodyPr/>
                    <a:lstStyle/>
                    <a:p>
                      <a:endParaRPr lang="en-US" dirty="0" smtClean="0"/>
                    </a:p>
                    <a:p>
                      <a:r>
                        <a:rPr lang="en-US" dirty="0" smtClean="0"/>
                        <a:t>52.3%</a:t>
                      </a:r>
                    </a:p>
                    <a:p>
                      <a:r>
                        <a:rPr lang="en-US" dirty="0" smtClean="0"/>
                        <a:t>(n=80)</a:t>
                      </a:r>
                      <a:endParaRPr lang="en-US" dirty="0"/>
                    </a:p>
                  </a:txBody>
                  <a:tcPr/>
                </a:tc>
                <a:tc>
                  <a:txBody>
                    <a:bodyPr/>
                    <a:lstStyle/>
                    <a:p>
                      <a:endParaRPr lang="en-US" dirty="0" smtClean="0"/>
                    </a:p>
                    <a:p>
                      <a:r>
                        <a:rPr lang="en-US" dirty="0" smtClean="0"/>
                        <a:t>13.5%</a:t>
                      </a:r>
                    </a:p>
                    <a:p>
                      <a:r>
                        <a:rPr lang="en-US" dirty="0" smtClean="0"/>
                        <a:t>(n=24)</a:t>
                      </a:r>
                      <a:endParaRPr lang="en-US" dirty="0"/>
                    </a:p>
                  </a:txBody>
                  <a:tcPr/>
                </a:tc>
              </a:tr>
              <a:tr h="370840">
                <a:tc>
                  <a:txBody>
                    <a:bodyPr/>
                    <a:lstStyle/>
                    <a:p>
                      <a:endParaRPr lang="en-US" dirty="0" smtClean="0"/>
                    </a:p>
                    <a:p>
                      <a:r>
                        <a:rPr lang="en-US" dirty="0" smtClean="0"/>
                        <a:t>No</a:t>
                      </a:r>
                    </a:p>
                    <a:p>
                      <a:endParaRPr lang="en-US" dirty="0"/>
                    </a:p>
                  </a:txBody>
                  <a:tcPr/>
                </a:tc>
                <a:tc>
                  <a:txBody>
                    <a:bodyPr/>
                    <a:lstStyle/>
                    <a:p>
                      <a:endParaRPr lang="en-US" dirty="0" smtClean="0"/>
                    </a:p>
                    <a:p>
                      <a:r>
                        <a:rPr lang="en-US" dirty="0" smtClean="0"/>
                        <a:t>43.9%</a:t>
                      </a:r>
                    </a:p>
                    <a:p>
                      <a:r>
                        <a:rPr lang="en-US" dirty="0" smtClean="0"/>
                        <a:t>(n=29)</a:t>
                      </a:r>
                    </a:p>
                    <a:p>
                      <a:endParaRPr lang="en-US" dirty="0"/>
                    </a:p>
                  </a:txBody>
                  <a:tcPr/>
                </a:tc>
                <a:tc>
                  <a:txBody>
                    <a:bodyPr/>
                    <a:lstStyle/>
                    <a:p>
                      <a:endParaRPr lang="en-US" dirty="0" smtClean="0"/>
                    </a:p>
                    <a:p>
                      <a:r>
                        <a:rPr lang="en-US" dirty="0" smtClean="0"/>
                        <a:t>81.6%</a:t>
                      </a:r>
                    </a:p>
                    <a:p>
                      <a:r>
                        <a:rPr lang="en-US" dirty="0" smtClean="0"/>
                        <a:t>(n=62)</a:t>
                      </a:r>
                      <a:endParaRPr lang="en-US" dirty="0"/>
                    </a:p>
                  </a:txBody>
                  <a:tcPr/>
                </a:tc>
                <a:tc>
                  <a:txBody>
                    <a:bodyPr/>
                    <a:lstStyle/>
                    <a:p>
                      <a:endParaRPr lang="en-US" dirty="0" smtClean="0"/>
                    </a:p>
                    <a:p>
                      <a:r>
                        <a:rPr lang="en-US" dirty="0" smtClean="0"/>
                        <a:t>77.3%</a:t>
                      </a:r>
                    </a:p>
                    <a:p>
                      <a:r>
                        <a:rPr lang="en-US" dirty="0" smtClean="0"/>
                        <a:t>(n=92)</a:t>
                      </a:r>
                      <a:endParaRPr lang="en-US" dirty="0"/>
                    </a:p>
                  </a:txBody>
                  <a:tcPr/>
                </a:tc>
                <a:tc>
                  <a:txBody>
                    <a:bodyPr/>
                    <a:lstStyle/>
                    <a:p>
                      <a:endParaRPr lang="en-US" dirty="0" smtClean="0"/>
                    </a:p>
                    <a:p>
                      <a:r>
                        <a:rPr lang="en-US" dirty="0" smtClean="0"/>
                        <a:t>35.8%</a:t>
                      </a:r>
                    </a:p>
                    <a:p>
                      <a:r>
                        <a:rPr lang="en-US" dirty="0" smtClean="0"/>
                        <a:t>(n=54)</a:t>
                      </a:r>
                      <a:endParaRPr lang="en-US" dirty="0"/>
                    </a:p>
                  </a:txBody>
                  <a:tcPr/>
                </a:tc>
                <a:tc>
                  <a:txBody>
                    <a:bodyPr/>
                    <a:lstStyle/>
                    <a:p>
                      <a:endParaRPr lang="en-US" dirty="0" smtClean="0"/>
                    </a:p>
                    <a:p>
                      <a:r>
                        <a:rPr lang="en-US" dirty="0" smtClean="0"/>
                        <a:t>47.7%</a:t>
                      </a:r>
                    </a:p>
                    <a:p>
                      <a:r>
                        <a:rPr lang="en-US" dirty="0" smtClean="0"/>
                        <a:t>(n=73)</a:t>
                      </a:r>
                      <a:endParaRPr lang="en-US" dirty="0"/>
                    </a:p>
                  </a:txBody>
                  <a:tcPr/>
                </a:tc>
                <a:tc>
                  <a:txBody>
                    <a:bodyPr/>
                    <a:lstStyle/>
                    <a:p>
                      <a:endParaRPr lang="en-US" dirty="0" smtClean="0"/>
                    </a:p>
                    <a:p>
                      <a:r>
                        <a:rPr lang="en-US" dirty="0" smtClean="0"/>
                        <a:t>86.5%</a:t>
                      </a:r>
                    </a:p>
                    <a:p>
                      <a:r>
                        <a:rPr lang="en-US" dirty="0" smtClean="0"/>
                        <a:t>(n=154)</a:t>
                      </a:r>
                      <a:endParaRPr lang="en-US" dirty="0"/>
                    </a:p>
                  </a:txBody>
                  <a:tcPr/>
                </a:tc>
              </a:tr>
            </a:tbl>
          </a:graphicData>
        </a:graphic>
      </p:graphicFrame>
      <p:sp>
        <p:nvSpPr>
          <p:cNvPr id="3" name="Slide Number Placeholder 2"/>
          <p:cNvSpPr>
            <a:spLocks noGrp="1"/>
          </p:cNvSpPr>
          <p:nvPr>
            <p:ph type="sldNum" sz="quarter" idx="12"/>
          </p:nvPr>
        </p:nvSpPr>
        <p:spPr/>
        <p:txBody>
          <a:bodyPr/>
          <a:lstStyle/>
          <a:p>
            <a:fld id="{4F773E9D-19E1-463B-A4BE-508872D5AFF5}" type="slidenum">
              <a:rPr lang="en-US" smtClean="0"/>
              <a:t>7</a:t>
            </a:fld>
            <a:endParaRPr lang="en-US"/>
          </a:p>
        </p:txBody>
      </p:sp>
    </p:spTree>
    <p:extLst>
      <p:ext uri="{BB962C8B-B14F-4D97-AF65-F5344CB8AC3E}">
        <p14:creationId xmlns:p14="http://schemas.microsoft.com/office/powerpoint/2010/main" val="24367472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indent="0"/>
            <a:r>
              <a:rPr lang="en-US" dirty="0" smtClean="0">
                <a:solidFill>
                  <a:schemeClr val="tx1"/>
                </a:solidFill>
              </a:rPr>
              <a:t>Survey Item</a:t>
            </a:r>
            <a:endParaRPr lang="en-US" dirty="0">
              <a:solidFill>
                <a:schemeClr val="tx1"/>
              </a:solidFill>
            </a:endParaRPr>
          </a:p>
        </p:txBody>
      </p:sp>
      <p:sp>
        <p:nvSpPr>
          <p:cNvPr id="3" name="Content Placeholder 2"/>
          <p:cNvSpPr>
            <a:spLocks noGrp="1"/>
          </p:cNvSpPr>
          <p:nvPr>
            <p:ph sz="quarter" idx="1"/>
          </p:nvPr>
        </p:nvSpPr>
        <p:spPr/>
        <p:txBody>
          <a:bodyPr>
            <a:normAutofit fontScale="55000" lnSpcReduction="20000"/>
          </a:bodyPr>
          <a:lstStyle/>
          <a:p>
            <a:pPr marL="0" indent="0">
              <a:buNone/>
            </a:pPr>
            <a:r>
              <a:rPr lang="en-US" dirty="0"/>
              <a:t>What statistical procedures do you teach or have you taught? Please check all that apply. </a:t>
            </a:r>
            <a:endParaRPr lang="en-US" dirty="0" smtClean="0"/>
          </a:p>
          <a:p>
            <a:pPr marL="0" indent="0">
              <a:buNone/>
            </a:pPr>
            <a:endParaRPr lang="en-US" dirty="0"/>
          </a:p>
          <a:p>
            <a:pPr marL="0" indent="0">
              <a:buNone/>
            </a:pPr>
            <a:r>
              <a:rPr lang="en-US" dirty="0"/>
              <a:t>a) Computing Descriptive Statistics (such as mean, median, standard deviation) </a:t>
            </a:r>
          </a:p>
          <a:p>
            <a:pPr marL="0" indent="0">
              <a:buNone/>
            </a:pPr>
            <a:r>
              <a:rPr lang="en-US" dirty="0"/>
              <a:t>b) Creating Histograms, Bar Charts, Scatterplots and other Graphs </a:t>
            </a:r>
          </a:p>
          <a:p>
            <a:pPr marL="0" indent="0">
              <a:buNone/>
            </a:pPr>
            <a:r>
              <a:rPr lang="en-US" dirty="0"/>
              <a:t>c) T-tests </a:t>
            </a:r>
          </a:p>
          <a:p>
            <a:pPr marL="0" indent="0">
              <a:buNone/>
            </a:pPr>
            <a:r>
              <a:rPr lang="en-US" dirty="0"/>
              <a:t>d) Hypothesis Tests for Proportions </a:t>
            </a:r>
          </a:p>
          <a:p>
            <a:pPr marL="0" indent="0">
              <a:buNone/>
            </a:pPr>
            <a:r>
              <a:rPr lang="en-US" dirty="0"/>
              <a:t>e) Chi-Square Tests </a:t>
            </a:r>
          </a:p>
          <a:p>
            <a:pPr marL="0" indent="0">
              <a:buNone/>
            </a:pPr>
            <a:r>
              <a:rPr lang="en-US" dirty="0"/>
              <a:t>f) Test of Normality </a:t>
            </a:r>
          </a:p>
          <a:p>
            <a:pPr marL="0" indent="0">
              <a:buNone/>
            </a:pPr>
            <a:r>
              <a:rPr lang="en-US" dirty="0"/>
              <a:t>g) Confidence Intervals </a:t>
            </a:r>
          </a:p>
          <a:p>
            <a:pPr marL="0" indent="0">
              <a:buNone/>
            </a:pPr>
            <a:r>
              <a:rPr lang="en-US" dirty="0"/>
              <a:t>h) Correlation </a:t>
            </a:r>
          </a:p>
          <a:p>
            <a:pPr marL="0" indent="0">
              <a:buNone/>
            </a:pPr>
            <a:r>
              <a:rPr lang="en-US" dirty="0" err="1"/>
              <a:t>i</a:t>
            </a:r>
            <a:r>
              <a:rPr lang="en-US" dirty="0"/>
              <a:t>) Least Squares Regression </a:t>
            </a:r>
          </a:p>
          <a:p>
            <a:pPr marL="0" indent="0">
              <a:buNone/>
            </a:pPr>
            <a:r>
              <a:rPr lang="en-US" dirty="0"/>
              <a:t>j) Logistic Regression </a:t>
            </a:r>
          </a:p>
          <a:p>
            <a:pPr marL="0" indent="0">
              <a:buNone/>
            </a:pPr>
            <a:r>
              <a:rPr lang="en-US" dirty="0"/>
              <a:t>k) Analysis of Variance (ANOVA) </a:t>
            </a:r>
          </a:p>
          <a:p>
            <a:pPr marL="0" indent="0">
              <a:buNone/>
            </a:pPr>
            <a:r>
              <a:rPr lang="en-US" dirty="0"/>
              <a:t>l) Nonparametric Methods </a:t>
            </a:r>
          </a:p>
          <a:p>
            <a:pPr marL="0" indent="0">
              <a:buNone/>
            </a:pPr>
            <a:r>
              <a:rPr lang="en-US" dirty="0"/>
              <a:t>m) </a:t>
            </a:r>
            <a:r>
              <a:rPr lang="en-US" dirty="0" err="1"/>
              <a:t>Cronbach’s</a:t>
            </a:r>
            <a:r>
              <a:rPr lang="en-US" dirty="0"/>
              <a:t> Alpha </a:t>
            </a:r>
          </a:p>
          <a:p>
            <a:pPr marL="0" indent="0">
              <a:buNone/>
            </a:pPr>
            <a:r>
              <a:rPr lang="en-US" dirty="0"/>
              <a:t>n) Structural Equation Modeling </a:t>
            </a:r>
          </a:p>
          <a:p>
            <a:pPr marL="0" indent="0">
              <a:buNone/>
            </a:pPr>
            <a:r>
              <a:rPr lang="en-US" dirty="0"/>
              <a:t>o) Exploratory and/or Confirmatory Factor Analysis </a:t>
            </a:r>
          </a:p>
          <a:p>
            <a:pPr marL="0" indent="0">
              <a:buNone/>
            </a:pPr>
            <a:r>
              <a:rPr lang="en-US" dirty="0"/>
              <a:t>p) If other, please specify</a:t>
            </a:r>
            <a:endParaRPr lang="en-US" dirty="0" smtClean="0"/>
          </a:p>
        </p:txBody>
      </p:sp>
      <p:sp>
        <p:nvSpPr>
          <p:cNvPr id="4" name="Slide Number Placeholder 3"/>
          <p:cNvSpPr>
            <a:spLocks noGrp="1"/>
          </p:cNvSpPr>
          <p:nvPr>
            <p:ph type="sldNum" sz="quarter" idx="12"/>
          </p:nvPr>
        </p:nvSpPr>
        <p:spPr/>
        <p:txBody>
          <a:bodyPr/>
          <a:lstStyle/>
          <a:p>
            <a:fld id="{4F773E9D-19E1-463B-A4BE-508872D5AFF5}" type="slidenum">
              <a:rPr lang="en-US" smtClean="0"/>
              <a:t>8</a:t>
            </a:fld>
            <a:endParaRPr lang="en-US"/>
          </a:p>
        </p:txBody>
      </p:sp>
    </p:spTree>
    <p:extLst>
      <p:ext uri="{BB962C8B-B14F-4D97-AF65-F5344CB8AC3E}">
        <p14:creationId xmlns:p14="http://schemas.microsoft.com/office/powerpoint/2010/main" val="16961635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r>
              <a:rPr lang="en-US" dirty="0" smtClean="0">
                <a:solidFill>
                  <a:schemeClr val="tx1"/>
                </a:solidFill>
              </a:rPr>
              <a:t>Results: Teaching and Undergraduate Research</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marL="0" indent="0">
              <a:buNone/>
            </a:pPr>
            <a:endParaRPr lang="en-US" dirty="0" smtClean="0"/>
          </a:p>
          <a:p>
            <a:pPr>
              <a:buFontTx/>
              <a:buChar char="-"/>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1856112761"/>
              </p:ext>
            </p:extLst>
          </p:nvPr>
        </p:nvGraphicFramePr>
        <p:xfrm>
          <a:off x="304800" y="1524000"/>
          <a:ext cx="8610600" cy="4998720"/>
        </p:xfrm>
        <a:graphic>
          <a:graphicData uri="http://schemas.openxmlformats.org/drawingml/2006/table">
            <a:tbl>
              <a:tblPr firstRow="1" bandRow="1">
                <a:tableStyleId>{7DF18680-E054-41AD-8BC1-D1AEF772440D}</a:tableStyleId>
              </a:tblPr>
              <a:tblGrid>
                <a:gridCol w="5105400"/>
                <a:gridCol w="1752600"/>
                <a:gridCol w="1752600"/>
              </a:tblGrid>
              <a:tr h="533400">
                <a:tc>
                  <a:txBody>
                    <a:bodyPr/>
                    <a:lstStyle/>
                    <a:p>
                      <a:r>
                        <a:rPr lang="en-US" sz="1400" dirty="0" smtClean="0"/>
                        <a:t>Topic</a:t>
                      </a:r>
                      <a:endParaRPr lang="en-US" sz="1400" dirty="0"/>
                    </a:p>
                  </a:txBody>
                  <a:tcPr/>
                </a:tc>
                <a:tc>
                  <a:txBody>
                    <a:bodyPr/>
                    <a:lstStyle/>
                    <a:p>
                      <a:r>
                        <a:rPr lang="en-US" sz="1400" dirty="0" smtClean="0"/>
                        <a:t>Teaching</a:t>
                      </a:r>
                    </a:p>
                    <a:p>
                      <a:r>
                        <a:rPr lang="en-US" sz="1400" dirty="0" smtClean="0"/>
                        <a:t>Percent (Rank)</a:t>
                      </a:r>
                      <a:endParaRPr lang="en-US" sz="1400" dirty="0"/>
                    </a:p>
                  </a:txBody>
                  <a:tcPr/>
                </a:tc>
                <a:tc>
                  <a:txBody>
                    <a:bodyPr/>
                    <a:lstStyle/>
                    <a:p>
                      <a:r>
                        <a:rPr lang="en-US" sz="1400" dirty="0" smtClean="0"/>
                        <a:t>Undergraduate</a:t>
                      </a:r>
                    </a:p>
                    <a:p>
                      <a:r>
                        <a:rPr lang="en-US" sz="1400" dirty="0" smtClean="0"/>
                        <a:t>Research</a:t>
                      </a:r>
                    </a:p>
                    <a:p>
                      <a:r>
                        <a:rPr lang="en-US" sz="1400" dirty="0" smtClean="0"/>
                        <a:t>Percent</a:t>
                      </a:r>
                      <a:r>
                        <a:rPr lang="en-US" sz="1400" baseline="0" dirty="0" smtClean="0"/>
                        <a:t> (Rank)</a:t>
                      </a:r>
                      <a:endParaRPr lang="en-US" sz="1400" dirty="0"/>
                    </a:p>
                  </a:txBody>
                  <a:tcPr/>
                </a:tc>
              </a:tr>
              <a:tr h="533400">
                <a:tc>
                  <a:txBody>
                    <a:bodyPr/>
                    <a:lstStyle/>
                    <a:p>
                      <a:r>
                        <a:rPr lang="en-US" dirty="0" smtClean="0"/>
                        <a:t>Computing descriptive</a:t>
                      </a:r>
                      <a:r>
                        <a:rPr lang="en-US" baseline="0" dirty="0" smtClean="0"/>
                        <a:t> statistics</a:t>
                      </a:r>
                      <a:endParaRPr lang="en-US" dirty="0"/>
                    </a:p>
                  </a:txBody>
                  <a:tcPr/>
                </a:tc>
                <a:tc>
                  <a:txBody>
                    <a:bodyPr/>
                    <a:lstStyle/>
                    <a:p>
                      <a:r>
                        <a:rPr lang="en-US" dirty="0" smtClean="0"/>
                        <a:t>95.7% (1)</a:t>
                      </a:r>
                      <a:endParaRPr lang="en-US" dirty="0"/>
                    </a:p>
                  </a:txBody>
                  <a:tcPr/>
                </a:tc>
                <a:tc>
                  <a:txBody>
                    <a:bodyPr/>
                    <a:lstStyle/>
                    <a:p>
                      <a:r>
                        <a:rPr lang="en-US" dirty="0" smtClean="0"/>
                        <a:t>94.% (1)</a:t>
                      </a:r>
                      <a:endParaRPr lang="en-US" dirty="0"/>
                    </a:p>
                  </a:txBody>
                  <a:tcPr/>
                </a:tc>
              </a:tr>
              <a:tr h="533400">
                <a:tc>
                  <a:txBody>
                    <a:bodyPr/>
                    <a:lstStyle/>
                    <a:p>
                      <a:r>
                        <a:rPr lang="en-US" dirty="0" smtClean="0"/>
                        <a:t>Creating graphs</a:t>
                      </a:r>
                      <a:endParaRPr lang="en-US" dirty="0"/>
                    </a:p>
                  </a:txBody>
                  <a:tcPr/>
                </a:tc>
                <a:tc>
                  <a:txBody>
                    <a:bodyPr/>
                    <a:lstStyle/>
                    <a:p>
                      <a:r>
                        <a:rPr lang="en-US" dirty="0" smtClean="0"/>
                        <a:t>90.0% (2)</a:t>
                      </a:r>
                      <a:endParaRPr lang="en-US" dirty="0"/>
                    </a:p>
                  </a:txBody>
                  <a:tcPr/>
                </a:tc>
                <a:tc>
                  <a:txBody>
                    <a:bodyPr/>
                    <a:lstStyle/>
                    <a:p>
                      <a:r>
                        <a:rPr lang="en-US" dirty="0" smtClean="0"/>
                        <a:t>82.7% (2)</a:t>
                      </a:r>
                      <a:endParaRPr lang="en-US" dirty="0"/>
                    </a:p>
                  </a:txBody>
                  <a:tcPr/>
                </a:tc>
              </a:tr>
              <a:tr h="533400">
                <a:tc>
                  <a:txBody>
                    <a:bodyPr/>
                    <a:lstStyle/>
                    <a:p>
                      <a:r>
                        <a:rPr lang="en-US" dirty="0" smtClean="0"/>
                        <a:t>Correlation</a:t>
                      </a:r>
                      <a:endParaRPr lang="en-US" dirty="0"/>
                    </a:p>
                  </a:txBody>
                  <a:tcPr/>
                </a:tc>
                <a:tc>
                  <a:txBody>
                    <a:bodyPr/>
                    <a:lstStyle/>
                    <a:p>
                      <a:r>
                        <a:rPr lang="en-US" dirty="0" smtClean="0"/>
                        <a:t>78.9% (3)</a:t>
                      </a:r>
                      <a:endParaRPr lang="en-US" dirty="0"/>
                    </a:p>
                  </a:txBody>
                  <a:tcPr/>
                </a:tc>
                <a:tc>
                  <a:txBody>
                    <a:bodyPr/>
                    <a:lstStyle/>
                    <a:p>
                      <a:r>
                        <a:rPr lang="en-US" dirty="0" smtClean="0"/>
                        <a:t>73.3% (4)</a:t>
                      </a:r>
                      <a:endParaRPr lang="en-US" dirty="0"/>
                    </a:p>
                  </a:txBody>
                  <a:tcPr/>
                </a:tc>
              </a:tr>
              <a:tr h="533400">
                <a:tc>
                  <a:txBody>
                    <a:bodyPr/>
                    <a:lstStyle/>
                    <a:p>
                      <a:r>
                        <a:rPr lang="en-US" dirty="0" smtClean="0"/>
                        <a:t>T-tests</a:t>
                      </a:r>
                      <a:endParaRPr lang="en-US" dirty="0"/>
                    </a:p>
                  </a:txBody>
                  <a:tcPr/>
                </a:tc>
                <a:tc>
                  <a:txBody>
                    <a:bodyPr/>
                    <a:lstStyle/>
                    <a:p>
                      <a:r>
                        <a:rPr lang="en-US" dirty="0" smtClean="0"/>
                        <a:t>73.8% (4)</a:t>
                      </a:r>
                      <a:endParaRPr lang="en-US" dirty="0"/>
                    </a:p>
                  </a:txBody>
                  <a:tcPr/>
                </a:tc>
                <a:tc>
                  <a:txBody>
                    <a:bodyPr/>
                    <a:lstStyle/>
                    <a:p>
                      <a:r>
                        <a:rPr lang="en-US" dirty="0" smtClean="0"/>
                        <a:t>74.1% (3)</a:t>
                      </a:r>
                      <a:endParaRPr lang="en-US" dirty="0"/>
                    </a:p>
                  </a:txBody>
                  <a:tcPr/>
                </a:tc>
              </a:tr>
              <a:tr h="533400">
                <a:tc>
                  <a:txBody>
                    <a:bodyPr/>
                    <a:lstStyle/>
                    <a:p>
                      <a:r>
                        <a:rPr lang="en-US" dirty="0" smtClean="0"/>
                        <a:t>Confidence intervals</a:t>
                      </a:r>
                      <a:endParaRPr lang="en-US" dirty="0"/>
                    </a:p>
                  </a:txBody>
                  <a:tcPr/>
                </a:tc>
                <a:tc>
                  <a:txBody>
                    <a:bodyPr/>
                    <a:lstStyle/>
                    <a:p>
                      <a:r>
                        <a:rPr lang="en-US" dirty="0" smtClean="0"/>
                        <a:t>63.8% (5)</a:t>
                      </a:r>
                      <a:endParaRPr lang="en-US" dirty="0"/>
                    </a:p>
                  </a:txBody>
                  <a:tcPr/>
                </a:tc>
                <a:tc>
                  <a:txBody>
                    <a:bodyPr/>
                    <a:lstStyle/>
                    <a:p>
                      <a:r>
                        <a:rPr lang="en-US" dirty="0" smtClean="0"/>
                        <a:t>54.6% (7)</a:t>
                      </a:r>
                      <a:endParaRPr lang="en-US" dirty="0"/>
                    </a:p>
                  </a:txBody>
                  <a:tcPr/>
                </a:tc>
              </a:tr>
              <a:tr h="533400">
                <a:tc>
                  <a:txBody>
                    <a:bodyPr/>
                    <a:lstStyle/>
                    <a:p>
                      <a:r>
                        <a:rPr lang="en-US" dirty="0" smtClean="0"/>
                        <a:t>Chi-square tests</a:t>
                      </a:r>
                      <a:endParaRPr lang="en-US" dirty="0"/>
                    </a:p>
                  </a:txBody>
                  <a:tcPr/>
                </a:tc>
                <a:tc>
                  <a:txBody>
                    <a:bodyPr/>
                    <a:lstStyle/>
                    <a:p>
                      <a:r>
                        <a:rPr lang="en-US" dirty="0" smtClean="0"/>
                        <a:t>56.3% (6)</a:t>
                      </a:r>
                      <a:endParaRPr lang="en-US" dirty="0"/>
                    </a:p>
                  </a:txBody>
                  <a:tcPr/>
                </a:tc>
                <a:tc>
                  <a:txBody>
                    <a:bodyPr/>
                    <a:lstStyle/>
                    <a:p>
                      <a:r>
                        <a:rPr lang="en-US" dirty="0" smtClean="0"/>
                        <a:t>56.5% (5)</a:t>
                      </a:r>
                      <a:endParaRPr lang="en-US" dirty="0"/>
                    </a:p>
                  </a:txBody>
                  <a:tcPr/>
                </a:tc>
              </a:tr>
              <a:tr h="533400">
                <a:tc>
                  <a:txBody>
                    <a:bodyPr/>
                    <a:lstStyle/>
                    <a:p>
                      <a:r>
                        <a:rPr lang="en-US" dirty="0" smtClean="0"/>
                        <a:t>Least-squares</a:t>
                      </a:r>
                      <a:r>
                        <a:rPr lang="en-US" baseline="0" dirty="0" smtClean="0"/>
                        <a:t> regression</a:t>
                      </a:r>
                      <a:endParaRPr lang="en-US" dirty="0"/>
                    </a:p>
                  </a:txBody>
                  <a:tcPr/>
                </a:tc>
                <a:tc>
                  <a:txBody>
                    <a:bodyPr/>
                    <a:lstStyle/>
                    <a:p>
                      <a:r>
                        <a:rPr lang="en-US" dirty="0" smtClean="0"/>
                        <a:t>55.2% (7)</a:t>
                      </a:r>
                      <a:endParaRPr lang="en-US" dirty="0"/>
                    </a:p>
                  </a:txBody>
                  <a:tcPr/>
                </a:tc>
                <a:tc>
                  <a:txBody>
                    <a:bodyPr/>
                    <a:lstStyle/>
                    <a:p>
                      <a:r>
                        <a:rPr lang="en-US" dirty="0" smtClean="0"/>
                        <a:t>42.6% (8)</a:t>
                      </a:r>
                      <a:endParaRPr lang="en-US" dirty="0"/>
                    </a:p>
                  </a:txBody>
                  <a:tcPr/>
                </a:tc>
              </a:tr>
              <a:tr h="533400">
                <a:tc>
                  <a:txBody>
                    <a:bodyPr/>
                    <a:lstStyle/>
                    <a:p>
                      <a:r>
                        <a:rPr lang="en-US" dirty="0" smtClean="0"/>
                        <a:t>ANOVA</a:t>
                      </a:r>
                      <a:endParaRPr lang="en-US" dirty="0"/>
                    </a:p>
                  </a:txBody>
                  <a:tcPr/>
                </a:tc>
                <a:tc>
                  <a:txBody>
                    <a:bodyPr/>
                    <a:lstStyle/>
                    <a:p>
                      <a:r>
                        <a:rPr lang="en-US" dirty="0" smtClean="0"/>
                        <a:t>53.0% (8)</a:t>
                      </a:r>
                      <a:endParaRPr lang="en-US" dirty="0"/>
                    </a:p>
                  </a:txBody>
                  <a:tcPr/>
                </a:tc>
                <a:tc>
                  <a:txBody>
                    <a:bodyPr/>
                    <a:lstStyle/>
                    <a:p>
                      <a:r>
                        <a:rPr lang="en-US" dirty="0" smtClean="0"/>
                        <a:t>56.0% (6)</a:t>
                      </a:r>
                      <a:endParaRPr lang="en-US" dirty="0"/>
                    </a:p>
                  </a:txBody>
                  <a:tcPr/>
                </a:tc>
              </a:tr>
            </a:tbl>
          </a:graphicData>
        </a:graphic>
      </p:graphicFrame>
      <p:sp>
        <p:nvSpPr>
          <p:cNvPr id="5" name="Slide Number Placeholder 4"/>
          <p:cNvSpPr>
            <a:spLocks noGrp="1"/>
          </p:cNvSpPr>
          <p:nvPr>
            <p:ph type="sldNum" sz="quarter" idx="12"/>
          </p:nvPr>
        </p:nvSpPr>
        <p:spPr/>
        <p:txBody>
          <a:bodyPr/>
          <a:lstStyle/>
          <a:p>
            <a:fld id="{4F773E9D-19E1-463B-A4BE-508872D5AFF5}" type="slidenum">
              <a:rPr lang="en-US" smtClean="0"/>
              <a:t>9</a:t>
            </a:fld>
            <a:endParaRPr lang="en-US"/>
          </a:p>
        </p:txBody>
      </p:sp>
    </p:spTree>
    <p:extLst>
      <p:ext uri="{BB962C8B-B14F-4D97-AF65-F5344CB8AC3E}">
        <p14:creationId xmlns:p14="http://schemas.microsoft.com/office/powerpoint/2010/main" val="9262248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7">
      <a:dk1>
        <a:srgbClr val="000000"/>
      </a:dk1>
      <a:lt1>
        <a:srgbClr val="FFEAC1"/>
      </a:lt1>
      <a:dk2>
        <a:srgbClr val="9C1D22"/>
      </a:dk2>
      <a:lt2>
        <a:srgbClr val="FFDA94"/>
      </a:lt2>
      <a:accent1>
        <a:srgbClr val="000000"/>
      </a:accent1>
      <a:accent2>
        <a:srgbClr val="000000"/>
      </a:accent2>
      <a:accent3>
        <a:srgbClr val="751519"/>
      </a:accent3>
      <a:accent4>
        <a:srgbClr val="BDE296"/>
      </a:accent4>
      <a:accent5>
        <a:srgbClr val="9C1D22"/>
      </a:accent5>
      <a:accent6>
        <a:srgbClr val="9C1D22"/>
      </a:accent6>
      <a:hlink>
        <a:srgbClr val="0C0C0C"/>
      </a:hlink>
      <a:folHlink>
        <a:srgbClr val="9C1D2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Custom 18">
      <a:dk1>
        <a:srgbClr val="060903"/>
      </a:dk1>
      <a:lt1>
        <a:srgbClr val="FFEAC1"/>
      </a:lt1>
      <a:dk2>
        <a:srgbClr val="9C1D22"/>
      </a:dk2>
      <a:lt2>
        <a:srgbClr val="FFDA94"/>
      </a:lt2>
      <a:accent1>
        <a:srgbClr val="060903"/>
      </a:accent1>
      <a:accent2>
        <a:srgbClr val="060903"/>
      </a:accent2>
      <a:accent3>
        <a:srgbClr val="751519"/>
      </a:accent3>
      <a:accent4>
        <a:srgbClr val="060903"/>
      </a:accent4>
      <a:accent5>
        <a:srgbClr val="9C1D22"/>
      </a:accent5>
      <a:accent6>
        <a:srgbClr val="9C1D22"/>
      </a:accent6>
      <a:hlink>
        <a:srgbClr val="060903"/>
      </a:hlink>
      <a:folHlink>
        <a:srgbClr val="9C1D2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1310</TotalTime>
  <Words>2039</Words>
  <Application>Microsoft Office PowerPoint</Application>
  <PresentationFormat>On-screen Show (4:3)</PresentationFormat>
  <Paragraphs>625</Paragraphs>
  <Slides>30</Slides>
  <Notes>30</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Civic</vt:lpstr>
      <vt:lpstr>1_Civic</vt:lpstr>
      <vt:lpstr>Faculty Views of Statistics in Teaching and Research </vt:lpstr>
      <vt:lpstr>Outline</vt:lpstr>
      <vt:lpstr>Background</vt:lpstr>
      <vt:lpstr>Background</vt:lpstr>
      <vt:lpstr>Our Study</vt:lpstr>
      <vt:lpstr>Our Study</vt:lpstr>
      <vt:lpstr>Results: Teaching and Use of Statistics</vt:lpstr>
      <vt:lpstr>Survey Item</vt:lpstr>
      <vt:lpstr>Results: Teaching and Undergraduate Research</vt:lpstr>
      <vt:lpstr>Results: Teaching and Undergraduate Research</vt:lpstr>
      <vt:lpstr>Results: Teaching and Undergraduate Research</vt:lpstr>
      <vt:lpstr>Results: Satisfaction with Student Preparation</vt:lpstr>
      <vt:lpstr>Results: Satisfaction with Student Preparation</vt:lpstr>
      <vt:lpstr>Survey Item</vt:lpstr>
      <vt:lpstr>Results: Suggestions for Improvement</vt:lpstr>
      <vt:lpstr>Results: Suggestions for Improvement</vt:lpstr>
      <vt:lpstr>Class Applications - Overview</vt:lpstr>
      <vt:lpstr>Accessing the Data</vt:lpstr>
      <vt:lpstr>The Data</vt:lpstr>
      <vt:lpstr>Class Applications – Data Available</vt:lpstr>
      <vt:lpstr>Class Applications – Data Available</vt:lpstr>
      <vt:lpstr>Class Applications – Data Available</vt:lpstr>
      <vt:lpstr>Class Applications – Data Available</vt:lpstr>
      <vt:lpstr>Class Applications – Data Available</vt:lpstr>
      <vt:lpstr>Class Applications – Example A</vt:lpstr>
      <vt:lpstr>Class Applications – Example B</vt:lpstr>
      <vt:lpstr>Class Applications – Example C</vt:lpstr>
      <vt:lpstr>Recommendations</vt:lpstr>
      <vt:lpstr>Future Directions for this Research</vt:lpstr>
      <vt:lpstr>Thanks for listening!</vt:lpstr>
    </vt:vector>
  </TitlesOfParts>
  <Company>Elon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Collect Data  Quicker in Class</dc:title>
  <dc:creator>Kirsten Doehler</dc:creator>
  <cp:lastModifiedBy>ltaylor18</cp:lastModifiedBy>
  <cp:revision>118</cp:revision>
  <dcterms:created xsi:type="dcterms:W3CDTF">2013-05-22T19:29:53Z</dcterms:created>
  <dcterms:modified xsi:type="dcterms:W3CDTF">2013-07-10T14:45:12Z</dcterms:modified>
</cp:coreProperties>
</file>