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5" r:id="rId4"/>
    <p:sldId id="257" r:id="rId5"/>
    <p:sldId id="261" r:id="rId6"/>
    <p:sldId id="262" r:id="rId7"/>
    <p:sldId id="263" r:id="rId8"/>
    <p:sldId id="264" r:id="rId9"/>
    <p:sldId id="266" r:id="rId10"/>
    <p:sldId id="267" r:id="rId11"/>
    <p:sldId id="268" r:id="rId12"/>
    <p:sldId id="259" r:id="rId13"/>
    <p:sldId id="260" r:id="rId14"/>
    <p:sldId id="269" r:id="rId15"/>
    <p:sldId id="270" r:id="rId16"/>
    <p:sldId id="272" r:id="rId17"/>
    <p:sldId id="271"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51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ea typeface="ＭＳ Ｐゴシック" charset="0"/>
            </a:endParaRPr>
          </a:p>
        </p:txBody>
      </p:sp>
      <p:sp>
        <p:nvSpPr>
          <p:cNvPr id="23554" name="Rectangle 2"/>
          <p:cNvSpPr>
            <a:spLocks noGrp="1" noChangeArrowheads="1"/>
          </p:cNvSpPr>
          <p:nvPr>
            <p:ph type="ctrTitle"/>
          </p:nvPr>
        </p:nvSpPr>
        <p:spPr>
          <a:xfrm>
            <a:off x="914400" y="1524000"/>
            <a:ext cx="7623175" cy="1752600"/>
          </a:xfrm>
        </p:spPr>
        <p:txBody>
          <a:bodyPr/>
          <a:lstStyle>
            <a:lvl1pPr>
              <a:defRPr sz="5000"/>
            </a:lvl1pPr>
          </a:lstStyle>
          <a:p>
            <a:pPr lvl="0"/>
            <a:r>
              <a:rPr lang="en-US" noProof="0" smtClean="0"/>
              <a:t>Click to edit Master title style</a:t>
            </a:r>
          </a:p>
        </p:txBody>
      </p:sp>
      <p:sp>
        <p:nvSpPr>
          <p:cNvPr id="23555" name="Rectangle 3"/>
          <p:cNvSpPr>
            <a:spLocks noGrp="1" noChangeArrowheads="1"/>
          </p:cNvSpPr>
          <p:nvPr>
            <p:ph type="subTitle" idx="1"/>
          </p:nvPr>
        </p:nvSpPr>
        <p:spPr>
          <a:xfrm>
            <a:off x="1981200" y="3962400"/>
            <a:ext cx="6553200" cy="1752600"/>
          </a:xfrm>
        </p:spPr>
        <p:txBody>
          <a:bodyPr/>
          <a:lstStyle>
            <a:lvl1pPr marL="0" indent="0">
              <a:buFont typeface="Wingdings" charset="0"/>
              <a:buNone/>
              <a:defRPr sz="2800"/>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fld id="{A1884421-477C-457D-BE14-BB94DD000F16}" type="datetimeFigureOut">
              <a:rPr lang="en-US" smtClean="0"/>
              <a:t>5/27/2013</a:t>
            </a:fld>
            <a:endParaRPr 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endParaRPr lang="en-US"/>
          </a:p>
        </p:txBody>
      </p:sp>
      <p:sp>
        <p:nvSpPr>
          <p:cNvPr id="8" name="Rectangle 6"/>
          <p:cNvSpPr>
            <a:spLocks noGrp="1" noChangeArrowheads="1"/>
          </p:cNvSpPr>
          <p:nvPr>
            <p:ph type="sldNum" sz="quarter" idx="12"/>
          </p:nvPr>
        </p:nvSpPr>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116703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314747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2725896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1158086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2876014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3281908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2203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391353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329592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2409332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1884421-477C-457D-BE14-BB94DD000F16}" type="datetimeFigureOut">
              <a:rPr lang="en-US" smtClean="0"/>
              <a:t>5/27/2013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7996738-FE56-496B-9334-C52172765612}" type="slidenum">
              <a:rPr lang="en-US" smtClean="0"/>
              <a:t>‹#›</a:t>
            </a:fld>
            <a:endParaRPr lang="en-US"/>
          </a:p>
        </p:txBody>
      </p:sp>
    </p:spTree>
    <p:extLst>
      <p:ext uri="{BB962C8B-B14F-4D97-AF65-F5344CB8AC3E}">
        <p14:creationId xmlns:p14="http://schemas.microsoft.com/office/powerpoint/2010/main" val="114052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a:p>
        </p:txBody>
      </p:sp>
      <p:sp>
        <p:nvSpPr>
          <p:cNvPr id="22531"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53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mj-lt"/>
                <a:ea typeface="ＭＳ Ｐゴシック" charset="0"/>
                <a:cs typeface="Arial" charset="0"/>
              </a:defRPr>
            </a:lvl1pPr>
          </a:lstStyle>
          <a:p>
            <a:fld id="{A1884421-477C-457D-BE14-BB94DD000F16}" type="datetimeFigureOut">
              <a:rPr lang="en-US" smtClean="0"/>
              <a:t>5/27/2013</a:t>
            </a:fld>
            <a:endParaRPr lang="en-US"/>
          </a:p>
        </p:txBody>
      </p:sp>
      <p:sp>
        <p:nvSpPr>
          <p:cNvPr id="2253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ctr">
              <a:defRPr sz="1200">
                <a:latin typeface="+mj-lt"/>
                <a:ea typeface="ＭＳ Ｐゴシック" charset="0"/>
                <a:cs typeface="Arial" charset="0"/>
              </a:defRPr>
            </a:lvl1pPr>
          </a:lstStyle>
          <a:p>
            <a:endParaRPr lang="en-US"/>
          </a:p>
        </p:txBody>
      </p:sp>
      <p:sp>
        <p:nvSpPr>
          <p:cNvPr id="2253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fld id="{57996738-FE56-496B-9334-C52172765612}" type="slidenum">
              <a:rPr lang="en-US" smtClean="0"/>
              <a:t>‹#›</a:t>
            </a:fld>
            <a:endParaRPr lang="en-US"/>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ea typeface="ＭＳ Ｐゴシック"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charset="0"/>
          <a:ea typeface="ＭＳ Ｐゴシック" charset="0"/>
          <a:cs typeface="Arial" charset="0"/>
        </a:defRPr>
      </a:lvl2pPr>
      <a:lvl3pPr algn="l" rtl="0" eaLnBrk="1" fontAlgn="base" hangingPunct="1">
        <a:spcBef>
          <a:spcPct val="0"/>
        </a:spcBef>
        <a:spcAft>
          <a:spcPct val="0"/>
        </a:spcAft>
        <a:defRPr sz="4200">
          <a:solidFill>
            <a:schemeClr val="tx2"/>
          </a:solidFill>
          <a:latin typeface="Garamond" charset="0"/>
          <a:ea typeface="ＭＳ Ｐゴシック" charset="0"/>
          <a:cs typeface="Arial" charset="0"/>
        </a:defRPr>
      </a:lvl3pPr>
      <a:lvl4pPr algn="l" rtl="0" eaLnBrk="1" fontAlgn="base" hangingPunct="1">
        <a:spcBef>
          <a:spcPct val="0"/>
        </a:spcBef>
        <a:spcAft>
          <a:spcPct val="0"/>
        </a:spcAft>
        <a:defRPr sz="4200">
          <a:solidFill>
            <a:schemeClr val="tx2"/>
          </a:solidFill>
          <a:latin typeface="Garamond" charset="0"/>
          <a:ea typeface="ＭＳ Ｐゴシック" charset="0"/>
          <a:cs typeface="Arial" charset="0"/>
        </a:defRPr>
      </a:lvl4pPr>
      <a:lvl5pPr algn="l" rtl="0" eaLnBrk="1" fontAlgn="base" hangingPunct="1">
        <a:spcBef>
          <a:spcPct val="0"/>
        </a:spcBef>
        <a:spcAft>
          <a:spcPct val="0"/>
        </a:spcAft>
        <a:defRPr sz="4200">
          <a:solidFill>
            <a:schemeClr val="tx2"/>
          </a:solidFill>
          <a:latin typeface="Garamond" charset="0"/>
          <a:ea typeface="ＭＳ Ｐゴシック" charset="0"/>
          <a:cs typeface="Arial" charset="0"/>
        </a:defRPr>
      </a:lvl5pPr>
      <a:lvl6pPr marL="457200" algn="l" rtl="0" eaLnBrk="1" fontAlgn="base" hangingPunct="1">
        <a:spcBef>
          <a:spcPct val="0"/>
        </a:spcBef>
        <a:spcAft>
          <a:spcPct val="0"/>
        </a:spcAft>
        <a:defRPr sz="4200">
          <a:solidFill>
            <a:schemeClr val="tx2"/>
          </a:solidFill>
          <a:latin typeface="Garamond" charset="0"/>
          <a:ea typeface="ＭＳ Ｐゴシック" charset="0"/>
          <a:cs typeface="Arial" charset="0"/>
        </a:defRPr>
      </a:lvl6pPr>
      <a:lvl7pPr marL="914400" algn="l" rtl="0" eaLnBrk="1" fontAlgn="base" hangingPunct="1">
        <a:spcBef>
          <a:spcPct val="0"/>
        </a:spcBef>
        <a:spcAft>
          <a:spcPct val="0"/>
        </a:spcAft>
        <a:defRPr sz="4200">
          <a:solidFill>
            <a:schemeClr val="tx2"/>
          </a:solidFill>
          <a:latin typeface="Garamond" charset="0"/>
          <a:ea typeface="ＭＳ Ｐゴシック" charset="0"/>
          <a:cs typeface="Arial" charset="0"/>
        </a:defRPr>
      </a:lvl7pPr>
      <a:lvl8pPr marL="1371600" algn="l" rtl="0" eaLnBrk="1" fontAlgn="base" hangingPunct="1">
        <a:spcBef>
          <a:spcPct val="0"/>
        </a:spcBef>
        <a:spcAft>
          <a:spcPct val="0"/>
        </a:spcAft>
        <a:defRPr sz="4200">
          <a:solidFill>
            <a:schemeClr val="tx2"/>
          </a:solidFill>
          <a:latin typeface="Garamond" charset="0"/>
          <a:ea typeface="ＭＳ Ｐゴシック" charset="0"/>
          <a:cs typeface="Arial" charset="0"/>
        </a:defRPr>
      </a:lvl8pPr>
      <a:lvl9pPr marL="1828800" algn="l" rtl="0" eaLnBrk="1" fontAlgn="base" hangingPunct="1">
        <a:spcBef>
          <a:spcPct val="0"/>
        </a:spcBef>
        <a:spcAft>
          <a:spcPct val="0"/>
        </a:spcAft>
        <a:defRPr sz="4200">
          <a:solidFill>
            <a:schemeClr val="tx2"/>
          </a:solidFill>
          <a:latin typeface="Garamond" charset="0"/>
          <a:ea typeface="ＭＳ Ｐゴシック" charset="0"/>
          <a:cs typeface="Arial"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Arial" charset="0"/>
          <a:cs typeface="+mn-cs"/>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Arial" charset="0"/>
          <a:cs typeface="+mn-cs"/>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Arial" charset="0"/>
          <a:cs typeface="+mn-cs"/>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Arial" charset="0"/>
          <a:cs typeface="+mn-cs"/>
        </a:defRPr>
      </a:lvl5pPr>
      <a:lvl6pPr marL="2138363" indent="-339725" algn="l" rtl="0" eaLnBrk="1" fontAlgn="base" hangingPunct="1">
        <a:spcBef>
          <a:spcPct val="20000"/>
        </a:spcBef>
        <a:spcAft>
          <a:spcPct val="0"/>
        </a:spcAft>
        <a:buClr>
          <a:schemeClr val="accent1"/>
        </a:buClr>
        <a:buSzPct val="75000"/>
        <a:buFont typeface="Wingdings" charset="0"/>
        <a:buChar char="§"/>
        <a:defRPr sz="2000">
          <a:solidFill>
            <a:schemeClr val="tx1"/>
          </a:solidFill>
          <a:latin typeface="+mn-lt"/>
          <a:ea typeface="Arial" charset="0"/>
          <a:cs typeface="+mn-cs"/>
        </a:defRPr>
      </a:lvl6pPr>
      <a:lvl7pPr marL="2595563" indent="-339725" algn="l" rtl="0" eaLnBrk="1" fontAlgn="base" hangingPunct="1">
        <a:spcBef>
          <a:spcPct val="20000"/>
        </a:spcBef>
        <a:spcAft>
          <a:spcPct val="0"/>
        </a:spcAft>
        <a:buClr>
          <a:schemeClr val="accent1"/>
        </a:buClr>
        <a:buSzPct val="75000"/>
        <a:buFont typeface="Wingdings" charset="0"/>
        <a:buChar char="§"/>
        <a:defRPr sz="2000">
          <a:solidFill>
            <a:schemeClr val="tx1"/>
          </a:solidFill>
          <a:latin typeface="+mn-lt"/>
          <a:ea typeface="Arial" charset="0"/>
          <a:cs typeface="+mn-cs"/>
        </a:defRPr>
      </a:lvl7pPr>
      <a:lvl8pPr marL="3052763" indent="-339725" algn="l" rtl="0" eaLnBrk="1" fontAlgn="base" hangingPunct="1">
        <a:spcBef>
          <a:spcPct val="20000"/>
        </a:spcBef>
        <a:spcAft>
          <a:spcPct val="0"/>
        </a:spcAft>
        <a:buClr>
          <a:schemeClr val="accent1"/>
        </a:buClr>
        <a:buSzPct val="75000"/>
        <a:buFont typeface="Wingdings" charset="0"/>
        <a:buChar char="§"/>
        <a:defRPr sz="2000">
          <a:solidFill>
            <a:schemeClr val="tx1"/>
          </a:solidFill>
          <a:latin typeface="+mn-lt"/>
          <a:ea typeface="Arial" charset="0"/>
          <a:cs typeface="+mn-cs"/>
        </a:defRPr>
      </a:lvl8pPr>
      <a:lvl9pPr marL="3509963" indent="-339725" algn="l" rtl="0" eaLnBrk="1" fontAlgn="base" hangingPunct="1">
        <a:spcBef>
          <a:spcPct val="20000"/>
        </a:spcBef>
        <a:spcAft>
          <a:spcPct val="0"/>
        </a:spcAft>
        <a:buClr>
          <a:schemeClr val="accent1"/>
        </a:buClr>
        <a:buSzPct val="75000"/>
        <a:buFont typeface="Wingdings" charset="0"/>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2" Type="http://schemas.openxmlformats.org/officeDocument/2006/relationships/hyperlink" Target="http://www.lock5stat.com/statke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joshtabor@hot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keypres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b="1" dirty="0" smtClean="0"/>
              <a:t>Using Simulation to Introduce Inference for Regression</a:t>
            </a:r>
            <a:endParaRPr lang="en-US" sz="4400" b="1" dirty="0"/>
          </a:p>
        </p:txBody>
      </p:sp>
      <p:sp>
        <p:nvSpPr>
          <p:cNvPr id="3" name="Subtitle 2"/>
          <p:cNvSpPr>
            <a:spLocks noGrp="1"/>
          </p:cNvSpPr>
          <p:nvPr>
            <p:ph type="subTitle" idx="1"/>
          </p:nvPr>
        </p:nvSpPr>
        <p:spPr/>
        <p:txBody>
          <a:bodyPr/>
          <a:lstStyle/>
          <a:p>
            <a:r>
              <a:rPr lang="en-US" dirty="0" smtClean="0"/>
              <a:t>By Josh Tabor</a:t>
            </a:r>
          </a:p>
          <a:p>
            <a:r>
              <a:rPr lang="en-US" dirty="0" smtClean="0"/>
              <a:t>Canyon del Oro High </a:t>
            </a:r>
            <a:r>
              <a:rPr lang="en-US" dirty="0" smtClean="0"/>
              <a:t>School</a:t>
            </a:r>
          </a:p>
          <a:p>
            <a:r>
              <a:rPr lang="en-US" dirty="0" smtClean="0"/>
              <a:t>Oro Valley, AZ</a:t>
            </a:r>
            <a:endParaRPr lang="en-US" dirty="0" smtClean="0"/>
          </a:p>
          <a:p>
            <a:r>
              <a:rPr lang="en-US" dirty="0" smtClean="0"/>
              <a:t>joshtabor@hotmail.com</a:t>
            </a:r>
            <a:endParaRPr lang="en-US" dirty="0"/>
          </a:p>
        </p:txBody>
      </p:sp>
    </p:spTree>
    <p:extLst>
      <p:ext uri="{BB962C8B-B14F-4D97-AF65-F5344CB8AC3E}">
        <p14:creationId xmlns:p14="http://schemas.microsoft.com/office/powerpoint/2010/main" val="2111135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smtClean="0"/>
              <a:t>Just in case, here are the results…</a:t>
            </a:r>
            <a:endParaRPr lang="en-US" dirty="0"/>
          </a:p>
          <a:p>
            <a:pPr marL="0" indent="0">
              <a:buNone/>
            </a:pPr>
            <a:endParaRPr lang="en-US"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2" t="9712" r="1230" b="9426"/>
          <a:stretch/>
        </p:blipFill>
        <p:spPr bwMode="auto">
          <a:xfrm>
            <a:off x="685800" y="1752600"/>
            <a:ext cx="7874905"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4839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smtClean="0"/>
              <a:t>In the simulation, 109 of the 1000 simulated slopes were less than or equal to -1.12.  </a:t>
            </a:r>
          </a:p>
          <a:p>
            <a:pPr marL="0" indent="0">
              <a:buNone/>
            </a:pPr>
            <a:endParaRPr lang="en-US" dirty="0"/>
          </a:p>
          <a:p>
            <a:pPr marL="0" indent="0">
              <a:buNone/>
            </a:pPr>
            <a:r>
              <a:rPr lang="en-US" dirty="0" smtClean="0"/>
              <a:t>Because it isn’t unusual to get a slope this small or smaller by random chance alone, we do </a:t>
            </a:r>
            <a:r>
              <a:rPr lang="en-US" i="1" dirty="0" smtClean="0"/>
              <a:t>not</a:t>
            </a:r>
            <a:r>
              <a:rPr lang="en-US" dirty="0" smtClean="0"/>
              <a:t> have convincing evidence that sitting closer causes higher tests scores.  </a:t>
            </a:r>
            <a:endParaRPr lang="en-US" dirty="0"/>
          </a:p>
        </p:txBody>
      </p:sp>
    </p:spTree>
    <p:extLst>
      <p:ext uri="{BB962C8B-B14F-4D97-AF65-F5344CB8AC3E}">
        <p14:creationId xmlns:p14="http://schemas.microsoft.com/office/powerpoint/2010/main" val="3044839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Mentos and Diet Coke</a:t>
            </a:r>
            <a:endParaRPr lang="en-US" b="1" dirty="0"/>
          </a:p>
        </p:txBody>
      </p:sp>
      <p:sp>
        <p:nvSpPr>
          <p:cNvPr id="3" name="Content Placeholder 2"/>
          <p:cNvSpPr>
            <a:spLocks noGrp="1"/>
          </p:cNvSpPr>
          <p:nvPr>
            <p:ph idx="1"/>
          </p:nvPr>
        </p:nvSpPr>
        <p:spPr>
          <a:xfrm>
            <a:off x="381000" y="1219200"/>
            <a:ext cx="5410200" cy="4724400"/>
          </a:xfrm>
        </p:spPr>
        <p:txBody>
          <a:bodyPr/>
          <a:lstStyle/>
          <a:p>
            <a:pPr marL="0" indent="0">
              <a:buNone/>
            </a:pPr>
            <a:r>
              <a:rPr lang="en-US" dirty="0"/>
              <a:t>When Mentos are dropped into a newly opened bottle of Diet Coke, carbon dioxide is released from the Diet Coke very rapidly, causing the Diet Coke to be expelled from the bottle.  Will more Diet Coke be expelled when there is a larger number of Mentos dropped in the bottle? </a:t>
            </a:r>
            <a:endParaRPr lang="en-US" dirty="0"/>
          </a:p>
        </p:txBody>
      </p:sp>
      <p:pic>
        <p:nvPicPr>
          <p:cNvPr id="2050" name="Picture 2" descr="https://encrypted-tbn2.gstatic.com/images?q=tbn:ANd9GcT0Uy94EuGeXOtwJn3yk3ZORMYCUg8uSjW9R1dZbO6bd7m5Rs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371600"/>
            <a:ext cx="2991751"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051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Mentos and Diet Coke</a:t>
            </a:r>
            <a:endParaRPr lang="en-US" dirty="0"/>
          </a:p>
        </p:txBody>
      </p:sp>
      <p:sp>
        <p:nvSpPr>
          <p:cNvPr id="3" name="Content Placeholder 2"/>
          <p:cNvSpPr>
            <a:spLocks noGrp="1"/>
          </p:cNvSpPr>
          <p:nvPr>
            <p:ph idx="1"/>
          </p:nvPr>
        </p:nvSpPr>
        <p:spPr>
          <a:xfrm>
            <a:off x="457200" y="1219200"/>
            <a:ext cx="8229600" cy="4530725"/>
          </a:xfrm>
        </p:spPr>
        <p:txBody>
          <a:bodyPr/>
          <a:lstStyle/>
          <a:p>
            <a:pPr marL="0" indent="0">
              <a:buNone/>
            </a:pPr>
            <a:r>
              <a:rPr lang="en-US" dirty="0"/>
              <a:t>Two statistics students, Brittany and Allie, decided to find out.  Using 16 </a:t>
            </a:r>
            <a:r>
              <a:rPr lang="en-US" dirty="0" smtClean="0"/>
              <a:t>ounce </a:t>
            </a:r>
            <a:r>
              <a:rPr lang="en-US" dirty="0"/>
              <a:t>bottles of Diet Coke, they dropped either 2, 3, 4, or 5 Mentos into a randomly selected bottle, waited for the fizzing to die down, and measured the number of cups remaining in the bottle.  Then, they subtracted this measurement from the original amount in the bottle to calculate the amount of Diet Coke expelled (in cups). </a:t>
            </a:r>
            <a:endParaRPr lang="en-US" dirty="0"/>
          </a:p>
        </p:txBody>
      </p:sp>
    </p:spTree>
    <p:extLst>
      <p:ext uri="{BB962C8B-B14F-4D97-AF65-F5344CB8AC3E}">
        <p14:creationId xmlns:p14="http://schemas.microsoft.com/office/powerpoint/2010/main" val="2161875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Mentos and Diet Coke</a:t>
            </a:r>
            <a:endParaRPr lang="en-US" dirty="0"/>
          </a:p>
        </p:txBody>
      </p:sp>
      <p:sp>
        <p:nvSpPr>
          <p:cNvPr id="3" name="Content Placeholder 2"/>
          <p:cNvSpPr>
            <a:spLocks noGrp="1"/>
          </p:cNvSpPr>
          <p:nvPr>
            <p:ph idx="1"/>
          </p:nvPr>
        </p:nvSpPr>
        <p:spPr>
          <a:xfrm>
            <a:off x="457200" y="990600"/>
            <a:ext cx="8229600" cy="4530725"/>
          </a:xfrm>
        </p:spPr>
        <p:txBody>
          <a:bodyPr/>
          <a:lstStyle/>
          <a:p>
            <a:pPr marL="0" lvl="0" indent="0">
              <a:buNone/>
            </a:pPr>
            <a:r>
              <a:rPr lang="en-US" dirty="0"/>
              <a:t>The equation of the least-squares regression line </a:t>
            </a:r>
            <a:r>
              <a:rPr lang="en-US" dirty="0" smtClean="0"/>
              <a:t>is:  </a:t>
            </a:r>
            <a:r>
              <a:rPr lang="en-US" dirty="0"/>
              <a:t> </a:t>
            </a:r>
            <a:endParaRPr lang="en-US" dirty="0" smtClean="0"/>
          </a:p>
          <a:p>
            <a:pPr marL="0" lvl="0" indent="0">
              <a:buNone/>
            </a:pPr>
            <a:endParaRPr lang="en-US" dirty="0"/>
          </a:p>
          <a:p>
            <a:pPr marL="0" lvl="0" indent="0">
              <a:buNone/>
            </a:pPr>
            <a:endParaRPr lang="en-US" dirty="0" smtClean="0"/>
          </a:p>
          <a:p>
            <a:pPr marL="0" lvl="0" indent="0">
              <a:buNone/>
            </a:pPr>
            <a:endParaRPr lang="en-US" dirty="0"/>
          </a:p>
          <a:p>
            <a:pPr marL="0" lvl="0" indent="0">
              <a:buNone/>
            </a:pPr>
            <a:endParaRPr lang="en-US" dirty="0" smtClean="0"/>
          </a:p>
          <a:p>
            <a:pPr marL="0" lvl="0" indent="0">
              <a:buNone/>
            </a:pPr>
            <a:endParaRPr lang="en-US" dirty="0"/>
          </a:p>
          <a:p>
            <a:pPr marL="0" lvl="0" indent="0">
              <a:buNone/>
            </a:pPr>
            <a:r>
              <a:rPr lang="en-US" dirty="0" smtClean="0"/>
              <a:t>Is there </a:t>
            </a:r>
            <a:r>
              <a:rPr lang="en-US" i="1" dirty="0" smtClean="0"/>
              <a:t>evidence</a:t>
            </a:r>
            <a:r>
              <a:rPr lang="en-US" dirty="0" smtClean="0"/>
              <a:t> that more Mentos = more mess?  What are the two explanations for the evidence we see?  Which is more likely?</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87731467"/>
              </p:ext>
            </p:extLst>
          </p:nvPr>
        </p:nvGraphicFramePr>
        <p:xfrm>
          <a:off x="1738333" y="1451587"/>
          <a:ext cx="2971800" cy="566057"/>
        </p:xfrm>
        <a:graphic>
          <a:graphicData uri="http://schemas.openxmlformats.org/presentationml/2006/ole">
            <mc:AlternateContent xmlns:mc="http://schemas.openxmlformats.org/markup-compatibility/2006">
              <mc:Choice xmlns:v="urn:schemas-microsoft-com:vml" Requires="v">
                <p:oleObj spid="_x0000_s3087" name="Equation" r:id="rId3" imgW="1066680" imgH="203040" progId="Equation.DSMT4">
                  <p:embed/>
                </p:oleObj>
              </mc:Choice>
              <mc:Fallback>
                <p:oleObj name="Equation" r:id="rId3" imgW="1066680" imgH="203040" progId="Equation.DSMT4">
                  <p:embed/>
                  <p:pic>
                    <p:nvPicPr>
                      <p:cNvPr id="0" name=""/>
                      <p:cNvPicPr/>
                      <p:nvPr/>
                    </p:nvPicPr>
                    <p:blipFill>
                      <a:blip r:embed="rId4"/>
                      <a:stretch>
                        <a:fillRect/>
                      </a:stretch>
                    </p:blipFill>
                    <p:spPr>
                      <a:xfrm>
                        <a:off x="1738333" y="1451587"/>
                        <a:ext cx="2971800" cy="566057"/>
                      </a:xfrm>
                      <a:prstGeom prst="rect">
                        <a:avLst/>
                      </a:prstGeom>
                    </p:spPr>
                  </p:pic>
                </p:oleObj>
              </mc:Fallback>
            </mc:AlternateContent>
          </a:graphicData>
        </a:graphic>
      </p:graphicFrame>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t="10869" r="10500" b="7245"/>
          <a:stretch>
            <a:fillRect/>
          </a:stretch>
        </p:blipFill>
        <p:spPr bwMode="auto">
          <a:xfrm>
            <a:off x="2331367" y="1961323"/>
            <a:ext cx="3863454" cy="2915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1329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Mentos and Diet Coke</a:t>
            </a:r>
            <a:endParaRPr lang="en-US" dirty="0"/>
          </a:p>
        </p:txBody>
      </p:sp>
      <p:sp>
        <p:nvSpPr>
          <p:cNvPr id="3" name="Content Placeholder 2"/>
          <p:cNvSpPr>
            <a:spLocks noGrp="1"/>
          </p:cNvSpPr>
          <p:nvPr>
            <p:ph idx="1"/>
          </p:nvPr>
        </p:nvSpPr>
        <p:spPr>
          <a:xfrm>
            <a:off x="457200" y="1219200"/>
            <a:ext cx="8229600" cy="4530725"/>
          </a:xfrm>
        </p:spPr>
        <p:txBody>
          <a:bodyPr/>
          <a:lstStyle/>
          <a:p>
            <a:pPr marL="0" indent="0">
              <a:buNone/>
            </a:pPr>
            <a:r>
              <a:rPr lang="en-US" dirty="0" smtClean="0"/>
              <a:t>Again, let’s use simulation to determine what slopes could happen just by chance, assuming that the number of Mentos does not affect the amount expelled.  </a:t>
            </a:r>
          </a:p>
          <a:p>
            <a:pPr marL="0" indent="0">
              <a:buNone/>
            </a:pPr>
            <a:endParaRPr lang="en-US" dirty="0"/>
          </a:p>
          <a:p>
            <a:pPr marL="0" indent="0">
              <a:buNone/>
            </a:pPr>
            <a:r>
              <a:rPr lang="en-US" dirty="0" smtClean="0"/>
              <a:t>Method 3: Using an Applet</a:t>
            </a:r>
          </a:p>
          <a:p>
            <a:r>
              <a:rPr lang="en-US" dirty="0" smtClean="0">
                <a:hlinkClick r:id="rId2"/>
              </a:rPr>
              <a:t>www.lock5stat.com/statkey</a:t>
            </a:r>
            <a:endParaRPr lang="en-US" dirty="0" smtClean="0"/>
          </a:p>
          <a:p>
            <a:r>
              <a:rPr lang="en-US" dirty="0" smtClean="0"/>
              <a:t>Test for Slope, Correlation (lower-right)</a:t>
            </a:r>
          </a:p>
          <a:p>
            <a:r>
              <a:rPr lang="en-US" dirty="0" smtClean="0"/>
              <a:t>Change to slope and click “Edit </a:t>
            </a:r>
            <a:r>
              <a:rPr lang="en-US" dirty="0"/>
              <a:t>D</a:t>
            </a:r>
            <a:r>
              <a:rPr lang="en-US" dirty="0" smtClean="0"/>
              <a:t>ata”</a:t>
            </a:r>
          </a:p>
          <a:p>
            <a:pPr marL="0" indent="0">
              <a:buNone/>
            </a:pPr>
            <a:endParaRPr lang="en-US" dirty="0"/>
          </a:p>
        </p:txBody>
      </p:sp>
    </p:spTree>
    <p:extLst>
      <p:ext uri="{BB962C8B-B14F-4D97-AF65-F5344CB8AC3E}">
        <p14:creationId xmlns:p14="http://schemas.microsoft.com/office/powerpoint/2010/main" val="3042811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Mentos and Diet Coke</a:t>
            </a:r>
            <a:endParaRPr lang="en-US" dirty="0"/>
          </a:p>
        </p:txBody>
      </p:sp>
      <p:sp>
        <p:nvSpPr>
          <p:cNvPr id="3" name="Content Placeholder 2"/>
          <p:cNvSpPr>
            <a:spLocks noGrp="1"/>
          </p:cNvSpPr>
          <p:nvPr>
            <p:ph idx="1"/>
          </p:nvPr>
        </p:nvSpPr>
        <p:spPr>
          <a:xfrm>
            <a:off x="457200" y="1219200"/>
            <a:ext cx="8229600" cy="4530725"/>
          </a:xfrm>
        </p:spPr>
        <p:txBody>
          <a:bodyPr/>
          <a:lstStyle/>
          <a:p>
            <a:pPr marL="0" indent="0">
              <a:buNone/>
            </a:pPr>
            <a:r>
              <a:rPr lang="en-US" dirty="0" smtClean="0"/>
              <a:t>Here are the data</a:t>
            </a:r>
          </a:p>
          <a:p>
            <a:pPr marL="0" inden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3966155694"/>
              </p:ext>
            </p:extLst>
          </p:nvPr>
        </p:nvGraphicFramePr>
        <p:xfrm>
          <a:off x="1219200" y="1828800"/>
          <a:ext cx="5791200" cy="4191005"/>
        </p:xfrm>
        <a:graphic>
          <a:graphicData uri="http://schemas.openxmlformats.org/drawingml/2006/table">
            <a:tbl>
              <a:tblPr>
                <a:tableStyleId>{5C22544A-7EE6-4342-B048-85BDC9FD1C3A}</a:tableStyleId>
              </a:tblPr>
              <a:tblGrid>
                <a:gridCol w="1447800"/>
                <a:gridCol w="1447800"/>
                <a:gridCol w="1447800"/>
                <a:gridCol w="1447800"/>
              </a:tblGrid>
              <a:tr h="322385">
                <a:tc>
                  <a:txBody>
                    <a:bodyPr/>
                    <a:lstStyle/>
                    <a:p>
                      <a:pPr algn="ctr" fontAlgn="b"/>
                      <a:r>
                        <a:rPr lang="en-US" sz="2000" b="1" u="none" strike="noStrike" dirty="0">
                          <a:effectLst/>
                        </a:rPr>
                        <a:t>Mentos</a:t>
                      </a:r>
                      <a:endParaRPr lang="en-US" sz="2000" b="1" i="0" u="none" strike="noStrike" dirty="0">
                        <a:solidFill>
                          <a:srgbClr val="000000"/>
                        </a:solidFill>
                        <a:effectLst/>
                        <a:latin typeface="Calibri"/>
                      </a:endParaRPr>
                    </a:p>
                  </a:txBody>
                  <a:tcPr marL="9525" marR="9525" marT="9525" marB="0" anchor="b"/>
                </a:tc>
                <a:tc>
                  <a:txBody>
                    <a:bodyPr/>
                    <a:lstStyle/>
                    <a:p>
                      <a:pPr algn="ctr" fontAlgn="b"/>
                      <a:r>
                        <a:rPr lang="en-US" sz="2000" b="1" u="none" strike="noStrike" dirty="0">
                          <a:effectLst/>
                        </a:rPr>
                        <a:t>Amount</a:t>
                      </a:r>
                      <a:endParaRPr lang="en-US" sz="2000" b="1" i="0" u="none" strike="noStrike" dirty="0">
                        <a:solidFill>
                          <a:srgbClr val="000000"/>
                        </a:solidFill>
                        <a:effectLst/>
                        <a:latin typeface="Calibri"/>
                      </a:endParaRPr>
                    </a:p>
                  </a:txBody>
                  <a:tcPr marL="9525" marR="9525" marT="9525" marB="0" anchor="b"/>
                </a:tc>
                <a:tc>
                  <a:txBody>
                    <a:bodyPr/>
                    <a:lstStyle/>
                    <a:p>
                      <a:pPr algn="ctr" fontAlgn="b"/>
                      <a:r>
                        <a:rPr lang="en-US" sz="2000" b="1" u="none" strike="noStrike">
                          <a:effectLst/>
                        </a:rPr>
                        <a:t>Mentos</a:t>
                      </a:r>
                      <a:endParaRPr lang="en-US" sz="2000" b="1" i="0" u="none" strike="noStrike">
                        <a:solidFill>
                          <a:srgbClr val="000000"/>
                        </a:solidFill>
                        <a:effectLst/>
                        <a:latin typeface="Calibri"/>
                      </a:endParaRPr>
                    </a:p>
                  </a:txBody>
                  <a:tcPr marL="9525" marR="9525" marT="9525" marB="0" anchor="b"/>
                </a:tc>
                <a:tc>
                  <a:txBody>
                    <a:bodyPr/>
                    <a:lstStyle/>
                    <a:p>
                      <a:pPr algn="ctr" fontAlgn="b"/>
                      <a:r>
                        <a:rPr lang="en-US" sz="2000" b="1" u="none" strike="noStrike" dirty="0">
                          <a:effectLst/>
                        </a:rPr>
                        <a:t>Amount</a:t>
                      </a:r>
                      <a:endParaRPr lang="en-US" sz="2000" b="1" i="0" u="none" strike="noStrike" dirty="0">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1.125</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dirty="0">
                          <a:effectLst/>
                        </a:rPr>
                        <a:t>4</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dirty="0">
                          <a:effectLst/>
                        </a:rPr>
                        <a:t>1.25</a:t>
                      </a:r>
                      <a:endParaRPr lang="en-US" sz="2000" b="0" i="0" u="none" strike="noStrike" dirty="0">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4</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1.0625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4</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4</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1.375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1.125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4</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1.0625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4</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a:effectLst/>
                        </a:rPr>
                        <a:t>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1.1875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1.125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1.4375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1.1875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1.3125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1.3125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1.375</a:t>
                      </a:r>
                      <a:endParaRPr lang="en-US" sz="2000" b="0" i="0" u="none" strike="noStrike">
                        <a:solidFill>
                          <a:srgbClr val="000000"/>
                        </a:solidFill>
                        <a:effectLst/>
                        <a:latin typeface="Calibri"/>
                      </a:endParaRPr>
                    </a:p>
                  </a:txBody>
                  <a:tcPr marL="9525" marR="9525" marT="9525" marB="0" anchor="b"/>
                </a:tc>
              </a:tr>
              <a:tr h="322385">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1.1875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1.4375</a:t>
                      </a:r>
                      <a:endParaRPr lang="en-US" sz="20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958278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Mentos and Diet Coke</a:t>
            </a:r>
            <a:endParaRPr lang="en-US" dirty="0"/>
          </a:p>
        </p:txBody>
      </p:sp>
      <p:sp>
        <p:nvSpPr>
          <p:cNvPr id="3" name="Content Placeholder 2"/>
          <p:cNvSpPr>
            <a:spLocks noGrp="1"/>
          </p:cNvSpPr>
          <p:nvPr>
            <p:ph idx="1"/>
          </p:nvPr>
        </p:nvSpPr>
        <p:spPr>
          <a:xfrm>
            <a:off x="457200" y="1219200"/>
            <a:ext cx="8229600" cy="4530725"/>
          </a:xfrm>
        </p:spPr>
        <p:txBody>
          <a:bodyPr/>
          <a:lstStyle/>
          <a:p>
            <a:pPr marL="0" indent="0">
              <a:buNone/>
            </a:pPr>
            <a:r>
              <a:rPr lang="en-US" dirty="0" smtClean="0"/>
              <a:t>Just in case….here are the results of 10,000 repetitions</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2286000"/>
            <a:ext cx="7658100" cy="401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8278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Mentos and Diet Coke</a:t>
            </a:r>
            <a:endParaRPr lang="en-US" dirty="0"/>
          </a:p>
        </p:txBody>
      </p:sp>
      <p:sp>
        <p:nvSpPr>
          <p:cNvPr id="3" name="Content Placeholder 2"/>
          <p:cNvSpPr>
            <a:spLocks noGrp="1"/>
          </p:cNvSpPr>
          <p:nvPr>
            <p:ph idx="1"/>
          </p:nvPr>
        </p:nvSpPr>
        <p:spPr>
          <a:xfrm>
            <a:off x="457200" y="1219200"/>
            <a:ext cx="8229600" cy="4530725"/>
          </a:xfrm>
        </p:spPr>
        <p:txBody>
          <a:bodyPr/>
          <a:lstStyle/>
          <a:p>
            <a:pPr marL="0" indent="0">
              <a:buNone/>
            </a:pPr>
            <a:r>
              <a:rPr lang="en-US" dirty="0"/>
              <a:t>In the simulation, 0</a:t>
            </a:r>
            <a:r>
              <a:rPr lang="en-US" dirty="0" smtClean="0"/>
              <a:t> </a:t>
            </a:r>
            <a:r>
              <a:rPr lang="en-US" dirty="0"/>
              <a:t>of the </a:t>
            </a:r>
            <a:r>
              <a:rPr lang="en-US" dirty="0" smtClean="0"/>
              <a:t>10,000 </a:t>
            </a:r>
            <a:r>
              <a:rPr lang="en-US" dirty="0"/>
              <a:t>simulated slopes were </a:t>
            </a:r>
            <a:r>
              <a:rPr lang="en-US" dirty="0" smtClean="0"/>
              <a:t>greater than </a:t>
            </a:r>
            <a:r>
              <a:rPr lang="en-US" dirty="0"/>
              <a:t>or equal to </a:t>
            </a:r>
            <a:r>
              <a:rPr lang="en-US" dirty="0" smtClean="0"/>
              <a:t>0.071.  </a:t>
            </a:r>
            <a:endParaRPr lang="en-US" dirty="0"/>
          </a:p>
          <a:p>
            <a:pPr marL="0" indent="0">
              <a:buNone/>
            </a:pPr>
            <a:endParaRPr lang="en-US" dirty="0"/>
          </a:p>
          <a:p>
            <a:pPr marL="0" indent="0">
              <a:buNone/>
            </a:pPr>
            <a:r>
              <a:rPr lang="en-US" dirty="0"/>
              <a:t>Because it </a:t>
            </a:r>
            <a:r>
              <a:rPr lang="en-US" dirty="0" smtClean="0"/>
              <a:t>is </a:t>
            </a:r>
            <a:r>
              <a:rPr lang="en-US" i="1" dirty="0" smtClean="0"/>
              <a:t>very</a:t>
            </a:r>
            <a:r>
              <a:rPr lang="en-US" dirty="0" smtClean="0"/>
              <a:t> </a:t>
            </a:r>
            <a:r>
              <a:rPr lang="en-US" dirty="0"/>
              <a:t>unusual to get a slope this </a:t>
            </a:r>
            <a:r>
              <a:rPr lang="en-US" dirty="0" smtClean="0"/>
              <a:t>large or larger by </a:t>
            </a:r>
            <a:r>
              <a:rPr lang="en-US" dirty="0"/>
              <a:t>random chance alone, we </a:t>
            </a:r>
            <a:r>
              <a:rPr lang="en-US" dirty="0" smtClean="0"/>
              <a:t>have </a:t>
            </a:r>
            <a:r>
              <a:rPr lang="en-US" dirty="0"/>
              <a:t>convincing evidence that </a:t>
            </a:r>
            <a:r>
              <a:rPr lang="en-US" dirty="0" smtClean="0"/>
              <a:t>adding more Mentos to Diet Coke creates a bigger mess.</a:t>
            </a:r>
            <a:endParaRPr lang="en-US" dirty="0"/>
          </a:p>
          <a:p>
            <a:pPr marL="0" indent="0">
              <a:buNone/>
            </a:pPr>
            <a:endParaRPr lang="en-US" dirty="0"/>
          </a:p>
        </p:txBody>
      </p:sp>
    </p:spTree>
    <p:extLst>
      <p:ext uri="{BB962C8B-B14F-4D97-AF65-F5344CB8AC3E}">
        <p14:creationId xmlns:p14="http://schemas.microsoft.com/office/powerpoint/2010/main" val="2958278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Using Simulation to Introduce Inference for Regression</a:t>
            </a:r>
            <a:endParaRPr lang="en-US" dirty="0"/>
          </a:p>
        </p:txBody>
      </p:sp>
      <p:sp>
        <p:nvSpPr>
          <p:cNvPr id="3" name="Content Placeholder 2"/>
          <p:cNvSpPr>
            <a:spLocks noGrp="1"/>
          </p:cNvSpPr>
          <p:nvPr>
            <p:ph idx="1"/>
          </p:nvPr>
        </p:nvSpPr>
        <p:spPr>
          <a:xfrm>
            <a:off x="457200" y="1828800"/>
            <a:ext cx="8229600" cy="4530725"/>
          </a:xfrm>
        </p:spPr>
        <p:txBody>
          <a:bodyPr/>
          <a:lstStyle/>
          <a:p>
            <a:pPr marL="0" indent="0">
              <a:buNone/>
            </a:pPr>
            <a:r>
              <a:rPr lang="en-US" dirty="0" smtClean="0"/>
              <a:t>Closing Thoughts:</a:t>
            </a:r>
          </a:p>
          <a:p>
            <a:r>
              <a:rPr lang="en-US" dirty="0" smtClean="0"/>
              <a:t>Using simulation (randomization tests) helps students understand the logic of inference and the meaning of </a:t>
            </a:r>
            <a:r>
              <a:rPr lang="en-US" i="1" dirty="0" smtClean="0"/>
              <a:t>p</a:t>
            </a:r>
            <a:r>
              <a:rPr lang="en-US" dirty="0" smtClean="0"/>
              <a:t>-values.  </a:t>
            </a:r>
          </a:p>
          <a:p>
            <a:r>
              <a:rPr lang="en-US" dirty="0" smtClean="0"/>
              <a:t>Simulate by hand first, then use technology.</a:t>
            </a:r>
            <a:endParaRPr lang="en-US" dirty="0" smtClean="0"/>
          </a:p>
          <a:p>
            <a:r>
              <a:rPr lang="en-US" dirty="0" smtClean="0"/>
              <a:t>Transition to traditional </a:t>
            </a:r>
            <a:r>
              <a:rPr lang="en-US" i="1" dirty="0" smtClean="0"/>
              <a:t>t</a:t>
            </a:r>
            <a:r>
              <a:rPr lang="en-US" dirty="0" smtClean="0"/>
              <a:t> tests by investigating the shape, center, and spread of the randomization distribution of the slope.</a:t>
            </a:r>
            <a:endParaRPr lang="en-US" dirty="0"/>
          </a:p>
        </p:txBody>
      </p:sp>
    </p:spTree>
    <p:extLst>
      <p:ext uri="{BB962C8B-B14F-4D97-AF65-F5344CB8AC3E}">
        <p14:creationId xmlns:p14="http://schemas.microsoft.com/office/powerpoint/2010/main" val="2958278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Using Simulation to Introduce Inference for Regression</a:t>
            </a:r>
            <a:endParaRPr lang="en-US" b="1" dirty="0"/>
          </a:p>
        </p:txBody>
      </p:sp>
      <p:sp>
        <p:nvSpPr>
          <p:cNvPr id="3" name="Content Placeholder 2"/>
          <p:cNvSpPr>
            <a:spLocks noGrp="1"/>
          </p:cNvSpPr>
          <p:nvPr>
            <p:ph idx="1"/>
          </p:nvPr>
        </p:nvSpPr>
        <p:spPr>
          <a:xfrm>
            <a:off x="457200" y="1828800"/>
            <a:ext cx="8229600" cy="4530725"/>
          </a:xfrm>
        </p:spPr>
        <p:txBody>
          <a:bodyPr/>
          <a:lstStyle/>
          <a:p>
            <a:pPr marL="0" indent="0">
              <a:buNone/>
            </a:pPr>
            <a:r>
              <a:rPr lang="en-US" dirty="0"/>
              <a:t>Randomization tests are growing in popularity as an alternative to traditional tests, but also as a way to help students to understand the logic of inference. In this webinar, we will use Fathom software and online applets to introduce inference for the slope of a least-squares regression line.</a:t>
            </a:r>
          </a:p>
        </p:txBody>
      </p:sp>
    </p:spTree>
    <p:extLst>
      <p:ext uri="{BB962C8B-B14F-4D97-AF65-F5344CB8AC3E}">
        <p14:creationId xmlns:p14="http://schemas.microsoft.com/office/powerpoint/2010/main" val="12068255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Using Simulation to Introduce Inference for Regression</a:t>
            </a:r>
            <a:endParaRPr lang="en-US" dirty="0"/>
          </a:p>
        </p:txBody>
      </p:sp>
      <p:sp>
        <p:nvSpPr>
          <p:cNvPr id="3" name="Content Placeholder 2"/>
          <p:cNvSpPr>
            <a:spLocks noGrp="1"/>
          </p:cNvSpPr>
          <p:nvPr>
            <p:ph idx="1"/>
          </p:nvPr>
        </p:nvSpPr>
        <p:spPr>
          <a:xfrm>
            <a:off x="457200" y="2251075"/>
            <a:ext cx="8229600" cy="4530725"/>
          </a:xfrm>
        </p:spPr>
        <p:txBody>
          <a:bodyPr/>
          <a:lstStyle/>
          <a:p>
            <a:pPr marL="0" indent="0">
              <a:buNone/>
            </a:pPr>
            <a:r>
              <a:rPr lang="en-US" sz="4400" dirty="0" smtClean="0"/>
              <a:t>Questions?</a:t>
            </a:r>
          </a:p>
          <a:p>
            <a:pPr marL="0" indent="0">
              <a:buNone/>
            </a:pPr>
            <a:endParaRPr lang="en-US" dirty="0"/>
          </a:p>
          <a:p>
            <a:pPr marL="0" indent="0">
              <a:buNone/>
            </a:pPr>
            <a:r>
              <a:rPr lang="en-US" dirty="0" smtClean="0"/>
              <a:t>Contact Information:</a:t>
            </a:r>
          </a:p>
          <a:p>
            <a:pPr marL="0" indent="0">
              <a:buNone/>
            </a:pPr>
            <a:r>
              <a:rPr lang="en-US" dirty="0" smtClean="0"/>
              <a:t>Josh Tabor</a:t>
            </a:r>
          </a:p>
          <a:p>
            <a:pPr marL="0" indent="0">
              <a:buNone/>
            </a:pPr>
            <a:r>
              <a:rPr lang="en-US" dirty="0" smtClean="0">
                <a:hlinkClick r:id="rId2"/>
              </a:rPr>
              <a:t>joshtabor@hotmail.com</a:t>
            </a:r>
            <a:r>
              <a:rPr lang="en-US" dirty="0" smtClean="0"/>
              <a:t> </a:t>
            </a:r>
            <a:endParaRPr lang="en-US" dirty="0"/>
          </a:p>
        </p:txBody>
      </p:sp>
    </p:spTree>
    <p:extLst>
      <p:ext uri="{BB962C8B-B14F-4D97-AF65-F5344CB8AC3E}">
        <p14:creationId xmlns:p14="http://schemas.microsoft.com/office/powerpoint/2010/main" val="1376272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a:t>Many people believe that students learn better if they sit closer to the front of the classroom. Does sitting closer </a:t>
            </a:r>
            <a:r>
              <a:rPr lang="en-US" i="1" dirty="0"/>
              <a:t>cause</a:t>
            </a:r>
            <a:r>
              <a:rPr lang="en-US" dirty="0"/>
              <a:t> higher achievement, or do better students simply choose to sit in the front? To investigate, an AP Statistics teacher randomly assigned students to seat locations in his classroom </a:t>
            </a:r>
            <a:r>
              <a:rPr lang="en-US" dirty="0" smtClean="0"/>
              <a:t>and </a:t>
            </a:r>
            <a:r>
              <a:rPr lang="en-US" dirty="0"/>
              <a:t>recorded the test score for each student at the end of the chapter. </a:t>
            </a:r>
            <a:endParaRPr lang="en-US" dirty="0" smtClean="0"/>
          </a:p>
          <a:p>
            <a:pPr marL="0" indent="0">
              <a:buNone/>
            </a:pPr>
            <a:endParaRPr lang="en-US" dirty="0"/>
          </a:p>
          <a:p>
            <a:pPr marL="0" indent="0">
              <a:buNone/>
            </a:pPr>
            <a:r>
              <a:rPr lang="en-US" dirty="0" smtClean="0"/>
              <a:t>Why was it important to randomly assign the seats?  </a:t>
            </a:r>
            <a:endParaRPr lang="en-US" dirty="0"/>
          </a:p>
        </p:txBody>
      </p:sp>
    </p:spTree>
    <p:extLst>
      <p:ext uri="{BB962C8B-B14F-4D97-AF65-F5344CB8AC3E}">
        <p14:creationId xmlns:p14="http://schemas.microsoft.com/office/powerpoint/2010/main" val="1755382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a:t>The explanatory variable in this experiment is which row the student was assigned (Row 1 is closest to the </a:t>
            </a:r>
            <a:r>
              <a:rPr lang="en-US" dirty="0" smtClean="0"/>
              <a:t>front) and the response variable is the test score.  Here are the data: </a:t>
            </a:r>
          </a:p>
          <a:p>
            <a:pPr lvl="1"/>
            <a:r>
              <a:rPr lang="en-US" sz="2400" dirty="0"/>
              <a:t>Row 1: 76, 77, 94, 99</a:t>
            </a:r>
          </a:p>
          <a:p>
            <a:pPr lvl="1"/>
            <a:r>
              <a:rPr lang="en-US" sz="2400" dirty="0"/>
              <a:t>Row 2: 83, 85, 74, 79</a:t>
            </a:r>
          </a:p>
          <a:p>
            <a:pPr lvl="1"/>
            <a:r>
              <a:rPr lang="en-US" sz="2400" dirty="0"/>
              <a:t>Row 3: 90, 88, 68, 78</a:t>
            </a:r>
          </a:p>
          <a:p>
            <a:pPr lvl="1"/>
            <a:r>
              <a:rPr lang="en-US" sz="2400" dirty="0"/>
              <a:t>Row 4: 94, 72, 101, 70, 79</a:t>
            </a:r>
          </a:p>
          <a:p>
            <a:pPr lvl="1"/>
            <a:r>
              <a:rPr lang="en-US" sz="2400" dirty="0"/>
              <a:t>Row 5: 76, 65, 90, 67, 96</a:t>
            </a:r>
          </a:p>
          <a:p>
            <a:pPr lvl="1"/>
            <a:r>
              <a:rPr lang="en-US" sz="2400" dirty="0"/>
              <a:t>Row 6: 88, 79, 90, 83</a:t>
            </a:r>
          </a:p>
          <a:p>
            <a:pPr lvl="1"/>
            <a:r>
              <a:rPr lang="en-US" sz="2400" dirty="0"/>
              <a:t>Row 7: 79, 76, 77, </a:t>
            </a:r>
            <a:r>
              <a:rPr lang="en-US" sz="2400" dirty="0" smtClean="0"/>
              <a:t>63</a:t>
            </a:r>
            <a:endParaRPr lang="en-US" dirty="0"/>
          </a:p>
          <a:p>
            <a:pPr marL="0" indent="0">
              <a:buNone/>
            </a:pPr>
            <a:endParaRPr lang="en-US" dirty="0"/>
          </a:p>
        </p:txBody>
      </p:sp>
    </p:spTree>
    <p:extLst>
      <p:ext uri="{BB962C8B-B14F-4D97-AF65-F5344CB8AC3E}">
        <p14:creationId xmlns:p14="http://schemas.microsoft.com/office/powerpoint/2010/main" val="2416526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smtClean="0"/>
              <a:t>Here is a scatterplot of the data, along with the least-squares regression line: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Is there </a:t>
            </a:r>
            <a:r>
              <a:rPr lang="en-US" i="1" dirty="0" smtClean="0"/>
              <a:t>evidence</a:t>
            </a:r>
            <a:r>
              <a:rPr lang="en-US" dirty="0" smtClean="0"/>
              <a:t> that </a:t>
            </a:r>
            <a:r>
              <a:rPr lang="en-US" dirty="0"/>
              <a:t>sitting </a:t>
            </a:r>
            <a:r>
              <a:rPr lang="en-US" dirty="0" smtClean="0"/>
              <a:t>closer helps</a:t>
            </a:r>
            <a:r>
              <a:rPr lang="en-US" dirty="0"/>
              <a:t>? </a:t>
            </a:r>
            <a:endParaRPr lang="en-US" dirty="0" smtClean="0"/>
          </a:p>
          <a:p>
            <a:pPr marL="0" indent="0">
              <a:buNone/>
            </a:pP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89087290"/>
              </p:ext>
            </p:extLst>
          </p:nvPr>
        </p:nvGraphicFramePr>
        <p:xfrm>
          <a:off x="1828800" y="2271024"/>
          <a:ext cx="5410200" cy="3596376"/>
        </p:xfrm>
        <a:graphic>
          <a:graphicData uri="http://schemas.openxmlformats.org/presentationml/2006/ole">
            <mc:AlternateContent xmlns:mc="http://schemas.openxmlformats.org/markup-compatibility/2006">
              <mc:Choice xmlns:v="urn:schemas-microsoft-com:vml" Requires="v">
                <p:oleObj spid="_x0000_s1081" name="Graph" r:id="rId3" imgW="5486400" imgH="3657600" progId="MtbGraph.Document">
                  <p:embed/>
                </p:oleObj>
              </mc:Choice>
              <mc:Fallback>
                <p:oleObj name="Graph" r:id="rId3" imgW="5486400" imgH="3657600" progId="MtbGraph.Document">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2271024"/>
                        <a:ext cx="5410200" cy="3596376"/>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83693125"/>
              </p:ext>
            </p:extLst>
          </p:nvPr>
        </p:nvGraphicFramePr>
        <p:xfrm>
          <a:off x="5691808" y="1623392"/>
          <a:ext cx="2496344" cy="539750"/>
        </p:xfrm>
        <a:graphic>
          <a:graphicData uri="http://schemas.openxmlformats.org/presentationml/2006/ole">
            <mc:AlternateContent xmlns:mc="http://schemas.openxmlformats.org/markup-compatibility/2006">
              <mc:Choice xmlns:v="urn:schemas-microsoft-com:vml" Requires="v">
                <p:oleObj spid="_x0000_s1082" name="Equation" r:id="rId5" imgW="939600" imgH="203040" progId="Equation.DSMT4">
                  <p:embed/>
                </p:oleObj>
              </mc:Choice>
              <mc:Fallback>
                <p:oleObj name="Equation" r:id="rId5" imgW="939600" imgH="203040" progId="Equation.DSMT4">
                  <p:embed/>
                  <p:pic>
                    <p:nvPicPr>
                      <p:cNvPr id="0" name=""/>
                      <p:cNvPicPr/>
                      <p:nvPr/>
                    </p:nvPicPr>
                    <p:blipFill>
                      <a:blip r:embed="rId6"/>
                      <a:stretch>
                        <a:fillRect/>
                      </a:stretch>
                    </p:blipFill>
                    <p:spPr>
                      <a:xfrm>
                        <a:off x="5691808" y="1623392"/>
                        <a:ext cx="2496344" cy="539750"/>
                      </a:xfrm>
                      <a:prstGeom prst="rect">
                        <a:avLst/>
                      </a:prstGeom>
                    </p:spPr>
                  </p:pic>
                </p:oleObj>
              </mc:Fallback>
            </mc:AlternateContent>
          </a:graphicData>
        </a:graphic>
      </p:graphicFrame>
    </p:spTree>
    <p:extLst>
      <p:ext uri="{BB962C8B-B14F-4D97-AF65-F5344CB8AC3E}">
        <p14:creationId xmlns:p14="http://schemas.microsoft.com/office/powerpoint/2010/main" val="1129165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a:t>What are the two explanations for the evidence we have?</a:t>
            </a:r>
          </a:p>
          <a:p>
            <a:pPr marL="514350" indent="-514350">
              <a:buFont typeface="+mj-lt"/>
              <a:buAutoNum type="arabicPeriod"/>
            </a:pPr>
            <a:r>
              <a:rPr lang="en-US" dirty="0" smtClean="0"/>
              <a:t>Sitting closer really does help.</a:t>
            </a:r>
          </a:p>
          <a:p>
            <a:pPr marL="514350" indent="-514350">
              <a:buFont typeface="+mj-lt"/>
              <a:buAutoNum type="arabicPeriod"/>
            </a:pPr>
            <a:r>
              <a:rPr lang="en-US" dirty="0" smtClean="0"/>
              <a:t>Sitting closer doesn’t help—the observed association was due to the chance variation in the random assignment.  </a:t>
            </a:r>
          </a:p>
          <a:p>
            <a:pPr marL="514350" indent="-51435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1129165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a:t>Is there </a:t>
            </a:r>
            <a:r>
              <a:rPr lang="en-US" i="1" dirty="0"/>
              <a:t>convincing</a:t>
            </a:r>
            <a:r>
              <a:rPr lang="en-US" dirty="0"/>
              <a:t> evidence that sitting closer helps?  In other words, can we rule out random chance as a plausible explanation?   </a:t>
            </a:r>
          </a:p>
          <a:p>
            <a:pPr marL="0" indent="0">
              <a:buNone/>
            </a:pPr>
            <a:endParaRPr lang="en-US" dirty="0" smtClean="0"/>
          </a:p>
          <a:p>
            <a:pPr marL="0" indent="0">
              <a:buNone/>
            </a:pPr>
            <a:r>
              <a:rPr lang="en-US" dirty="0" smtClean="0"/>
              <a:t>To answer this question, we need to determine what slopes could occur just due to the random assignment, assuming that seat location doesn’t matter.  </a:t>
            </a:r>
          </a:p>
          <a:p>
            <a:pPr marL="0" indent="0">
              <a:buNone/>
            </a:pPr>
            <a:endParaRPr lang="en-US" dirty="0"/>
          </a:p>
          <a:p>
            <a:pPr marL="0" indent="0">
              <a:buNone/>
            </a:pPr>
            <a:r>
              <a:rPr lang="en-US" dirty="0" smtClean="0"/>
              <a:t>Let’s simulate!</a:t>
            </a:r>
            <a:endParaRPr lang="en-US" dirty="0"/>
          </a:p>
        </p:txBody>
      </p:sp>
    </p:spTree>
    <p:extLst>
      <p:ext uri="{BB962C8B-B14F-4D97-AF65-F5344CB8AC3E}">
        <p14:creationId xmlns:p14="http://schemas.microsoft.com/office/powerpoint/2010/main" val="1129165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533400" y="1066800"/>
            <a:ext cx="4343400" cy="4924425"/>
          </a:xfrm>
        </p:spPr>
        <p:txBody>
          <a:bodyPr/>
          <a:lstStyle/>
          <a:p>
            <a:pPr marL="0" indent="0">
              <a:buNone/>
            </a:pPr>
            <a:r>
              <a:rPr lang="en-US" dirty="0" smtClean="0"/>
              <a:t>Round 1:  By hand</a:t>
            </a:r>
          </a:p>
          <a:p>
            <a:r>
              <a:rPr lang="en-US" sz="2800" dirty="0"/>
              <a:t>W</a:t>
            </a:r>
            <a:r>
              <a:rPr lang="en-US" sz="2800" dirty="0" smtClean="0"/>
              <a:t>rite each of the 30 test scores on a notecard.  </a:t>
            </a:r>
          </a:p>
          <a:p>
            <a:r>
              <a:rPr lang="en-US" sz="2800" dirty="0" smtClean="0"/>
              <a:t>Shuffle the cards.</a:t>
            </a:r>
          </a:p>
          <a:p>
            <a:r>
              <a:rPr lang="en-US" sz="2800" dirty="0" smtClean="0"/>
              <a:t>Put the cards into the 7 rows at random.</a:t>
            </a:r>
          </a:p>
          <a:p>
            <a:r>
              <a:rPr lang="en-US" sz="2800" dirty="0" smtClean="0"/>
              <a:t>Calculate and record the slope.</a:t>
            </a:r>
          </a:p>
          <a:p>
            <a:r>
              <a:rPr lang="en-US" sz="2800" dirty="0" smtClean="0"/>
              <a:t>Repeat.  </a:t>
            </a:r>
            <a:endParaRPr lang="en-US"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095237"/>
            <a:ext cx="2857500"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3657600"/>
            <a:ext cx="2857500"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382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seat location affect grades?</a:t>
            </a:r>
            <a:endParaRPr lang="en-US" dirty="0"/>
          </a:p>
        </p:txBody>
      </p:sp>
      <p:sp>
        <p:nvSpPr>
          <p:cNvPr id="3" name="Content Placeholder 2"/>
          <p:cNvSpPr>
            <a:spLocks noGrp="1"/>
          </p:cNvSpPr>
          <p:nvPr>
            <p:ph idx="1"/>
          </p:nvPr>
        </p:nvSpPr>
        <p:spPr>
          <a:xfrm>
            <a:off x="457200" y="1143000"/>
            <a:ext cx="8229600" cy="4530725"/>
          </a:xfrm>
        </p:spPr>
        <p:txBody>
          <a:bodyPr/>
          <a:lstStyle/>
          <a:p>
            <a:pPr marL="0" indent="0">
              <a:buNone/>
            </a:pPr>
            <a:r>
              <a:rPr lang="en-US" dirty="0"/>
              <a:t>Round </a:t>
            </a:r>
            <a:r>
              <a:rPr lang="en-US" dirty="0" smtClean="0"/>
              <a:t>2:  Using Fathom</a:t>
            </a:r>
            <a:endParaRPr lang="en-US" dirty="0"/>
          </a:p>
          <a:p>
            <a:r>
              <a:rPr lang="en-US" sz="3200" dirty="0" smtClean="0"/>
              <a:t>Fathom is designed to help teach statistics and is great for simulations.</a:t>
            </a:r>
          </a:p>
          <a:p>
            <a:r>
              <a:rPr lang="en-US" sz="3200" dirty="0" smtClean="0"/>
              <a:t>More information at </a:t>
            </a:r>
            <a:r>
              <a:rPr lang="en-US" sz="3200" dirty="0" smtClean="0">
                <a:hlinkClick r:id="rId2"/>
              </a:rPr>
              <a:t>www.keypress.com</a:t>
            </a:r>
            <a:endParaRPr lang="en-US" sz="3200" dirty="0" smtClean="0"/>
          </a:p>
          <a:p>
            <a:r>
              <a:rPr lang="en-US" sz="3200" dirty="0" smtClean="0"/>
              <a:t>Let’s give it a try…</a:t>
            </a:r>
            <a:endParaRPr lang="en-US" sz="3200" dirty="0"/>
          </a:p>
          <a:p>
            <a:pPr marL="0" indent="0">
              <a:buNone/>
            </a:pPr>
            <a:endParaRPr lang="en-US" dirty="0"/>
          </a:p>
        </p:txBody>
      </p:sp>
    </p:spTree>
    <p:extLst>
      <p:ext uri="{BB962C8B-B14F-4D97-AF65-F5344CB8AC3E}">
        <p14:creationId xmlns:p14="http://schemas.microsoft.com/office/powerpoint/2010/main" val="3044839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SRiS">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SRiS</Template>
  <TotalTime>79</TotalTime>
  <Words>977</Words>
  <Application>Microsoft Office PowerPoint</Application>
  <PresentationFormat>On-screen Show (4:3)</PresentationFormat>
  <Paragraphs>148</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20</vt:i4>
      </vt:variant>
    </vt:vector>
  </HeadingPairs>
  <TitlesOfParts>
    <vt:vector size="24" baseType="lpstr">
      <vt:lpstr>SRiS</vt:lpstr>
      <vt:lpstr>Graph</vt:lpstr>
      <vt:lpstr>Equation</vt:lpstr>
      <vt:lpstr>MathType 6.0 Equation</vt:lpstr>
      <vt:lpstr>Using Simulation to Introduce Inference for Regression</vt:lpstr>
      <vt:lpstr>Using Simulation to Introduce Inference for Regression</vt:lpstr>
      <vt:lpstr>Does seat location affect grades?</vt:lpstr>
      <vt:lpstr>Does seat location affect grades?</vt:lpstr>
      <vt:lpstr>Does seat location affect grades?</vt:lpstr>
      <vt:lpstr>Does seat location affect grades?</vt:lpstr>
      <vt:lpstr>Does seat location affect grades?</vt:lpstr>
      <vt:lpstr>Does seat location affect grades?</vt:lpstr>
      <vt:lpstr>Does seat location affect grades?</vt:lpstr>
      <vt:lpstr>Does seat location affect grades?</vt:lpstr>
      <vt:lpstr>Does seat location affect grades?</vt:lpstr>
      <vt:lpstr>Mentos and Diet Coke</vt:lpstr>
      <vt:lpstr>Mentos and Diet Coke</vt:lpstr>
      <vt:lpstr>Mentos and Diet Coke</vt:lpstr>
      <vt:lpstr>Mentos and Diet Coke</vt:lpstr>
      <vt:lpstr>Mentos and Diet Coke</vt:lpstr>
      <vt:lpstr>Mentos and Diet Coke</vt:lpstr>
      <vt:lpstr>Mentos and Diet Coke</vt:lpstr>
      <vt:lpstr>Using Simulation to Introduce Inference for Regression</vt:lpstr>
      <vt:lpstr>Using Simulation to Introduce Inference for Regression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Simulation to Introduce Inference for Regression</dc:title>
  <dc:creator>Josh</dc:creator>
  <cp:lastModifiedBy>Josh</cp:lastModifiedBy>
  <cp:revision>28</cp:revision>
  <dcterms:created xsi:type="dcterms:W3CDTF">2013-05-27T19:01:37Z</dcterms:created>
  <dcterms:modified xsi:type="dcterms:W3CDTF">2013-05-27T20:21:40Z</dcterms:modified>
</cp:coreProperties>
</file>