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
  </p:notesMasterIdLst>
  <p:sldIdLst>
    <p:sldId id="256" r:id="rId2"/>
    <p:sldId id="257" r:id="rId3"/>
    <p:sldId id="269" r:id="rId4"/>
    <p:sldId id="270" r:id="rId5"/>
    <p:sldId id="258" r:id="rId6"/>
    <p:sldId id="265" r:id="rId7"/>
    <p:sldId id="266" r:id="rId8"/>
    <p:sldId id="267" r:id="rId9"/>
    <p:sldId id="268" r:id="rId10"/>
    <p:sldId id="259" r:id="rId11"/>
    <p:sldId id="260" r:id="rId12"/>
    <p:sldId id="261"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100" d="100"/>
          <a:sy n="100" d="100"/>
        </p:scale>
        <p:origin x="-28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797E65-BABD-488D-9137-458B44295B64}" type="datetimeFigureOut">
              <a:rPr lang="en-US" smtClean="0"/>
              <a:pPr/>
              <a:t>2/25/2013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128DE1-9AE6-4487-BE86-A5C06B3421EA}" type="slidenum">
              <a:rPr lang="en-US" smtClean="0"/>
              <a:pPr/>
              <a:t>‹#›</a:t>
            </a:fld>
            <a:endParaRPr lang="en-US"/>
          </a:p>
        </p:txBody>
      </p:sp>
    </p:spTree>
    <p:extLst>
      <p:ext uri="{BB962C8B-B14F-4D97-AF65-F5344CB8AC3E}">
        <p14:creationId xmlns:p14="http://schemas.microsoft.com/office/powerpoint/2010/main" val="1721723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83281B0-B734-4EEA-80FC-AD2318386F76}" type="datetime1">
              <a:rPr lang="en-US" smtClean="0"/>
              <a:t>2/25/2013</a:t>
            </a:fld>
            <a:endParaRPr lang="en-US"/>
          </a:p>
        </p:txBody>
      </p:sp>
      <p:sp>
        <p:nvSpPr>
          <p:cNvPr id="20" name="Footer Placeholder 19"/>
          <p:cNvSpPr>
            <a:spLocks noGrp="1"/>
          </p:cNvSpPr>
          <p:nvPr>
            <p:ph type="ftr" sz="quarter" idx="11"/>
          </p:nvPr>
        </p:nvSpPr>
        <p:spPr/>
        <p:txBody>
          <a:bodyPr/>
          <a:lstStyle>
            <a:extLst/>
          </a:lstStyle>
          <a:p>
            <a:r>
              <a:rPr lang="en-US" smtClean="0"/>
              <a:t>Learning Modules: L. Green, S. McDaniel. MTSU</a:t>
            </a:r>
            <a:endParaRPr lang="en-US"/>
          </a:p>
        </p:txBody>
      </p:sp>
      <p:sp>
        <p:nvSpPr>
          <p:cNvPr id="10" name="Slide Number Placeholder 9"/>
          <p:cNvSpPr>
            <a:spLocks noGrp="1"/>
          </p:cNvSpPr>
          <p:nvPr>
            <p:ph type="sldNum" sz="quarter" idx="12"/>
          </p:nvPr>
        </p:nvSpPr>
        <p:spPr/>
        <p:txBody>
          <a:bodyPr/>
          <a:lstStyle>
            <a:extLst/>
          </a:lstStyle>
          <a:p>
            <a:fld id="{9EB75981-EA9D-4DE9-A28B-BB58699AD37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5C434E8-6ABD-4DAA-B888-AB6D10EF65A9}" type="datetime1">
              <a:rPr lang="en-US" smtClean="0"/>
              <a:t>2/25/2013</a:t>
            </a:fld>
            <a:endParaRPr lang="en-US"/>
          </a:p>
        </p:txBody>
      </p:sp>
      <p:sp>
        <p:nvSpPr>
          <p:cNvPr id="5" name="Footer Placeholder 4"/>
          <p:cNvSpPr>
            <a:spLocks noGrp="1"/>
          </p:cNvSpPr>
          <p:nvPr>
            <p:ph type="ftr" sz="quarter" idx="11"/>
          </p:nvPr>
        </p:nvSpPr>
        <p:spPr/>
        <p:txBody>
          <a:bodyPr/>
          <a:lstStyle>
            <a:extLst/>
          </a:lstStyle>
          <a:p>
            <a:r>
              <a:rPr lang="en-US" smtClean="0"/>
              <a:t>Learning Modules: L. Green, S. McDaniel. MTSU</a:t>
            </a:r>
            <a:endParaRPr lang="en-US"/>
          </a:p>
        </p:txBody>
      </p:sp>
      <p:sp>
        <p:nvSpPr>
          <p:cNvPr id="6" name="Slide Number Placeholder 5"/>
          <p:cNvSpPr>
            <a:spLocks noGrp="1"/>
          </p:cNvSpPr>
          <p:nvPr>
            <p:ph type="sldNum" sz="quarter" idx="12"/>
          </p:nvPr>
        </p:nvSpPr>
        <p:spPr/>
        <p:txBody>
          <a:bodyPr/>
          <a:lstStyle>
            <a:extLst/>
          </a:lstStyle>
          <a:p>
            <a:fld id="{9EB75981-EA9D-4DE9-A28B-BB58699AD3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511ACA-82ED-412E-97AF-E9B799DFCE7D}" type="datetime1">
              <a:rPr lang="en-US" smtClean="0"/>
              <a:t>2/25/2013</a:t>
            </a:fld>
            <a:endParaRPr lang="en-US"/>
          </a:p>
        </p:txBody>
      </p:sp>
      <p:sp>
        <p:nvSpPr>
          <p:cNvPr id="5" name="Footer Placeholder 4"/>
          <p:cNvSpPr>
            <a:spLocks noGrp="1"/>
          </p:cNvSpPr>
          <p:nvPr>
            <p:ph type="ftr" sz="quarter" idx="11"/>
          </p:nvPr>
        </p:nvSpPr>
        <p:spPr/>
        <p:txBody>
          <a:bodyPr/>
          <a:lstStyle>
            <a:extLst/>
          </a:lstStyle>
          <a:p>
            <a:r>
              <a:rPr lang="en-US" smtClean="0"/>
              <a:t>Learning Modules: L. Green, S. McDaniel. MTSU</a:t>
            </a:r>
            <a:endParaRPr lang="en-US"/>
          </a:p>
        </p:txBody>
      </p:sp>
      <p:sp>
        <p:nvSpPr>
          <p:cNvPr id="6" name="Slide Number Placeholder 5"/>
          <p:cNvSpPr>
            <a:spLocks noGrp="1"/>
          </p:cNvSpPr>
          <p:nvPr>
            <p:ph type="sldNum" sz="quarter" idx="12"/>
          </p:nvPr>
        </p:nvSpPr>
        <p:spPr/>
        <p:txBody>
          <a:bodyPr/>
          <a:lstStyle>
            <a:extLst/>
          </a:lstStyle>
          <a:p>
            <a:fld id="{9EB75981-EA9D-4DE9-A28B-BB58699AD3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41D111-087D-474F-9544-1A7E87F1B962}" type="datetime1">
              <a:rPr lang="en-US" smtClean="0"/>
              <a:t>2/25/2013</a:t>
            </a:fld>
            <a:endParaRPr lang="en-US"/>
          </a:p>
        </p:txBody>
      </p:sp>
      <p:sp>
        <p:nvSpPr>
          <p:cNvPr id="5" name="Footer Placeholder 4"/>
          <p:cNvSpPr>
            <a:spLocks noGrp="1"/>
          </p:cNvSpPr>
          <p:nvPr>
            <p:ph type="ftr" sz="quarter" idx="11"/>
          </p:nvPr>
        </p:nvSpPr>
        <p:spPr/>
        <p:txBody>
          <a:bodyPr/>
          <a:lstStyle>
            <a:extLst/>
          </a:lstStyle>
          <a:p>
            <a:r>
              <a:rPr lang="en-US" smtClean="0"/>
              <a:t>Learning Modules: L. Green, S. McDaniel. MTSU</a:t>
            </a:r>
            <a:endParaRPr lang="en-US"/>
          </a:p>
        </p:txBody>
      </p:sp>
      <p:sp>
        <p:nvSpPr>
          <p:cNvPr id="6" name="Slide Number Placeholder 5"/>
          <p:cNvSpPr>
            <a:spLocks noGrp="1"/>
          </p:cNvSpPr>
          <p:nvPr>
            <p:ph type="sldNum" sz="quarter" idx="12"/>
          </p:nvPr>
        </p:nvSpPr>
        <p:spPr/>
        <p:txBody>
          <a:bodyPr/>
          <a:lstStyle>
            <a:extLst/>
          </a:lstStyle>
          <a:p>
            <a:fld id="{9EB75981-EA9D-4DE9-A28B-BB58699AD3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FE9761-EC97-4719-96FA-8F7F22B947C8}" type="datetime1">
              <a:rPr lang="en-US" smtClean="0"/>
              <a:t>2/25/2013</a:t>
            </a:fld>
            <a:endParaRPr lang="en-US"/>
          </a:p>
        </p:txBody>
      </p:sp>
      <p:sp>
        <p:nvSpPr>
          <p:cNvPr id="5" name="Footer Placeholder 4"/>
          <p:cNvSpPr>
            <a:spLocks noGrp="1"/>
          </p:cNvSpPr>
          <p:nvPr>
            <p:ph type="ftr" sz="quarter" idx="11"/>
          </p:nvPr>
        </p:nvSpPr>
        <p:spPr/>
        <p:txBody>
          <a:bodyPr/>
          <a:lstStyle>
            <a:extLst/>
          </a:lstStyle>
          <a:p>
            <a:r>
              <a:rPr lang="en-US" smtClean="0"/>
              <a:t>Learning Modules: L. Green, S. McDaniel. MTSU</a:t>
            </a:r>
            <a:endParaRPr lang="en-US"/>
          </a:p>
        </p:txBody>
      </p:sp>
      <p:sp>
        <p:nvSpPr>
          <p:cNvPr id="6" name="Slide Number Placeholder 5"/>
          <p:cNvSpPr>
            <a:spLocks noGrp="1"/>
          </p:cNvSpPr>
          <p:nvPr>
            <p:ph type="sldNum" sz="quarter" idx="12"/>
          </p:nvPr>
        </p:nvSpPr>
        <p:spPr/>
        <p:txBody>
          <a:bodyPr/>
          <a:lstStyle>
            <a:extLst/>
          </a:lstStyle>
          <a:p>
            <a:fld id="{9EB75981-EA9D-4DE9-A28B-BB58699AD37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439F3D9-8D91-404B-8890-1B9354015BB7}" type="datetime1">
              <a:rPr lang="en-US" smtClean="0"/>
              <a:t>2/25/2013</a:t>
            </a:fld>
            <a:endParaRPr lang="en-US"/>
          </a:p>
        </p:txBody>
      </p:sp>
      <p:sp>
        <p:nvSpPr>
          <p:cNvPr id="6" name="Footer Placeholder 5"/>
          <p:cNvSpPr>
            <a:spLocks noGrp="1"/>
          </p:cNvSpPr>
          <p:nvPr>
            <p:ph type="ftr" sz="quarter" idx="11"/>
          </p:nvPr>
        </p:nvSpPr>
        <p:spPr/>
        <p:txBody>
          <a:bodyPr/>
          <a:lstStyle>
            <a:extLst/>
          </a:lstStyle>
          <a:p>
            <a:r>
              <a:rPr lang="en-US" smtClean="0"/>
              <a:t>Learning Modules: L. Green, S. McDaniel. MTSU</a:t>
            </a:r>
            <a:endParaRPr lang="en-US"/>
          </a:p>
        </p:txBody>
      </p:sp>
      <p:sp>
        <p:nvSpPr>
          <p:cNvPr id="7" name="Slide Number Placeholder 6"/>
          <p:cNvSpPr>
            <a:spLocks noGrp="1"/>
          </p:cNvSpPr>
          <p:nvPr>
            <p:ph type="sldNum" sz="quarter" idx="12"/>
          </p:nvPr>
        </p:nvSpPr>
        <p:spPr/>
        <p:txBody>
          <a:bodyPr/>
          <a:lstStyle>
            <a:extLst/>
          </a:lstStyle>
          <a:p>
            <a:fld id="{9EB75981-EA9D-4DE9-A28B-BB58699AD3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34B1BCA-8A02-4A70-9CAB-3FCF2267C89D}" type="datetime1">
              <a:rPr lang="en-US" smtClean="0"/>
              <a:t>2/25/2013</a:t>
            </a:fld>
            <a:endParaRPr lang="en-US"/>
          </a:p>
        </p:txBody>
      </p:sp>
      <p:sp>
        <p:nvSpPr>
          <p:cNvPr id="8" name="Footer Placeholder 7"/>
          <p:cNvSpPr>
            <a:spLocks noGrp="1"/>
          </p:cNvSpPr>
          <p:nvPr>
            <p:ph type="ftr" sz="quarter" idx="11"/>
          </p:nvPr>
        </p:nvSpPr>
        <p:spPr/>
        <p:txBody>
          <a:bodyPr/>
          <a:lstStyle>
            <a:extLst/>
          </a:lstStyle>
          <a:p>
            <a:r>
              <a:rPr lang="en-US" smtClean="0"/>
              <a:t>Learning Modules: L. Green, S. McDaniel. MTSU</a:t>
            </a:r>
            <a:endParaRPr lang="en-US"/>
          </a:p>
        </p:txBody>
      </p:sp>
      <p:sp>
        <p:nvSpPr>
          <p:cNvPr id="9" name="Slide Number Placeholder 8"/>
          <p:cNvSpPr>
            <a:spLocks noGrp="1"/>
          </p:cNvSpPr>
          <p:nvPr>
            <p:ph type="sldNum" sz="quarter" idx="12"/>
          </p:nvPr>
        </p:nvSpPr>
        <p:spPr/>
        <p:txBody>
          <a:bodyPr/>
          <a:lstStyle>
            <a:extLst/>
          </a:lstStyle>
          <a:p>
            <a:fld id="{9EB75981-EA9D-4DE9-A28B-BB58699AD3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BC02EF-B0C6-43BE-9C63-2EE940CFEBEC}" type="datetime1">
              <a:rPr lang="en-US" smtClean="0"/>
              <a:t>2/25/2013</a:t>
            </a:fld>
            <a:endParaRPr lang="en-US"/>
          </a:p>
        </p:txBody>
      </p:sp>
      <p:sp>
        <p:nvSpPr>
          <p:cNvPr id="4" name="Footer Placeholder 3"/>
          <p:cNvSpPr>
            <a:spLocks noGrp="1"/>
          </p:cNvSpPr>
          <p:nvPr>
            <p:ph type="ftr" sz="quarter" idx="11"/>
          </p:nvPr>
        </p:nvSpPr>
        <p:spPr/>
        <p:txBody>
          <a:bodyPr/>
          <a:lstStyle>
            <a:extLst/>
          </a:lstStyle>
          <a:p>
            <a:r>
              <a:rPr lang="en-US" smtClean="0"/>
              <a:t>Learning Modules: L. Green, S. McDaniel. MTSU</a:t>
            </a:r>
            <a:endParaRPr lang="en-US"/>
          </a:p>
        </p:txBody>
      </p:sp>
      <p:sp>
        <p:nvSpPr>
          <p:cNvPr id="5" name="Slide Number Placeholder 4"/>
          <p:cNvSpPr>
            <a:spLocks noGrp="1"/>
          </p:cNvSpPr>
          <p:nvPr>
            <p:ph type="sldNum" sz="quarter" idx="12"/>
          </p:nvPr>
        </p:nvSpPr>
        <p:spPr/>
        <p:txBody>
          <a:bodyPr/>
          <a:lstStyle>
            <a:extLst/>
          </a:lstStyle>
          <a:p>
            <a:fld id="{9EB75981-EA9D-4DE9-A28B-BB58699AD3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3E552FE-B17F-4005-9654-68E1E2056166}" type="datetime1">
              <a:rPr lang="en-US" smtClean="0"/>
              <a:t>2/25/2013</a:t>
            </a:fld>
            <a:endParaRPr lang="en-US"/>
          </a:p>
        </p:txBody>
      </p:sp>
      <p:sp>
        <p:nvSpPr>
          <p:cNvPr id="3" name="Footer Placeholder 2"/>
          <p:cNvSpPr>
            <a:spLocks noGrp="1"/>
          </p:cNvSpPr>
          <p:nvPr>
            <p:ph type="ftr" sz="quarter" idx="11"/>
          </p:nvPr>
        </p:nvSpPr>
        <p:spPr/>
        <p:txBody>
          <a:bodyPr/>
          <a:lstStyle>
            <a:extLst/>
          </a:lstStyle>
          <a:p>
            <a:r>
              <a:rPr lang="en-US" smtClean="0"/>
              <a:t>Learning Modules: L. Green, S. McDaniel. MTSU</a:t>
            </a:r>
            <a:endParaRPr lang="en-US"/>
          </a:p>
        </p:txBody>
      </p:sp>
      <p:sp>
        <p:nvSpPr>
          <p:cNvPr id="4" name="Slide Number Placeholder 3"/>
          <p:cNvSpPr>
            <a:spLocks noGrp="1"/>
          </p:cNvSpPr>
          <p:nvPr>
            <p:ph type="sldNum" sz="quarter" idx="12"/>
          </p:nvPr>
        </p:nvSpPr>
        <p:spPr/>
        <p:txBody>
          <a:bodyPr/>
          <a:lstStyle>
            <a:extLst/>
          </a:lstStyle>
          <a:p>
            <a:fld id="{9EB75981-EA9D-4DE9-A28B-BB58699AD37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63AD52-3C74-4AB2-A07F-46925EE20DFC}" type="datetime1">
              <a:rPr lang="en-US" smtClean="0"/>
              <a:t>2/25/2013</a:t>
            </a:fld>
            <a:endParaRPr lang="en-US"/>
          </a:p>
        </p:txBody>
      </p:sp>
      <p:sp>
        <p:nvSpPr>
          <p:cNvPr id="6" name="Footer Placeholder 5"/>
          <p:cNvSpPr>
            <a:spLocks noGrp="1"/>
          </p:cNvSpPr>
          <p:nvPr>
            <p:ph type="ftr" sz="quarter" idx="11"/>
          </p:nvPr>
        </p:nvSpPr>
        <p:spPr/>
        <p:txBody>
          <a:bodyPr/>
          <a:lstStyle>
            <a:extLst/>
          </a:lstStyle>
          <a:p>
            <a:r>
              <a:rPr lang="en-US" smtClean="0"/>
              <a:t>Learning Modules: L. Green, S. McDaniel. MTSU</a:t>
            </a:r>
            <a:endParaRPr lang="en-US"/>
          </a:p>
        </p:txBody>
      </p:sp>
      <p:sp>
        <p:nvSpPr>
          <p:cNvPr id="7" name="Slide Number Placeholder 6"/>
          <p:cNvSpPr>
            <a:spLocks noGrp="1"/>
          </p:cNvSpPr>
          <p:nvPr>
            <p:ph type="sldNum" sz="quarter" idx="12"/>
          </p:nvPr>
        </p:nvSpPr>
        <p:spPr/>
        <p:txBody>
          <a:bodyPr/>
          <a:lstStyle>
            <a:extLst/>
          </a:lstStyle>
          <a:p>
            <a:fld id="{9EB75981-EA9D-4DE9-A28B-BB58699AD3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44B2DA4-B910-4A1C-8C8A-952C55378BB3}" type="datetime1">
              <a:rPr lang="en-US" smtClean="0"/>
              <a:t>2/25/2013</a:t>
            </a:fld>
            <a:endParaRPr lang="en-US"/>
          </a:p>
        </p:txBody>
      </p:sp>
      <p:sp>
        <p:nvSpPr>
          <p:cNvPr id="6" name="Footer Placeholder 5"/>
          <p:cNvSpPr>
            <a:spLocks noGrp="1"/>
          </p:cNvSpPr>
          <p:nvPr>
            <p:ph type="ftr" sz="quarter" idx="11"/>
          </p:nvPr>
        </p:nvSpPr>
        <p:spPr/>
        <p:txBody>
          <a:bodyPr/>
          <a:lstStyle>
            <a:extLst/>
          </a:lstStyle>
          <a:p>
            <a:r>
              <a:rPr lang="en-US" smtClean="0"/>
              <a:t>Learning Modules: L. Green, S. McDaniel. MTSU</a:t>
            </a:r>
            <a:endParaRPr lang="en-US"/>
          </a:p>
        </p:txBody>
      </p:sp>
      <p:sp>
        <p:nvSpPr>
          <p:cNvPr id="7" name="Slide Number Placeholder 6"/>
          <p:cNvSpPr>
            <a:spLocks noGrp="1"/>
          </p:cNvSpPr>
          <p:nvPr>
            <p:ph type="sldNum" sz="quarter" idx="12"/>
          </p:nvPr>
        </p:nvSpPr>
        <p:spPr/>
        <p:txBody>
          <a:bodyPr/>
          <a:lstStyle>
            <a:extLst/>
          </a:lstStyle>
          <a:p>
            <a:fld id="{9EB75981-EA9D-4DE9-A28B-BB58699AD37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B8F5C27-4D87-4457-A7DE-737F62E7F3BC}" type="datetime1">
              <a:rPr lang="en-US" smtClean="0"/>
              <a:t>2/25/2013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Learning Modules: L. Green, S. McDaniel. MTSU</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EB75981-EA9D-4DE9-A28B-BB58699AD37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icubedmodules.wordpress.com/"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cholarship.org/uc/item/322385kq" TargetMode="External"/><Relationship Id="rId2" Type="http://schemas.openxmlformats.org/officeDocument/2006/relationships/hyperlink" Target="http://escholarship.org/uc/item/1nh4n60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600200"/>
            <a:ext cx="7406640" cy="1472184"/>
          </a:xfrm>
        </p:spPr>
        <p:txBody>
          <a:bodyPr>
            <a:noAutofit/>
          </a:bodyPr>
          <a:lstStyle/>
          <a:p>
            <a:pPr algn="ctr"/>
            <a:r>
              <a:rPr lang="en-US" sz="3200" dirty="0">
                <a:solidFill>
                  <a:srgbClr val="002060"/>
                </a:solidFill>
              </a:rPr>
              <a:t>Guided Discovery Using Applets and Video Tutorials in Statistics</a:t>
            </a:r>
          </a:p>
        </p:txBody>
      </p:sp>
      <p:sp>
        <p:nvSpPr>
          <p:cNvPr id="3" name="Subtitle 2"/>
          <p:cNvSpPr>
            <a:spLocks noGrp="1"/>
          </p:cNvSpPr>
          <p:nvPr>
            <p:ph type="subTitle" idx="1"/>
          </p:nvPr>
        </p:nvSpPr>
        <p:spPr>
          <a:xfrm>
            <a:off x="1371600" y="4800600"/>
            <a:ext cx="7406640" cy="1752600"/>
          </a:xfrm>
        </p:spPr>
        <p:txBody>
          <a:bodyPr>
            <a:normAutofit/>
          </a:bodyPr>
          <a:lstStyle/>
          <a:p>
            <a:r>
              <a:rPr lang="en-US" sz="2000" dirty="0" smtClean="0">
                <a:solidFill>
                  <a:srgbClr val="002060"/>
                </a:solidFill>
              </a:rPr>
              <a:t>Lisa Green: Mathematical Sciences</a:t>
            </a:r>
          </a:p>
          <a:p>
            <a:r>
              <a:rPr lang="en-US" sz="2000" dirty="0" smtClean="0">
                <a:solidFill>
                  <a:srgbClr val="002060"/>
                </a:solidFill>
              </a:rPr>
              <a:t>Scott McDaniel: University Studies</a:t>
            </a:r>
          </a:p>
          <a:p>
            <a:r>
              <a:rPr lang="en-US" sz="2000" dirty="0" smtClean="0">
                <a:solidFill>
                  <a:srgbClr val="002060"/>
                </a:solidFill>
              </a:rPr>
              <a:t>Middle Tennessee State University</a:t>
            </a:r>
          </a:p>
          <a:p>
            <a:r>
              <a:rPr lang="en-US" sz="2000" dirty="0" smtClean="0">
                <a:solidFill>
                  <a:srgbClr val="002060"/>
                </a:solidFill>
              </a:rPr>
              <a:t>February 26, 2013.</a:t>
            </a:r>
            <a:endParaRPr lang="en-US" sz="2000" dirty="0">
              <a:solidFill>
                <a:srgbClr val="002060"/>
              </a:solidFill>
            </a:endParaRPr>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457200"/>
            <a:ext cx="123825" cy="190500"/>
          </a:xfrm>
          <a:prstGeom prst="rect">
            <a:avLst/>
          </a:prstGeom>
          <a:noFill/>
        </p:spPr>
      </p:pic>
      <p:sp>
        <p:nvSpPr>
          <p:cNvPr id="3584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3"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457200"/>
            <a:ext cx="123825" cy="1905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ctr"/>
            <a:r>
              <a:rPr lang="en-US" dirty="0" smtClean="0">
                <a:solidFill>
                  <a:srgbClr val="002060"/>
                </a:solidFill>
              </a:rPr>
              <a:t>Exploring the Site</a:t>
            </a:r>
            <a:endParaRPr lang="en-US" dirty="0">
              <a:solidFill>
                <a:srgbClr val="002060"/>
              </a:solidFill>
            </a:endParaRPr>
          </a:p>
        </p:txBody>
      </p:sp>
      <p:sp>
        <p:nvSpPr>
          <p:cNvPr id="7" name="Subtitle 6"/>
          <p:cNvSpPr>
            <a:spLocks noGrp="1"/>
          </p:cNvSpPr>
          <p:nvPr>
            <p:ph type="subTitle" idx="1"/>
          </p:nvPr>
        </p:nvSpPr>
        <p:spPr>
          <a:xfrm>
            <a:off x="1447800" y="2133600"/>
            <a:ext cx="7406640" cy="1752600"/>
          </a:xfrm>
        </p:spPr>
        <p:txBody>
          <a:bodyPr/>
          <a:lstStyle/>
          <a:p>
            <a:r>
              <a:rPr lang="en-US" dirty="0">
                <a:solidFill>
                  <a:srgbClr val="002060"/>
                </a:solidFill>
                <a:hlinkClick r:id="rId2"/>
              </a:rPr>
              <a:t>http://icubedmodules.wordpress.com/</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Suggestions for Using the Modules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t>In computer lab, don’t forget headphones.</a:t>
            </a:r>
          </a:p>
          <a:p>
            <a:r>
              <a:rPr lang="en-US" dirty="0" smtClean="0"/>
              <a:t>Homework.</a:t>
            </a:r>
            <a:endParaRPr lang="en-US" dirty="0" smtClean="0"/>
          </a:p>
          <a:p>
            <a:r>
              <a:rPr lang="en-US" dirty="0" smtClean="0"/>
              <a:t>Supplement for someone who missed class.</a:t>
            </a:r>
          </a:p>
          <a:p>
            <a:r>
              <a:rPr lang="en-US" dirty="0" smtClean="0"/>
              <a:t>Best to have time between the modules, not to assign all four Sampling Variability at once</a:t>
            </a:r>
            <a:r>
              <a:rPr lang="en-US" dirty="0" smtClean="0"/>
              <a:t>.</a:t>
            </a:r>
          </a:p>
          <a:p>
            <a:r>
              <a:rPr lang="en-US" dirty="0" smtClean="0"/>
              <a:t>Original intention was to use them for upper-level, Calculus-based classes.</a:t>
            </a:r>
            <a:endParaRPr lang="en-US" dirty="0"/>
          </a:p>
        </p:txBody>
      </p:sp>
      <p:sp>
        <p:nvSpPr>
          <p:cNvPr id="4" name="Footer Placeholder 3"/>
          <p:cNvSpPr>
            <a:spLocks noGrp="1"/>
          </p:cNvSpPr>
          <p:nvPr>
            <p:ph type="ftr" sz="quarter" idx="11"/>
          </p:nvPr>
        </p:nvSpPr>
        <p:spPr/>
        <p:txBody>
          <a:bodyPr/>
          <a:lstStyle/>
          <a:p>
            <a:r>
              <a:rPr lang="en-US" smtClean="0"/>
              <a:t>Learning Modules: L. Green, S. McDaniel. MTSU</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9400" y="2590800"/>
            <a:ext cx="3593592" cy="1143000"/>
          </a:xfrm>
        </p:spPr>
        <p:txBody>
          <a:bodyPr>
            <a:normAutofit/>
          </a:bodyPr>
          <a:lstStyle/>
          <a:p>
            <a:pPr marL="82296" indent="0">
              <a:buNone/>
            </a:pPr>
            <a:r>
              <a:rPr lang="en-US" sz="5400" dirty="0" smtClean="0">
                <a:solidFill>
                  <a:schemeClr val="accent6">
                    <a:lumMod val="75000"/>
                  </a:schemeClr>
                </a:solidFill>
              </a:rPr>
              <a:t>Questions?</a:t>
            </a:r>
            <a:endParaRPr lang="en-US" sz="5400" dirty="0">
              <a:solidFill>
                <a:schemeClr val="accent6">
                  <a:lumMod val="75000"/>
                </a:schemeClr>
              </a:solidFill>
            </a:endParaRPr>
          </a:p>
        </p:txBody>
      </p:sp>
      <p:sp>
        <p:nvSpPr>
          <p:cNvPr id="4" name="Footer Placeholder 3"/>
          <p:cNvSpPr>
            <a:spLocks noGrp="1"/>
          </p:cNvSpPr>
          <p:nvPr>
            <p:ph type="ftr" sz="quarter" idx="11"/>
          </p:nvPr>
        </p:nvSpPr>
        <p:spPr/>
        <p:txBody>
          <a:bodyPr/>
          <a:lstStyle/>
          <a:p>
            <a:r>
              <a:rPr lang="en-US" smtClean="0"/>
              <a:t>Learning Modules: L. Green, S. McDaniel. MTSU</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Acknowledgements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t>Dr. Ginger Holmes Rowell</a:t>
            </a:r>
          </a:p>
          <a:p>
            <a:r>
              <a:rPr lang="en-US" dirty="0" err="1"/>
              <a:t>Marisella</a:t>
            </a:r>
            <a:r>
              <a:rPr lang="en-US" dirty="0"/>
              <a:t> Castro, </a:t>
            </a:r>
            <a:r>
              <a:rPr lang="en-US" dirty="0" smtClean="0"/>
              <a:t>Kai Guo</a:t>
            </a:r>
            <a:r>
              <a:rPr lang="en-US" dirty="0"/>
              <a:t>, Megan Hall and </a:t>
            </a:r>
            <a:r>
              <a:rPr lang="en-US" dirty="0" err="1"/>
              <a:t>Kacie</a:t>
            </a:r>
            <a:r>
              <a:rPr lang="en-US" dirty="0"/>
              <a:t> </a:t>
            </a:r>
            <a:r>
              <a:rPr lang="en-US" dirty="0" err="1" smtClean="0"/>
              <a:t>Kleja</a:t>
            </a:r>
            <a:endParaRPr lang="en-US" dirty="0" smtClean="0"/>
          </a:p>
          <a:p>
            <a:r>
              <a:rPr lang="en-US" dirty="0"/>
              <a:t>Carla Adamson, Dr. Curtis Church, Christine </a:t>
            </a:r>
            <a:r>
              <a:rPr lang="en-US" dirty="0" err="1"/>
              <a:t>Snearly</a:t>
            </a:r>
            <a:r>
              <a:rPr lang="en-US" dirty="0"/>
              <a:t>, and </a:t>
            </a:r>
            <a:r>
              <a:rPr lang="en-US" dirty="0" smtClean="0"/>
              <a:t>Dr. Dennis Walsh</a:t>
            </a:r>
          </a:p>
          <a:p>
            <a:r>
              <a:rPr lang="en-US" dirty="0"/>
              <a:t>National Science Foundation (NSF CCLI </a:t>
            </a:r>
            <a:r>
              <a:rPr lang="en-US" dirty="0" smtClean="0"/>
              <a:t>–0443088</a:t>
            </a:r>
            <a:r>
              <a:rPr lang="en-US" dirty="0"/>
              <a:t>)</a:t>
            </a:r>
          </a:p>
        </p:txBody>
      </p:sp>
      <p:sp>
        <p:nvSpPr>
          <p:cNvPr id="4" name="Footer Placeholder 3"/>
          <p:cNvSpPr>
            <a:spLocks noGrp="1"/>
          </p:cNvSpPr>
          <p:nvPr>
            <p:ph type="ftr" sz="quarter" idx="11"/>
          </p:nvPr>
        </p:nvSpPr>
        <p:spPr/>
        <p:txBody>
          <a:bodyPr/>
          <a:lstStyle/>
          <a:p>
            <a:r>
              <a:rPr lang="en-US" smtClean="0"/>
              <a:t>Learning Modules: L. Green, S. McDaniel. MTSU</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I-cubed Modules</a:t>
            </a:r>
            <a:endParaRPr lang="en-US" dirty="0">
              <a:solidFill>
                <a:srgbClr val="002060"/>
              </a:solidFill>
            </a:endParaRPr>
          </a:p>
        </p:txBody>
      </p:sp>
      <p:sp>
        <p:nvSpPr>
          <p:cNvPr id="3" name="Content Placeholder 2"/>
          <p:cNvSpPr>
            <a:spLocks noGrp="1"/>
          </p:cNvSpPr>
          <p:nvPr>
            <p:ph idx="1"/>
          </p:nvPr>
        </p:nvSpPr>
        <p:spPr/>
        <p:txBody>
          <a:bodyPr/>
          <a:lstStyle/>
          <a:p>
            <a:pPr marL="82296" indent="0">
              <a:buNone/>
            </a:pPr>
            <a:r>
              <a:rPr lang="en-US" dirty="0" smtClean="0"/>
              <a:t>Independent Interactive Inquiry-Based (I</a:t>
            </a:r>
            <a:r>
              <a:rPr lang="en-US" baseline="30000" dirty="0" smtClean="0"/>
              <a:t>3</a:t>
            </a:r>
            <a:r>
              <a:rPr lang="en-US" dirty="0" smtClean="0"/>
              <a:t>) Modules</a:t>
            </a:r>
          </a:p>
          <a:p>
            <a:pPr marL="82296" indent="0">
              <a:buNone/>
            </a:pPr>
            <a:endParaRPr lang="en-US" dirty="0" smtClean="0"/>
          </a:p>
          <a:p>
            <a:pPr marL="82296" indent="0">
              <a:buNone/>
            </a:pPr>
            <a:r>
              <a:rPr lang="en-US" dirty="0" smtClean="0"/>
              <a:t>Combine </a:t>
            </a:r>
            <a:r>
              <a:rPr lang="en-US" dirty="0"/>
              <a:t>audio-visual instruction with interactive inquiry-based lessons that </a:t>
            </a:r>
            <a:r>
              <a:rPr lang="en-US" dirty="0" smtClean="0"/>
              <a:t>guide </a:t>
            </a:r>
            <a:r>
              <a:rPr lang="en-US" dirty="0"/>
              <a:t>students to discover and visualize important concepts in </a:t>
            </a:r>
            <a:r>
              <a:rPr lang="en-US" dirty="0" smtClean="0"/>
              <a:t>statistics.</a:t>
            </a:r>
          </a:p>
          <a:p>
            <a:endParaRPr lang="en-US" dirty="0"/>
          </a:p>
        </p:txBody>
      </p:sp>
      <p:sp>
        <p:nvSpPr>
          <p:cNvPr id="4" name="Footer Placeholder 3"/>
          <p:cNvSpPr>
            <a:spLocks noGrp="1"/>
          </p:cNvSpPr>
          <p:nvPr>
            <p:ph type="ftr" sz="quarter" idx="11"/>
          </p:nvPr>
        </p:nvSpPr>
        <p:spPr/>
        <p:txBody>
          <a:bodyPr/>
          <a:lstStyle/>
          <a:p>
            <a:r>
              <a:rPr lang="en-US" dirty="0" smtClean="0"/>
              <a:t>Learning Modules: L. Green, S. McDaniel. MTSU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2060"/>
                </a:solidFill>
              </a:rPr>
              <a:t>Eight Modules</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smtClean="0"/>
              <a:t>Binomial - </a:t>
            </a:r>
            <a:r>
              <a:rPr lang="en-US" sz="2400" dirty="0" smtClean="0"/>
              <a:t>What </a:t>
            </a:r>
            <a:r>
              <a:rPr lang="en-US" sz="2400" dirty="0"/>
              <a:t>happens to the shape of the binomial distribution as the parameters of the distribution </a:t>
            </a:r>
            <a:r>
              <a:rPr lang="en-US" sz="2400" dirty="0" smtClean="0"/>
              <a:t>change.</a:t>
            </a:r>
          </a:p>
          <a:p>
            <a:r>
              <a:rPr lang="en-US" dirty="0" smtClean="0"/>
              <a:t>Confidence Intervals - </a:t>
            </a:r>
            <a:r>
              <a:rPr lang="en-US" sz="2400" dirty="0" smtClean="0"/>
              <a:t>The </a:t>
            </a:r>
            <a:r>
              <a:rPr lang="en-US" sz="2400" dirty="0"/>
              <a:t>difference between two confidence intervals for the mean: the one based on the normal curve, and the one based on the t-distribution. </a:t>
            </a:r>
            <a:endParaRPr lang="en-US" sz="2400" dirty="0" smtClean="0"/>
          </a:p>
          <a:p>
            <a:r>
              <a:rPr lang="en-US" dirty="0" smtClean="0"/>
              <a:t>Statistical Significance (p-value) - </a:t>
            </a:r>
            <a:r>
              <a:rPr lang="en-US" sz="2600" dirty="0"/>
              <a:t>how likely the observed outcome would be if there were actually no difference between the groups.</a:t>
            </a:r>
            <a:endParaRPr lang="en-US" sz="2600" dirty="0" smtClean="0"/>
          </a:p>
          <a:p>
            <a:r>
              <a:rPr lang="en-US" dirty="0" smtClean="0"/>
              <a:t>Randomization</a:t>
            </a:r>
            <a:r>
              <a:rPr lang="en-US" baseline="30000" dirty="0" smtClean="0"/>
              <a:t>* - </a:t>
            </a:r>
            <a:r>
              <a:rPr lang="en-US" sz="2400" dirty="0" smtClean="0"/>
              <a:t>The </a:t>
            </a:r>
            <a:r>
              <a:rPr lang="en-US" sz="2400" dirty="0"/>
              <a:t>purpose of randomization in </a:t>
            </a:r>
            <a:r>
              <a:rPr lang="en-US" sz="2400" dirty="0" smtClean="0"/>
              <a:t>experiments.</a:t>
            </a:r>
            <a:endParaRPr lang="en-US" sz="2400" baseline="30000" dirty="0" smtClean="0"/>
          </a:p>
        </p:txBody>
      </p:sp>
      <p:sp>
        <p:nvSpPr>
          <p:cNvPr id="4" name="Footer Placeholder 3"/>
          <p:cNvSpPr>
            <a:spLocks noGrp="1"/>
          </p:cNvSpPr>
          <p:nvPr>
            <p:ph type="ftr" sz="quarter" idx="11"/>
          </p:nvPr>
        </p:nvSpPr>
        <p:spPr/>
        <p:txBody>
          <a:bodyPr/>
          <a:lstStyle/>
          <a:p>
            <a:r>
              <a:rPr lang="en-US" smtClean="0"/>
              <a:t>Learning Modules: L. Green, S. McDaniel. MTSU</a:t>
            </a:r>
            <a:endParaRPr lang="en-US"/>
          </a:p>
        </p:txBody>
      </p:sp>
    </p:spTree>
    <p:extLst>
      <p:ext uri="{BB962C8B-B14F-4D97-AF65-F5344CB8AC3E}">
        <p14:creationId xmlns:p14="http://schemas.microsoft.com/office/powerpoint/2010/main" val="3620577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2060"/>
                </a:solidFill>
              </a:rPr>
              <a:t>Eight Modules</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smtClean="0"/>
              <a:t>Sampling Variability 1 - </a:t>
            </a:r>
            <a:r>
              <a:rPr lang="en-US" sz="2400" dirty="0" smtClean="0"/>
              <a:t>The </a:t>
            </a:r>
            <a:r>
              <a:rPr lang="en-US" sz="2400" dirty="0"/>
              <a:t>long-term patterns that occur in the sampling distribution of sample proportions</a:t>
            </a:r>
            <a:r>
              <a:rPr lang="en-US" sz="2400" dirty="0" smtClean="0"/>
              <a:t>.</a:t>
            </a:r>
          </a:p>
          <a:p>
            <a:r>
              <a:rPr lang="en-US" dirty="0"/>
              <a:t>Sampling Variability </a:t>
            </a:r>
            <a:r>
              <a:rPr lang="en-US" dirty="0" smtClean="0"/>
              <a:t>2 </a:t>
            </a:r>
            <a:r>
              <a:rPr lang="en-US" sz="2400" dirty="0"/>
              <a:t>- </a:t>
            </a:r>
            <a:r>
              <a:rPr lang="en-US" sz="2400" dirty="0" smtClean="0"/>
              <a:t>The </a:t>
            </a:r>
            <a:r>
              <a:rPr lang="en-US" sz="2400" dirty="0"/>
              <a:t>number of outcomes that are within one, two, and three standard deviations from the mean. </a:t>
            </a:r>
            <a:endParaRPr lang="en-US" sz="2400" dirty="0" smtClean="0"/>
          </a:p>
          <a:p>
            <a:r>
              <a:rPr lang="en-US" dirty="0"/>
              <a:t>Sampling Variability </a:t>
            </a:r>
            <a:r>
              <a:rPr lang="en-US" dirty="0" smtClean="0"/>
              <a:t>3 </a:t>
            </a:r>
            <a:r>
              <a:rPr lang="en-US" sz="2400" dirty="0"/>
              <a:t>- </a:t>
            </a:r>
            <a:r>
              <a:rPr lang="en-US" sz="2400" dirty="0" smtClean="0"/>
              <a:t>How </a:t>
            </a:r>
            <a:r>
              <a:rPr lang="en-US" sz="2400" dirty="0"/>
              <a:t>the sample size and the probability of success affect the behavior of the sampling distribution. </a:t>
            </a:r>
            <a:endParaRPr lang="en-US" sz="2400" dirty="0" smtClean="0"/>
          </a:p>
          <a:p>
            <a:r>
              <a:rPr lang="en-US" dirty="0"/>
              <a:t>Sampling Variability </a:t>
            </a:r>
            <a:r>
              <a:rPr lang="en-US" dirty="0" smtClean="0"/>
              <a:t>4 </a:t>
            </a:r>
            <a:r>
              <a:rPr lang="en-US" sz="2400" dirty="0"/>
              <a:t>- </a:t>
            </a:r>
            <a:r>
              <a:rPr lang="en-US" sz="2400" dirty="0" smtClean="0"/>
              <a:t>Whether </a:t>
            </a:r>
            <a:r>
              <a:rPr lang="en-US" sz="2400" dirty="0"/>
              <a:t>a particular outcome can be considered surprising.</a:t>
            </a:r>
            <a:r>
              <a:rPr lang="en-US" sz="2400" dirty="0" smtClean="0"/>
              <a:t> </a:t>
            </a:r>
            <a:endParaRPr lang="en-US" sz="2400" dirty="0"/>
          </a:p>
          <a:p>
            <a:endParaRPr lang="en-US" sz="2400" dirty="0"/>
          </a:p>
          <a:p>
            <a:endParaRPr lang="en-US" sz="2400" baseline="30000" dirty="0" smtClean="0"/>
          </a:p>
        </p:txBody>
      </p:sp>
      <p:sp>
        <p:nvSpPr>
          <p:cNvPr id="4" name="Footer Placeholder 3"/>
          <p:cNvSpPr>
            <a:spLocks noGrp="1"/>
          </p:cNvSpPr>
          <p:nvPr>
            <p:ph type="ftr" sz="quarter" idx="11"/>
          </p:nvPr>
        </p:nvSpPr>
        <p:spPr/>
        <p:txBody>
          <a:bodyPr/>
          <a:lstStyle/>
          <a:p>
            <a:r>
              <a:rPr lang="en-US" smtClean="0"/>
              <a:t>Learning Modules: L. Green, S. McDaniel. MTSU</a:t>
            </a:r>
            <a:endParaRPr lang="en-US"/>
          </a:p>
        </p:txBody>
      </p:sp>
    </p:spTree>
    <p:extLst>
      <p:ext uri="{BB962C8B-B14F-4D97-AF65-F5344CB8AC3E}">
        <p14:creationId xmlns:p14="http://schemas.microsoft.com/office/powerpoint/2010/main" val="1027543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Pretest and Posttest Results</a:t>
            </a:r>
            <a:endParaRPr lang="en-US" dirty="0">
              <a:solidFill>
                <a:srgbClr val="002060"/>
              </a:solidFill>
            </a:endParaRPr>
          </a:p>
        </p:txBody>
      </p:sp>
      <p:sp>
        <p:nvSpPr>
          <p:cNvPr id="4" name="Footer Placeholder 3"/>
          <p:cNvSpPr>
            <a:spLocks noGrp="1"/>
          </p:cNvSpPr>
          <p:nvPr>
            <p:ph type="ftr" sz="quarter" idx="11"/>
          </p:nvPr>
        </p:nvSpPr>
        <p:spPr/>
        <p:txBody>
          <a:bodyPr/>
          <a:lstStyle/>
          <a:p>
            <a:r>
              <a:rPr lang="en-US" smtClean="0"/>
              <a:t>Learning Modules: L. Green, S. McDaniel. MTSU</a:t>
            </a:r>
            <a:endParaRPr lang="en-US"/>
          </a:p>
        </p:txBody>
      </p:sp>
      <p:sp>
        <p:nvSpPr>
          <p:cNvPr id="3" name="Content Placeholder 2"/>
          <p:cNvSpPr>
            <a:spLocks noGrp="1"/>
          </p:cNvSpPr>
          <p:nvPr>
            <p:ph idx="1"/>
          </p:nvPr>
        </p:nvSpPr>
        <p:spPr/>
        <p:txBody>
          <a:bodyPr>
            <a:normAutofit/>
          </a:bodyPr>
          <a:lstStyle/>
          <a:p>
            <a:r>
              <a:rPr lang="en-US" sz="2000" dirty="0"/>
              <a:t>McDaniel, Scott N</a:t>
            </a:r>
            <a:r>
              <a:rPr lang="en-US" sz="2000" dirty="0" smtClean="0"/>
              <a:t>. &amp; </a:t>
            </a:r>
            <a:r>
              <a:rPr lang="en-US" sz="2000" dirty="0"/>
              <a:t>Green, Lisa B</a:t>
            </a:r>
            <a:r>
              <a:rPr lang="en-US" sz="2000" dirty="0" smtClean="0"/>
              <a:t>. (</a:t>
            </a:r>
            <a:r>
              <a:rPr lang="en-US" sz="2000" dirty="0"/>
              <a:t>2012). Using Applets and Video Instruction to Foster Students' Understanding of Sampling Variability. </a:t>
            </a:r>
            <a:r>
              <a:rPr lang="en-US" sz="2000" i="1" dirty="0"/>
              <a:t>Technology Innovations in Statistics Education</a:t>
            </a:r>
            <a:r>
              <a:rPr lang="en-US" sz="2000" dirty="0"/>
              <a:t>, 6(1). </a:t>
            </a:r>
            <a:r>
              <a:rPr lang="en-US" sz="2000" dirty="0" smtClean="0"/>
              <a:t>Retrieved </a:t>
            </a:r>
            <a:r>
              <a:rPr lang="en-US" sz="2000" dirty="0"/>
              <a:t>from: </a:t>
            </a:r>
            <a:r>
              <a:rPr lang="en-US" sz="2000" dirty="0">
                <a:hlinkClick r:id="rId2"/>
              </a:rPr>
              <a:t>http://</a:t>
            </a:r>
            <a:r>
              <a:rPr lang="en-US" sz="2000" dirty="0" smtClean="0">
                <a:hlinkClick r:id="rId2"/>
              </a:rPr>
              <a:t>escholarship.org/uc/item/1nh4n607</a:t>
            </a:r>
            <a:endParaRPr lang="en-US" sz="2000" dirty="0" smtClean="0"/>
          </a:p>
          <a:p>
            <a:r>
              <a:rPr lang="en-US" sz="2000" dirty="0"/>
              <a:t>McDaniel, Scott N</a:t>
            </a:r>
            <a:r>
              <a:rPr lang="en-US" sz="2000" dirty="0" smtClean="0"/>
              <a:t>. &amp; </a:t>
            </a:r>
            <a:r>
              <a:rPr lang="en-US" sz="2000" dirty="0"/>
              <a:t>Green, </a:t>
            </a:r>
            <a:r>
              <a:rPr lang="en-US" sz="2000" dirty="0" smtClean="0"/>
              <a:t>Lisa B. </a:t>
            </a:r>
            <a:r>
              <a:rPr lang="en-US" sz="2000" dirty="0"/>
              <a:t>(2012). Independent Interactive Inquiry-Based Learning Modules Using Audio-Visual Instruction In Statistics. </a:t>
            </a:r>
            <a:r>
              <a:rPr lang="en-US" sz="2000" i="1" dirty="0"/>
              <a:t>Technology Innovations in Statistics Education</a:t>
            </a:r>
            <a:r>
              <a:rPr lang="en-US" sz="2000" dirty="0"/>
              <a:t>, 6(1). </a:t>
            </a:r>
            <a:r>
              <a:rPr lang="en-US" sz="2000" dirty="0" smtClean="0"/>
              <a:t>Retrieved </a:t>
            </a:r>
            <a:r>
              <a:rPr lang="en-US" sz="2000" dirty="0"/>
              <a:t>from: </a:t>
            </a:r>
            <a:r>
              <a:rPr lang="en-US" sz="2000" dirty="0">
                <a:hlinkClick r:id="rId3"/>
              </a:rPr>
              <a:t>http://</a:t>
            </a:r>
            <a:r>
              <a:rPr lang="en-US" sz="2000" dirty="0" smtClean="0">
                <a:hlinkClick r:id="rId3"/>
              </a:rPr>
              <a:t>escholarship.org/uc/item/322385kq</a:t>
            </a:r>
            <a:endParaRPr lang="en-US" sz="2000" dirty="0" smtClean="0"/>
          </a:p>
          <a:p>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Learning Modules: L. Green, S. McDaniel. MTSU</a:t>
            </a:r>
            <a:endParaRPr lang="en-US"/>
          </a:p>
        </p:txBody>
      </p:sp>
      <p:pic>
        <p:nvPicPr>
          <p:cNvPr id="4098" name="Picture 2"/>
          <p:cNvPicPr>
            <a:picLocks noChangeAspect="1" noChangeArrowheads="1"/>
          </p:cNvPicPr>
          <p:nvPr/>
        </p:nvPicPr>
        <p:blipFill>
          <a:blip r:embed="rId2" cstate="print"/>
          <a:srcRect/>
          <a:stretch>
            <a:fillRect/>
          </a:stretch>
        </p:blipFill>
        <p:spPr bwMode="auto">
          <a:xfrm>
            <a:off x="1524000" y="381000"/>
            <a:ext cx="3790950" cy="2847975"/>
          </a:xfrm>
          <a:prstGeom prst="rect">
            <a:avLst/>
          </a:prstGeom>
          <a:solidFill>
            <a:srgbClr val="FFFFFF"/>
          </a:solid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1524000" y="3400425"/>
            <a:ext cx="3790950" cy="2847975"/>
          </a:xfrm>
          <a:prstGeom prst="rect">
            <a:avLst/>
          </a:prstGeom>
          <a:solidFill>
            <a:srgbClr val="FFFFFF"/>
          </a:solidFill>
          <a:ln w="9525">
            <a:noFill/>
            <a:miter lim="800000"/>
            <a:headEnd/>
            <a:tailEnd/>
          </a:ln>
        </p:spPr>
      </p:pic>
      <p:grpSp>
        <p:nvGrpSpPr>
          <p:cNvPr id="8" name="Group 7"/>
          <p:cNvGrpSpPr/>
          <p:nvPr/>
        </p:nvGrpSpPr>
        <p:grpSpPr>
          <a:xfrm>
            <a:off x="5603258" y="381000"/>
            <a:ext cx="2895601" cy="5703332"/>
            <a:chOff x="5603258" y="381000"/>
            <a:chExt cx="2895601" cy="5703332"/>
          </a:xfrm>
        </p:grpSpPr>
        <p:sp>
          <p:nvSpPr>
            <p:cNvPr id="3" name="TextBox 2"/>
            <p:cNvSpPr txBox="1"/>
            <p:nvPr/>
          </p:nvSpPr>
          <p:spPr>
            <a:xfrm>
              <a:off x="5603259" y="1066800"/>
              <a:ext cx="2895600" cy="1754326"/>
            </a:xfrm>
            <a:prstGeom prst="rect">
              <a:avLst/>
            </a:prstGeom>
            <a:noFill/>
          </p:spPr>
          <p:txBody>
            <a:bodyPr wrap="square" rtlCol="0">
              <a:spAutoFit/>
            </a:bodyPr>
            <a:lstStyle/>
            <a:p>
              <a:r>
                <a:rPr lang="ru-RU" dirty="0" smtClean="0"/>
                <a:t>Pretest </a:t>
              </a:r>
              <a:r>
                <a:rPr lang="ru-RU" dirty="0"/>
                <a:t>question: </a:t>
              </a:r>
              <a:r>
                <a:rPr lang="ru-RU" i="1" dirty="0"/>
                <a:t>The center of the sampling distribution of proportion with the sample size of 25 with 500 replications will be the same value of:</a:t>
              </a:r>
              <a:r>
                <a:rPr lang="en-US" i="1" dirty="0"/>
                <a:t> ( )</a:t>
              </a:r>
              <a:r>
                <a:rPr lang="ru-RU" i="1" dirty="0"/>
                <a:t>.</a:t>
              </a:r>
              <a:r>
                <a:rPr lang="ru-RU" dirty="0"/>
                <a:t> </a:t>
              </a:r>
              <a:endParaRPr lang="en-US" dirty="0"/>
            </a:p>
          </p:txBody>
        </p:sp>
        <p:sp>
          <p:nvSpPr>
            <p:cNvPr id="4" name="TextBox 3"/>
            <p:cNvSpPr txBox="1"/>
            <p:nvPr/>
          </p:nvSpPr>
          <p:spPr>
            <a:xfrm>
              <a:off x="5603258" y="3657600"/>
              <a:ext cx="2895601" cy="1477328"/>
            </a:xfrm>
            <a:prstGeom prst="rect">
              <a:avLst/>
            </a:prstGeom>
            <a:noFill/>
          </p:spPr>
          <p:txBody>
            <a:bodyPr wrap="square" rtlCol="0">
              <a:spAutoFit/>
            </a:bodyPr>
            <a:lstStyle/>
            <a:p>
              <a:r>
                <a:rPr lang="ru-RU" dirty="0"/>
                <a:t>Posttest question: </a:t>
              </a:r>
              <a:r>
                <a:rPr lang="ru-RU" i="1" dirty="0"/>
                <a:t>The mean of the sample proportion values will approach ( ) when we have 500</a:t>
              </a:r>
              <a:r>
                <a:rPr lang="en-US" i="1" dirty="0"/>
                <a:t>.</a:t>
              </a:r>
              <a:endParaRPr lang="en-US" dirty="0"/>
            </a:p>
            <a:p>
              <a:endParaRPr lang="en-US" dirty="0"/>
            </a:p>
          </p:txBody>
        </p:sp>
        <p:sp>
          <p:nvSpPr>
            <p:cNvPr id="6" name="TextBox 5"/>
            <p:cNvSpPr txBox="1"/>
            <p:nvPr/>
          </p:nvSpPr>
          <p:spPr>
            <a:xfrm>
              <a:off x="5715000" y="5715000"/>
              <a:ext cx="909223" cy="369332"/>
            </a:xfrm>
            <a:prstGeom prst="rect">
              <a:avLst/>
            </a:prstGeom>
            <a:noFill/>
          </p:spPr>
          <p:txBody>
            <a:bodyPr wrap="none" rtlCol="0">
              <a:spAutoFit/>
            </a:bodyPr>
            <a:lstStyle/>
            <a:p>
              <a:r>
                <a:rPr lang="en-US" dirty="0" smtClean="0"/>
                <a:t>n = 177</a:t>
              </a:r>
              <a:endParaRPr lang="en-US" dirty="0"/>
            </a:p>
          </p:txBody>
        </p:sp>
        <p:sp>
          <p:nvSpPr>
            <p:cNvPr id="7" name="TextBox 6"/>
            <p:cNvSpPr txBox="1"/>
            <p:nvPr/>
          </p:nvSpPr>
          <p:spPr>
            <a:xfrm>
              <a:off x="5715000" y="381000"/>
              <a:ext cx="2569358" cy="369332"/>
            </a:xfrm>
            <a:prstGeom prst="rect">
              <a:avLst/>
            </a:prstGeom>
            <a:noFill/>
          </p:spPr>
          <p:txBody>
            <a:bodyPr wrap="none" rtlCol="0">
              <a:spAutoFit/>
            </a:bodyPr>
            <a:lstStyle/>
            <a:p>
              <a:r>
                <a:rPr lang="en-US" dirty="0" smtClean="0"/>
                <a:t>Sampling Variability Part </a:t>
              </a:r>
              <a:r>
                <a:rPr lang="en-US" dirty="0" smtClean="0"/>
                <a:t>1</a:t>
              </a:r>
              <a:endParaRPr lang="en-US"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Learning Modules: L. Green, S. McDaniel. MTSU</a:t>
            </a:r>
            <a:endParaRPr lang="en-US"/>
          </a:p>
        </p:txBody>
      </p:sp>
      <p:pic>
        <p:nvPicPr>
          <p:cNvPr id="5122" name="Picture 2"/>
          <p:cNvPicPr>
            <a:picLocks noChangeAspect="1" noChangeArrowheads="1"/>
          </p:cNvPicPr>
          <p:nvPr/>
        </p:nvPicPr>
        <p:blipFill>
          <a:blip r:embed="rId2" cstate="print"/>
          <a:srcRect/>
          <a:stretch>
            <a:fillRect/>
          </a:stretch>
        </p:blipFill>
        <p:spPr bwMode="auto">
          <a:xfrm>
            <a:off x="1466850" y="280987"/>
            <a:ext cx="3790950" cy="2847975"/>
          </a:xfrm>
          <a:prstGeom prst="rect">
            <a:avLst/>
          </a:prstGeom>
          <a:solidFill>
            <a:srgbClr val="FFFFFF"/>
          </a:solid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1466850" y="3200400"/>
            <a:ext cx="3790950" cy="2847975"/>
          </a:xfrm>
          <a:prstGeom prst="rect">
            <a:avLst/>
          </a:prstGeom>
          <a:solidFill>
            <a:srgbClr val="FFFFFF"/>
          </a:solidFill>
          <a:ln w="9525">
            <a:noFill/>
            <a:miter lim="800000"/>
            <a:headEnd/>
            <a:tailEnd/>
          </a:ln>
        </p:spPr>
      </p:pic>
      <p:grpSp>
        <p:nvGrpSpPr>
          <p:cNvPr id="5" name="Group 4"/>
          <p:cNvGrpSpPr/>
          <p:nvPr/>
        </p:nvGrpSpPr>
        <p:grpSpPr>
          <a:xfrm>
            <a:off x="5603258" y="381000"/>
            <a:ext cx="2895601" cy="5867400"/>
            <a:chOff x="5603258" y="381000"/>
            <a:chExt cx="2895601" cy="5867400"/>
          </a:xfrm>
        </p:grpSpPr>
        <p:sp>
          <p:nvSpPr>
            <p:cNvPr id="6" name="TextBox 5"/>
            <p:cNvSpPr txBox="1"/>
            <p:nvPr/>
          </p:nvSpPr>
          <p:spPr>
            <a:xfrm>
              <a:off x="5603259" y="1066800"/>
              <a:ext cx="2895600" cy="2031325"/>
            </a:xfrm>
            <a:prstGeom prst="rect">
              <a:avLst/>
            </a:prstGeom>
            <a:noFill/>
          </p:spPr>
          <p:txBody>
            <a:bodyPr wrap="square" rtlCol="0">
              <a:spAutoFit/>
            </a:bodyPr>
            <a:lstStyle/>
            <a:p>
              <a:r>
                <a:rPr lang="ru-RU" dirty="0" smtClean="0"/>
                <a:t>Pretest </a:t>
              </a:r>
              <a:r>
                <a:rPr lang="ru-RU" dirty="0"/>
                <a:t>question</a:t>
              </a:r>
              <a:r>
                <a:rPr lang="ru-RU" dirty="0" smtClean="0"/>
                <a:t>: </a:t>
              </a:r>
              <a:r>
                <a:rPr lang="en-US" i="1" dirty="0">
                  <a:solidFill>
                    <a:srgbClr val="000000"/>
                  </a:solidFill>
                  <a:latin typeface="Times New Roman"/>
                </a:rPr>
                <a:t>The percentage of sampling distribution of proportion which will be included by the interval around the mean with one SD will be about: </a:t>
              </a:r>
              <a:endParaRPr lang="en-US" i="1" dirty="0" smtClean="0">
                <a:solidFill>
                  <a:srgbClr val="000000"/>
                </a:solidFill>
                <a:latin typeface="Times New Roman"/>
              </a:endParaRPr>
            </a:p>
            <a:p>
              <a:r>
                <a:rPr lang="en-US" i="1" dirty="0" smtClean="0">
                  <a:solidFill>
                    <a:srgbClr val="000000"/>
                  </a:solidFill>
                  <a:latin typeface="Times New Roman"/>
                </a:rPr>
                <a:t>( </a:t>
              </a:r>
              <a:r>
                <a:rPr lang="en-US" i="1" dirty="0">
                  <a:solidFill>
                    <a:srgbClr val="000000"/>
                  </a:solidFill>
                  <a:latin typeface="Times New Roman"/>
                </a:rPr>
                <a:t>).</a:t>
              </a:r>
              <a:r>
                <a:rPr lang="ru-RU" i="1" dirty="0">
                  <a:solidFill>
                    <a:srgbClr val="000000"/>
                  </a:solidFill>
                  <a:latin typeface="Times New Roman"/>
                </a:rPr>
                <a:t> </a:t>
              </a:r>
              <a:endParaRPr lang="en-US" dirty="0"/>
            </a:p>
          </p:txBody>
        </p:sp>
        <p:sp>
          <p:nvSpPr>
            <p:cNvPr id="7" name="TextBox 6"/>
            <p:cNvSpPr txBox="1"/>
            <p:nvPr/>
          </p:nvSpPr>
          <p:spPr>
            <a:xfrm>
              <a:off x="5603258" y="3214628"/>
              <a:ext cx="2895601" cy="2862322"/>
            </a:xfrm>
            <a:prstGeom prst="rect">
              <a:avLst/>
            </a:prstGeom>
            <a:noFill/>
          </p:spPr>
          <p:txBody>
            <a:bodyPr wrap="square" rtlCol="0">
              <a:spAutoFit/>
            </a:bodyPr>
            <a:lstStyle/>
            <a:p>
              <a:r>
                <a:rPr lang="ru-RU" dirty="0"/>
                <a:t>Posttest question: </a:t>
              </a:r>
              <a:r>
                <a:rPr lang="ru-RU" i="1" dirty="0"/>
                <a:t>The mean of the sample proportion values will approach ( ) when we have 500</a:t>
              </a:r>
              <a:r>
                <a:rPr lang="en-US" i="1" dirty="0"/>
                <a:t>. The percentage of sampling distribution of proportion which will be included by the interval around the mean with two SD will be about: ( ).</a:t>
              </a:r>
              <a:endParaRPr lang="en-US" dirty="0"/>
            </a:p>
            <a:p>
              <a:endParaRPr lang="en-US" dirty="0"/>
            </a:p>
          </p:txBody>
        </p:sp>
        <p:sp>
          <p:nvSpPr>
            <p:cNvPr id="8" name="TextBox 7"/>
            <p:cNvSpPr txBox="1"/>
            <p:nvPr/>
          </p:nvSpPr>
          <p:spPr>
            <a:xfrm>
              <a:off x="5636596" y="5879068"/>
              <a:ext cx="909223" cy="369332"/>
            </a:xfrm>
            <a:prstGeom prst="rect">
              <a:avLst/>
            </a:prstGeom>
            <a:noFill/>
          </p:spPr>
          <p:txBody>
            <a:bodyPr wrap="none" rtlCol="0">
              <a:spAutoFit/>
            </a:bodyPr>
            <a:lstStyle/>
            <a:p>
              <a:r>
                <a:rPr lang="en-US" dirty="0" smtClean="0"/>
                <a:t>n = 130</a:t>
              </a:r>
              <a:endParaRPr lang="en-US" dirty="0"/>
            </a:p>
          </p:txBody>
        </p:sp>
        <p:sp>
          <p:nvSpPr>
            <p:cNvPr id="9" name="TextBox 8"/>
            <p:cNvSpPr txBox="1"/>
            <p:nvPr/>
          </p:nvSpPr>
          <p:spPr>
            <a:xfrm>
              <a:off x="5715000" y="381000"/>
              <a:ext cx="2569358" cy="369332"/>
            </a:xfrm>
            <a:prstGeom prst="rect">
              <a:avLst/>
            </a:prstGeom>
            <a:noFill/>
          </p:spPr>
          <p:txBody>
            <a:bodyPr wrap="none" rtlCol="0">
              <a:spAutoFit/>
            </a:bodyPr>
            <a:lstStyle/>
            <a:p>
              <a:r>
                <a:rPr lang="en-US" dirty="0" smtClean="0"/>
                <a:t>Sampling Variability Part 2</a:t>
              </a:r>
              <a:endParaRPr lang="en-US" dirty="0"/>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Learning Modules: L. Green, S. McDaniel. MTSU</a:t>
            </a:r>
            <a:endParaRPr lang="en-US"/>
          </a:p>
        </p:txBody>
      </p:sp>
      <p:pic>
        <p:nvPicPr>
          <p:cNvPr id="6146" name="Picture 2"/>
          <p:cNvPicPr>
            <a:picLocks noChangeAspect="1" noChangeArrowheads="1"/>
          </p:cNvPicPr>
          <p:nvPr/>
        </p:nvPicPr>
        <p:blipFill>
          <a:blip r:embed="rId2" cstate="print"/>
          <a:srcRect/>
          <a:stretch>
            <a:fillRect/>
          </a:stretch>
        </p:blipFill>
        <p:spPr bwMode="auto">
          <a:xfrm>
            <a:off x="1524000" y="228600"/>
            <a:ext cx="3790950" cy="2847975"/>
          </a:xfrm>
          <a:prstGeom prst="rect">
            <a:avLst/>
          </a:prstGeom>
          <a:solidFill>
            <a:srgbClr val="FFFFFF"/>
          </a:solid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1524000" y="3124200"/>
            <a:ext cx="3790950" cy="2847975"/>
          </a:xfrm>
          <a:prstGeom prst="rect">
            <a:avLst/>
          </a:prstGeom>
          <a:solidFill>
            <a:srgbClr val="FFFFFF"/>
          </a:solidFill>
          <a:ln w="9525">
            <a:noFill/>
            <a:miter lim="800000"/>
            <a:headEnd/>
            <a:tailEnd/>
          </a:ln>
        </p:spPr>
      </p:pic>
      <p:grpSp>
        <p:nvGrpSpPr>
          <p:cNvPr id="5" name="Group 4"/>
          <p:cNvGrpSpPr/>
          <p:nvPr/>
        </p:nvGrpSpPr>
        <p:grpSpPr>
          <a:xfrm>
            <a:off x="5603258" y="381000"/>
            <a:ext cx="2895601" cy="5703332"/>
            <a:chOff x="5603258" y="381000"/>
            <a:chExt cx="2895601" cy="5703332"/>
          </a:xfrm>
        </p:grpSpPr>
        <p:sp>
          <p:nvSpPr>
            <p:cNvPr id="6" name="TextBox 5"/>
            <p:cNvSpPr txBox="1"/>
            <p:nvPr/>
          </p:nvSpPr>
          <p:spPr>
            <a:xfrm>
              <a:off x="5603259" y="1066800"/>
              <a:ext cx="2895600" cy="1846659"/>
            </a:xfrm>
            <a:prstGeom prst="rect">
              <a:avLst/>
            </a:prstGeom>
            <a:noFill/>
          </p:spPr>
          <p:txBody>
            <a:bodyPr wrap="square" rtlCol="0">
              <a:spAutoFit/>
            </a:bodyPr>
            <a:lstStyle/>
            <a:p>
              <a:r>
                <a:rPr lang="ru-RU" dirty="0" smtClean="0"/>
                <a:t>Pretest </a:t>
              </a:r>
              <a:r>
                <a:rPr lang="ru-RU" dirty="0"/>
                <a:t>question: </a:t>
              </a:r>
              <a:r>
                <a:rPr lang="en-US" sz="1600" i="1" dirty="0"/>
                <a:t>If we increase sample size from 25 to 45 for the sampling distribution of proportion in building an interval around the sample proportion, the standard deviation of the sampling distribution of proportion will: ( ).</a:t>
              </a:r>
              <a:r>
                <a:rPr lang="ru-RU" sz="1600" dirty="0" smtClean="0"/>
                <a:t> </a:t>
              </a:r>
              <a:endParaRPr lang="en-US" sz="1600" dirty="0"/>
            </a:p>
          </p:txBody>
        </p:sp>
        <p:sp>
          <p:nvSpPr>
            <p:cNvPr id="7" name="TextBox 6"/>
            <p:cNvSpPr txBox="1"/>
            <p:nvPr/>
          </p:nvSpPr>
          <p:spPr>
            <a:xfrm>
              <a:off x="5603258" y="3657600"/>
              <a:ext cx="2895601" cy="2123658"/>
            </a:xfrm>
            <a:prstGeom prst="rect">
              <a:avLst/>
            </a:prstGeom>
            <a:noFill/>
          </p:spPr>
          <p:txBody>
            <a:bodyPr wrap="square" rtlCol="0">
              <a:spAutoFit/>
            </a:bodyPr>
            <a:lstStyle/>
            <a:p>
              <a:r>
                <a:rPr lang="ru-RU" dirty="0"/>
                <a:t>Posttest question: </a:t>
              </a:r>
              <a:r>
                <a:rPr lang="en-US" sz="1600" i="1" dirty="0"/>
                <a:t>If we reduce sample size from 45 to 25 for the sampling distribution of proportion in building an interval around the sample proportion, the standard deviation of the sampling distribution of proportion will: ( ).</a:t>
              </a:r>
              <a:endParaRPr lang="en-US" sz="1600" dirty="0"/>
            </a:p>
            <a:p>
              <a:endParaRPr lang="en-US" dirty="0"/>
            </a:p>
          </p:txBody>
        </p:sp>
        <p:sp>
          <p:nvSpPr>
            <p:cNvPr id="8" name="TextBox 7"/>
            <p:cNvSpPr txBox="1"/>
            <p:nvPr/>
          </p:nvSpPr>
          <p:spPr>
            <a:xfrm>
              <a:off x="5715000" y="5715000"/>
              <a:ext cx="909223" cy="369332"/>
            </a:xfrm>
            <a:prstGeom prst="rect">
              <a:avLst/>
            </a:prstGeom>
            <a:noFill/>
          </p:spPr>
          <p:txBody>
            <a:bodyPr wrap="none" rtlCol="0">
              <a:spAutoFit/>
            </a:bodyPr>
            <a:lstStyle/>
            <a:p>
              <a:r>
                <a:rPr lang="en-US" dirty="0" smtClean="0"/>
                <a:t>n = 150</a:t>
              </a:r>
              <a:endParaRPr lang="en-US" dirty="0"/>
            </a:p>
          </p:txBody>
        </p:sp>
        <p:sp>
          <p:nvSpPr>
            <p:cNvPr id="9" name="TextBox 8"/>
            <p:cNvSpPr txBox="1"/>
            <p:nvPr/>
          </p:nvSpPr>
          <p:spPr>
            <a:xfrm>
              <a:off x="5715000" y="381000"/>
              <a:ext cx="2569358" cy="369332"/>
            </a:xfrm>
            <a:prstGeom prst="rect">
              <a:avLst/>
            </a:prstGeom>
            <a:noFill/>
          </p:spPr>
          <p:txBody>
            <a:bodyPr wrap="none" rtlCol="0">
              <a:spAutoFit/>
            </a:bodyPr>
            <a:lstStyle/>
            <a:p>
              <a:r>
                <a:rPr lang="en-US" dirty="0" smtClean="0"/>
                <a:t>Sampling Variability Part 3</a:t>
              </a:r>
              <a:endParaRPr lang="en-US" dirty="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Learning Modules: L. Green, S. McDaniel. MTSU</a:t>
            </a:r>
            <a:endParaRPr lang="en-US"/>
          </a:p>
        </p:txBody>
      </p:sp>
      <p:pic>
        <p:nvPicPr>
          <p:cNvPr id="7170" name="Picture 2"/>
          <p:cNvPicPr>
            <a:picLocks noChangeAspect="1" noChangeArrowheads="1"/>
          </p:cNvPicPr>
          <p:nvPr/>
        </p:nvPicPr>
        <p:blipFill>
          <a:blip r:embed="rId2" cstate="print"/>
          <a:srcRect/>
          <a:stretch>
            <a:fillRect/>
          </a:stretch>
        </p:blipFill>
        <p:spPr bwMode="auto">
          <a:xfrm>
            <a:off x="1524000" y="228600"/>
            <a:ext cx="3686175" cy="3048000"/>
          </a:xfrm>
          <a:prstGeom prst="rect">
            <a:avLst/>
          </a:prstGeom>
          <a:solidFill>
            <a:srgbClr val="FFFFFF"/>
          </a:solid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1524000" y="3352800"/>
            <a:ext cx="3686175" cy="2933700"/>
          </a:xfrm>
          <a:prstGeom prst="rect">
            <a:avLst/>
          </a:prstGeom>
          <a:solidFill>
            <a:srgbClr val="FFFFFF"/>
          </a:solidFill>
          <a:ln w="9525">
            <a:noFill/>
            <a:miter lim="800000"/>
            <a:headEnd/>
            <a:tailEnd/>
          </a:ln>
        </p:spPr>
      </p:pic>
      <p:grpSp>
        <p:nvGrpSpPr>
          <p:cNvPr id="5" name="Group 4"/>
          <p:cNvGrpSpPr/>
          <p:nvPr/>
        </p:nvGrpSpPr>
        <p:grpSpPr>
          <a:xfrm>
            <a:off x="5603258" y="381000"/>
            <a:ext cx="2895601" cy="5703332"/>
            <a:chOff x="5603258" y="381000"/>
            <a:chExt cx="2895601" cy="5703332"/>
          </a:xfrm>
        </p:grpSpPr>
        <p:sp>
          <p:nvSpPr>
            <p:cNvPr id="6" name="TextBox 5"/>
            <p:cNvSpPr txBox="1"/>
            <p:nvPr/>
          </p:nvSpPr>
          <p:spPr>
            <a:xfrm>
              <a:off x="5603259" y="1066800"/>
              <a:ext cx="2895600" cy="1477328"/>
            </a:xfrm>
            <a:prstGeom prst="rect">
              <a:avLst/>
            </a:prstGeom>
            <a:noFill/>
          </p:spPr>
          <p:txBody>
            <a:bodyPr wrap="square" rtlCol="0">
              <a:spAutoFit/>
            </a:bodyPr>
            <a:lstStyle/>
            <a:p>
              <a:r>
                <a:rPr lang="ru-RU" dirty="0" smtClean="0"/>
                <a:t>Pretest </a:t>
              </a:r>
              <a:r>
                <a:rPr lang="ru-RU" dirty="0"/>
                <a:t>question: </a:t>
              </a:r>
              <a:r>
                <a:rPr lang="en-US" i="1" dirty="0"/>
                <a:t>If the computed z-value is small, the tail probability of the z-distribution cut off by the z-value will be: </a:t>
              </a:r>
              <a:endParaRPr lang="en-US" dirty="0"/>
            </a:p>
          </p:txBody>
        </p:sp>
        <p:sp>
          <p:nvSpPr>
            <p:cNvPr id="7" name="TextBox 6"/>
            <p:cNvSpPr txBox="1"/>
            <p:nvPr/>
          </p:nvSpPr>
          <p:spPr>
            <a:xfrm>
              <a:off x="5603258" y="3657600"/>
              <a:ext cx="2895601" cy="1754326"/>
            </a:xfrm>
            <a:prstGeom prst="rect">
              <a:avLst/>
            </a:prstGeom>
            <a:noFill/>
          </p:spPr>
          <p:txBody>
            <a:bodyPr wrap="square" rtlCol="0">
              <a:spAutoFit/>
            </a:bodyPr>
            <a:lstStyle/>
            <a:p>
              <a:r>
                <a:rPr lang="ru-RU" dirty="0"/>
                <a:t>Posttest question: </a:t>
              </a:r>
              <a:r>
                <a:rPr lang="en-US" i="1" dirty="0"/>
                <a:t>If the computed z-value is large, the tail probability of the z-distribution cut off by the z-value will be ( ).</a:t>
              </a:r>
              <a:endParaRPr lang="en-US" dirty="0"/>
            </a:p>
            <a:p>
              <a:endParaRPr lang="en-US" dirty="0"/>
            </a:p>
          </p:txBody>
        </p:sp>
        <p:sp>
          <p:nvSpPr>
            <p:cNvPr id="8" name="TextBox 7"/>
            <p:cNvSpPr txBox="1"/>
            <p:nvPr/>
          </p:nvSpPr>
          <p:spPr>
            <a:xfrm>
              <a:off x="5715000" y="5715000"/>
              <a:ext cx="909223" cy="369332"/>
            </a:xfrm>
            <a:prstGeom prst="rect">
              <a:avLst/>
            </a:prstGeom>
            <a:noFill/>
          </p:spPr>
          <p:txBody>
            <a:bodyPr wrap="none" rtlCol="0">
              <a:spAutoFit/>
            </a:bodyPr>
            <a:lstStyle/>
            <a:p>
              <a:r>
                <a:rPr lang="en-US" dirty="0" smtClean="0"/>
                <a:t>n = 110</a:t>
              </a:r>
              <a:endParaRPr lang="en-US" dirty="0"/>
            </a:p>
          </p:txBody>
        </p:sp>
        <p:sp>
          <p:nvSpPr>
            <p:cNvPr id="9" name="TextBox 8"/>
            <p:cNvSpPr txBox="1"/>
            <p:nvPr/>
          </p:nvSpPr>
          <p:spPr>
            <a:xfrm>
              <a:off x="5715000" y="381000"/>
              <a:ext cx="2569358" cy="369332"/>
            </a:xfrm>
            <a:prstGeom prst="rect">
              <a:avLst/>
            </a:prstGeom>
            <a:noFill/>
          </p:spPr>
          <p:txBody>
            <a:bodyPr wrap="none" rtlCol="0">
              <a:spAutoFit/>
            </a:bodyPr>
            <a:lstStyle/>
            <a:p>
              <a:r>
                <a:rPr lang="en-US" dirty="0" smtClean="0"/>
                <a:t>Sampling Variability Part 4</a:t>
              </a:r>
              <a:endParaRPr lang="en-US" dirty="0"/>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160</TotalTime>
  <Words>815</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Guided Discovery Using Applets and Video Tutorials in Statistics</vt:lpstr>
      <vt:lpstr>I-cubed Modules</vt:lpstr>
      <vt:lpstr>Eight Modules</vt:lpstr>
      <vt:lpstr>Eight Modules</vt:lpstr>
      <vt:lpstr>Pretest and Posttest Results</vt:lpstr>
      <vt:lpstr>PowerPoint Presentation</vt:lpstr>
      <vt:lpstr>PowerPoint Presentation</vt:lpstr>
      <vt:lpstr>PowerPoint Presentation</vt:lpstr>
      <vt:lpstr>PowerPoint Presentation</vt:lpstr>
      <vt:lpstr>Exploring the Site</vt:lpstr>
      <vt:lpstr>Suggestions for Using the Modules</vt:lpstr>
      <vt:lpstr>PowerPoint Presentation</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Interactive Inquiry – Based</dc:title>
  <dc:creator>Sean T. Marume</dc:creator>
  <cp:lastModifiedBy>Middle Tennessee State University</cp:lastModifiedBy>
  <cp:revision>20</cp:revision>
  <dcterms:created xsi:type="dcterms:W3CDTF">2013-02-01T20:26:48Z</dcterms:created>
  <dcterms:modified xsi:type="dcterms:W3CDTF">2013-02-25T17:43:57Z</dcterms:modified>
</cp:coreProperties>
</file>