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sldIdLst>
    <p:sldId id="256" r:id="rId2"/>
    <p:sldId id="259" r:id="rId3"/>
    <p:sldId id="260" r:id="rId4"/>
    <p:sldId id="258"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125FF"/>
    <a:srgbClr val="FF6500"/>
    <a:srgbClr val="1FBD00"/>
    <a:srgbClr val="FFEF07"/>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598" autoAdjust="0"/>
    <p:restoredTop sz="94672" autoAdjust="0"/>
  </p:normalViewPr>
  <p:slideViewPr>
    <p:cSldViewPr snapToGrid="0" snapToObjects="1">
      <p:cViewPr>
        <p:scale>
          <a:sx n="100" d="100"/>
          <a:sy n="100" d="100"/>
        </p:scale>
        <p:origin x="-2544" y="-1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84" charset="0"/>
                <a:ea typeface="ＭＳ Ｐゴシック" pitchFamily="84" charset="-128"/>
                <a:cs typeface="ＭＳ Ｐゴシック" pitchFamily="8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84" charset="0"/>
                <a:ea typeface="ＭＳ Ｐゴシック" pitchFamily="84" charset="-128"/>
                <a:cs typeface="ＭＳ Ｐゴシック" pitchFamily="84" charset="-128"/>
              </a:defRPr>
            </a:lvl1pPr>
          </a:lstStyle>
          <a:p>
            <a:pPr>
              <a:defRPr/>
            </a:pPr>
            <a:fld id="{DE02555C-B059-A14C-B6C8-3202CF248466}" type="datetime1">
              <a:rPr lang="en-US"/>
              <a:pPr>
                <a:defRPr/>
              </a:pPr>
              <a:t>1/18/13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84" charset="0"/>
                <a:ea typeface="ＭＳ Ｐゴシック" pitchFamily="84" charset="-128"/>
                <a:cs typeface="ＭＳ Ｐゴシック" pitchFamily="8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84" charset="0"/>
                <a:ea typeface="ＭＳ Ｐゴシック" pitchFamily="84" charset="-128"/>
                <a:cs typeface="ＭＳ Ｐゴシック" pitchFamily="84" charset="-128"/>
              </a:defRPr>
            </a:lvl1pPr>
          </a:lstStyle>
          <a:p>
            <a:pPr>
              <a:defRPr/>
            </a:pPr>
            <a:fld id="{B239016D-F99B-7F4A-9B15-5DAD7E1DAEA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Logitude</a:t>
            </a:r>
            <a:r>
              <a:rPr lang="en-US" baseline="0" dirty="0" smtClean="0"/>
              <a:t> chi-sq = 5.3, P=0.38; latitude chi-sq = 8.7, P=0.12; two-dimensional chi-sq = 40, P=0.029.</a:t>
            </a:r>
            <a:endParaRPr lang="en-US" dirty="0"/>
          </a:p>
        </p:txBody>
      </p:sp>
      <p:sp>
        <p:nvSpPr>
          <p:cNvPr id="4" name="Slide Number Placeholder 3"/>
          <p:cNvSpPr>
            <a:spLocks noGrp="1"/>
          </p:cNvSpPr>
          <p:nvPr>
            <p:ph type="sldNum" sz="quarter" idx="10"/>
          </p:nvPr>
        </p:nvSpPr>
        <p:spPr/>
        <p:txBody>
          <a:bodyPr/>
          <a:lstStyle/>
          <a:p>
            <a:pPr>
              <a:defRPr/>
            </a:pPr>
            <a:fld id="{B239016D-F99B-7F4A-9B15-5DAD7E1DAEAC}" type="slidenum">
              <a:rPr lang="en-US" smtClean="0"/>
              <a:pPr>
                <a:defRPr/>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CDE9EFB-F056-B144-A1D6-E25C758A6AFE}" type="datetime1">
              <a:rPr lang="en-US"/>
              <a:pPr>
                <a:defRPr/>
              </a:pPr>
              <a:t>1/18/13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E6684D-BB6E-9C44-A3F9-ABEC90ABF6A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718A89-AA56-F049-BC21-2F8815853F54}" type="datetime1">
              <a:rPr lang="en-US"/>
              <a:pPr>
                <a:defRPr/>
              </a:pPr>
              <a:t>1/18/13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5FB82-8C27-3D40-B248-46564701012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F40747-5EC5-2F4D-A3C0-281B7A830219}" type="datetime1">
              <a:rPr lang="en-US"/>
              <a:pPr>
                <a:defRPr/>
              </a:pPr>
              <a:t>1/18/13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999D7C-CEC2-4E46-8C60-AC6E6297D3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4334A0-014B-5D4C-A76D-50E9719139A5}" type="datetime1">
              <a:rPr lang="en-US"/>
              <a:pPr>
                <a:defRPr/>
              </a:pPr>
              <a:t>1/18/13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BAAF66-D1C1-3A44-91FF-42838EC673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5FDD8BA-11AA-A146-975B-65E3B8B5B1D2}" type="datetime1">
              <a:rPr lang="en-US"/>
              <a:pPr>
                <a:defRPr/>
              </a:pPr>
              <a:t>1/18/13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3E911C-41E7-BB40-91DA-D714966C898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BFB86F5-750F-7444-85B1-D46BC725D1EE}" type="datetime1">
              <a:rPr lang="en-US"/>
              <a:pPr>
                <a:defRPr/>
              </a:pPr>
              <a:t>1/18/13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489ABA-B15C-6B4B-9BAC-A0FBC2EB85E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03DF16D-FBA2-7F4F-81F3-0CADA3167E01}" type="datetime1">
              <a:rPr lang="en-US"/>
              <a:pPr>
                <a:defRPr/>
              </a:pPr>
              <a:t>1/18/13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85BE350-0AA8-D445-8A72-8F8E1BF4559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5246D1C-449B-3A43-B943-378F81F77F13}" type="datetime1">
              <a:rPr lang="en-US"/>
              <a:pPr>
                <a:defRPr/>
              </a:pPr>
              <a:t>1/18/13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E3845C9-F8AB-3147-A9C2-C57C776735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1E892A-CDE0-ED41-9464-D8DF19E51D86}" type="datetime1">
              <a:rPr lang="en-US"/>
              <a:pPr>
                <a:defRPr/>
              </a:pPr>
              <a:t>1/18/13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04EBF8E-7876-964B-80AF-DB266219173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5119EC-2FEA-4A4B-ABCC-1961BFB2EB84}" type="datetime1">
              <a:rPr lang="en-US"/>
              <a:pPr>
                <a:defRPr/>
              </a:pPr>
              <a:t>1/18/13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525E4C-3093-A147-831D-5C89E48937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7D3396-C8C4-6B48-89C6-77A69AC9E0D3}" type="datetime1">
              <a:rPr lang="en-US"/>
              <a:pPr>
                <a:defRPr/>
              </a:pPr>
              <a:t>1/18/13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DFE912-9A64-5240-8228-D467DD7BF85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F4FDF971-80C2-304A-8CC1-8EF7738F5371}" type="datetime1">
              <a:rPr lang="en-US"/>
              <a:pPr>
                <a:defRPr/>
              </a:pPr>
              <a:t>1/18/13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A5C8A5D0-71AE-6043-9755-D1588AA2C09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84" charset="-128"/>
          <a:cs typeface="ＭＳ Ｐゴシック" pitchFamily="84" charset="-128"/>
        </a:defRPr>
      </a:lvl1pPr>
      <a:lvl2pPr algn="ctr" defTabSz="457200"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2pPr>
      <a:lvl3pPr algn="ctr" defTabSz="457200"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3pPr>
      <a:lvl4pPr algn="ctr" defTabSz="457200"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4pPr>
      <a:lvl5pPr algn="ctr" defTabSz="457200" rtl="0" eaLnBrk="0" fontAlgn="base" hangingPunct="0">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5pPr>
      <a:lvl6pPr marL="457200" algn="ctr" defTabSz="457200"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6pPr>
      <a:lvl7pPr marL="914400" algn="ctr" defTabSz="457200"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7pPr>
      <a:lvl8pPr marL="1371600" algn="ctr" defTabSz="457200"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8pPr>
      <a:lvl9pPr marL="1828800" algn="ctr" defTabSz="457200" rtl="0" fontAlgn="base">
        <a:spcBef>
          <a:spcPct val="0"/>
        </a:spcBef>
        <a:spcAft>
          <a:spcPct val="0"/>
        </a:spcAft>
        <a:defRPr sz="4400">
          <a:solidFill>
            <a:schemeClr val="tx1"/>
          </a:solidFill>
          <a:latin typeface="Calibri" pitchFamily="84" charset="0"/>
          <a:ea typeface="ＭＳ Ｐゴシック" pitchFamily="84" charset="-128"/>
          <a:cs typeface="ＭＳ Ｐゴシック" pitchFamily="8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84" charset="-128"/>
          <a:cs typeface="ＭＳ Ｐゴシック" pitchFamily="8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8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8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8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tatlit.org/pdf/2005SchieldASA.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umberwatch.co.uk/2002%20July.ht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df"/><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d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705148" y="173038"/>
            <a:ext cx="7416213" cy="646331"/>
          </a:xfrm>
          <a:prstGeom prst="rect">
            <a:avLst/>
          </a:prstGeom>
          <a:noFill/>
          <a:ln w="9525">
            <a:noFill/>
            <a:miter lim="800000"/>
            <a:headEnd/>
            <a:tailEnd/>
          </a:ln>
        </p:spPr>
        <p:txBody>
          <a:bodyPr wrap="none">
            <a:prstTxWarp prst="textNoShape">
              <a:avLst/>
            </a:prstTxWarp>
            <a:spAutoFit/>
          </a:bodyPr>
          <a:lstStyle/>
          <a:p>
            <a:pPr algn="ctr"/>
            <a:r>
              <a:rPr lang="en-US" sz="3600" dirty="0" smtClean="0">
                <a:latin typeface="Times New Roman" charset="0"/>
              </a:rPr>
              <a:t>Cancer Clusters by Random Allocation</a:t>
            </a:r>
            <a:endParaRPr lang="en-US" sz="3600" dirty="0">
              <a:latin typeface="Times New Roman" charset="0"/>
            </a:endParaRPr>
          </a:p>
        </p:txBody>
      </p:sp>
      <p:sp>
        <p:nvSpPr>
          <p:cNvPr id="14339" name="TextBox 4"/>
          <p:cNvSpPr txBox="1">
            <a:spLocks noChangeArrowheads="1"/>
          </p:cNvSpPr>
          <p:nvPr/>
        </p:nvSpPr>
        <p:spPr bwMode="auto">
          <a:xfrm>
            <a:off x="3168392" y="1022350"/>
            <a:ext cx="2488131" cy="1077218"/>
          </a:xfrm>
          <a:prstGeom prst="rect">
            <a:avLst/>
          </a:prstGeom>
          <a:noFill/>
          <a:ln w="9525">
            <a:noFill/>
            <a:miter lim="800000"/>
            <a:headEnd/>
            <a:tailEnd/>
          </a:ln>
        </p:spPr>
        <p:txBody>
          <a:bodyPr wrap="none">
            <a:prstTxWarp prst="textNoShape">
              <a:avLst/>
            </a:prstTxWarp>
            <a:spAutoFit/>
          </a:bodyPr>
          <a:lstStyle/>
          <a:p>
            <a:pPr algn="ctr"/>
            <a:r>
              <a:rPr lang="en-US" sz="3600" dirty="0">
                <a:latin typeface="Times New Roman" charset="0"/>
              </a:rPr>
              <a:t>Jeff </a:t>
            </a:r>
            <a:r>
              <a:rPr lang="en-US" sz="3600" dirty="0" smtClean="0">
                <a:latin typeface="Times New Roman" charset="0"/>
              </a:rPr>
              <a:t>Witmer</a:t>
            </a:r>
          </a:p>
          <a:p>
            <a:pPr algn="ctr"/>
            <a:r>
              <a:rPr lang="en-US" sz="2800" dirty="0" smtClean="0">
                <a:latin typeface="Times New Roman" charset="0"/>
              </a:rPr>
              <a:t>Oberlin College</a:t>
            </a:r>
          </a:p>
        </p:txBody>
      </p:sp>
      <p:sp>
        <p:nvSpPr>
          <p:cNvPr id="14340" name="TextBox 5"/>
          <p:cNvSpPr txBox="1">
            <a:spLocks noChangeArrowheads="1"/>
          </p:cNvSpPr>
          <p:nvPr/>
        </p:nvSpPr>
        <p:spPr bwMode="auto">
          <a:xfrm>
            <a:off x="2795148" y="2364690"/>
            <a:ext cx="3236207" cy="646331"/>
          </a:xfrm>
          <a:prstGeom prst="rect">
            <a:avLst/>
          </a:prstGeom>
          <a:noFill/>
          <a:ln w="9525">
            <a:noFill/>
            <a:miter lim="800000"/>
            <a:headEnd/>
            <a:tailEnd/>
          </a:ln>
        </p:spPr>
        <p:txBody>
          <a:bodyPr wrap="none">
            <a:prstTxWarp prst="textNoShape">
              <a:avLst/>
            </a:prstTxWarp>
            <a:spAutoFit/>
          </a:bodyPr>
          <a:lstStyle/>
          <a:p>
            <a:pPr algn="ctr"/>
            <a:r>
              <a:rPr lang="en-US" sz="3600" dirty="0" smtClean="0">
                <a:latin typeface="Times New Roman" charset="0"/>
              </a:rPr>
              <a:t>22 January 2013</a:t>
            </a:r>
            <a:endParaRPr lang="en-US" sz="3600" dirty="0">
              <a:latin typeface="Times New Roman" charset="0"/>
            </a:endParaRPr>
          </a:p>
        </p:txBody>
      </p:sp>
      <p:sp>
        <p:nvSpPr>
          <p:cNvPr id="10" name="TextBox 5"/>
          <p:cNvSpPr txBox="1">
            <a:spLocks noChangeArrowheads="1"/>
          </p:cNvSpPr>
          <p:nvPr/>
        </p:nvSpPr>
        <p:spPr bwMode="auto">
          <a:xfrm>
            <a:off x="1961302" y="3270349"/>
            <a:ext cx="4903907" cy="646331"/>
          </a:xfrm>
          <a:prstGeom prst="rect">
            <a:avLst/>
          </a:prstGeom>
          <a:noFill/>
          <a:ln w="9525">
            <a:noFill/>
            <a:miter lim="800000"/>
            <a:headEnd/>
            <a:tailEnd/>
          </a:ln>
        </p:spPr>
        <p:txBody>
          <a:bodyPr wrap="none">
            <a:prstTxWarp prst="textNoShape">
              <a:avLst/>
            </a:prstTxWarp>
            <a:spAutoFit/>
          </a:bodyPr>
          <a:lstStyle/>
          <a:p>
            <a:pPr algn="ctr"/>
            <a:r>
              <a:rPr lang="en-US" sz="3600" dirty="0" smtClean="0">
                <a:latin typeface="Times New Roman" charset="0"/>
              </a:rPr>
              <a:t>CAUSE Activity webinar</a:t>
            </a:r>
            <a:endParaRPr lang="en-US" sz="3600" dirty="0">
              <a:latin typeface="Times New Roman"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81537" y="288836"/>
            <a:ext cx="7590693" cy="1938992"/>
          </a:xfrm>
          <a:prstGeom prst="rect">
            <a:avLst/>
          </a:prstGeom>
          <a:noFill/>
        </p:spPr>
        <p:txBody>
          <a:bodyPr wrap="square" rtlCol="0">
            <a:spAutoFit/>
          </a:bodyPr>
          <a:lstStyle/>
          <a:p>
            <a:r>
              <a:rPr lang="en-US" dirty="0" smtClean="0"/>
              <a:t>Note that changing 36 to 72 makes extreme events less likely: Now Pr(4) – which is double the base rate – and Pr(6 or more) is only 43% (</a:t>
            </a:r>
            <a:r>
              <a:rPr lang="en-US" dirty="0" err="1" smtClean="0"/>
              <a:t>vs</a:t>
            </a:r>
            <a:r>
              <a:rPr lang="en-US" dirty="0" smtClean="0"/>
              <a:t> a 98% chance of seeing a town with triple the base rate if we use 36 rolls).</a:t>
            </a:r>
            <a:endParaRPr lang="en-US" dirty="0"/>
          </a:p>
        </p:txBody>
      </p:sp>
      <p:sp>
        <p:nvSpPr>
          <p:cNvPr id="6" name="TextBox 5"/>
          <p:cNvSpPr txBox="1"/>
          <p:nvPr/>
        </p:nvSpPr>
        <p:spPr>
          <a:xfrm>
            <a:off x="781537" y="2436673"/>
            <a:ext cx="7590693" cy="1754327"/>
          </a:xfrm>
          <a:prstGeom prst="rect">
            <a:avLst/>
          </a:prstGeom>
          <a:noFill/>
        </p:spPr>
        <p:txBody>
          <a:bodyPr wrap="square" rtlCol="0">
            <a:spAutoFit/>
          </a:bodyPr>
          <a:lstStyle/>
          <a:p>
            <a:r>
              <a:rPr lang="en-US" sz="1800" dirty="0" smtClean="0">
                <a:solidFill>
                  <a:srgbClr val="FF0000"/>
                </a:solidFill>
                <a:latin typeface="Courier"/>
              </a:rPr>
              <a:t>#using cases=72</a:t>
            </a:r>
          </a:p>
          <a:p>
            <a:r>
              <a:rPr lang="en-US" sz="1800" dirty="0" smtClean="0">
                <a:solidFill>
                  <a:srgbClr val="FF0000"/>
                </a:solidFill>
                <a:latin typeface="Courier"/>
              </a:rPr>
              <a:t>#maxes</a:t>
            </a:r>
          </a:p>
          <a:p>
            <a:r>
              <a:rPr lang="en-US" sz="1800" dirty="0" smtClean="0">
                <a:solidFill>
                  <a:srgbClr val="FF0000"/>
                </a:solidFill>
                <a:latin typeface="Courier"/>
              </a:rPr>
              <a:t>#   4   5   6   7   8   9 </a:t>
            </a:r>
          </a:p>
          <a:p>
            <a:r>
              <a:rPr lang="en-US" sz="1800" dirty="0" smtClean="0">
                <a:solidFill>
                  <a:srgbClr val="FF0000"/>
                </a:solidFill>
                <a:latin typeface="Courier"/>
              </a:rPr>
              <a:t># 102 468 307  89  26   8 </a:t>
            </a:r>
          </a:p>
          <a:p>
            <a:r>
              <a:rPr lang="en-US" sz="1800" dirty="0" smtClean="0">
                <a:solidFill>
                  <a:srgbClr val="FF0000"/>
                </a:solidFill>
                <a:latin typeface="Courier"/>
              </a:rPr>
              <a:t>#thus Pr(4) -- double E(Y) -- is about 10% </a:t>
            </a:r>
          </a:p>
          <a:p>
            <a:r>
              <a:rPr lang="en-US" sz="1800" dirty="0" smtClean="0">
                <a:solidFill>
                  <a:srgbClr val="FF0000"/>
                </a:solidFill>
                <a:latin typeface="Courier"/>
              </a:rPr>
              <a:t>#and Pr(6 or more) is about 43%</a:t>
            </a:r>
            <a:endParaRPr lang="en-US" sz="1800" dirty="0">
              <a:solidFill>
                <a:srgbClr val="FF0000"/>
              </a:solidFill>
              <a:latin typeface="Courier"/>
            </a:endParaRPr>
          </a:p>
        </p:txBody>
      </p:sp>
      <p:sp>
        <p:nvSpPr>
          <p:cNvPr id="7" name="TextBox 6"/>
          <p:cNvSpPr txBox="1"/>
          <p:nvPr/>
        </p:nvSpPr>
        <p:spPr>
          <a:xfrm>
            <a:off x="781537" y="4421832"/>
            <a:ext cx="7590693" cy="830997"/>
          </a:xfrm>
          <a:prstGeom prst="rect">
            <a:avLst/>
          </a:prstGeom>
          <a:noFill/>
        </p:spPr>
        <p:txBody>
          <a:bodyPr wrap="square" rtlCol="0">
            <a:spAutoFit/>
          </a:bodyPr>
          <a:lstStyle/>
          <a:p>
            <a:r>
              <a:rPr lang="en-US" dirty="0" smtClean="0"/>
              <a:t>Also, you need to extend the list of histogram breaks from a high of 8.5 to 11.5 – or write better R code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81537" y="288836"/>
            <a:ext cx="7590693" cy="2308324"/>
          </a:xfrm>
          <a:prstGeom prst="rect">
            <a:avLst/>
          </a:prstGeom>
          <a:noFill/>
        </p:spPr>
        <p:txBody>
          <a:bodyPr wrap="square" rtlCol="0">
            <a:spAutoFit/>
          </a:bodyPr>
          <a:lstStyle/>
          <a:p>
            <a:r>
              <a:rPr lang="en-US" dirty="0" smtClean="0"/>
              <a:t>We have looked at random allocation of cancer cases, but the same kind of problem arises often in epidemiology. Think of relative risk and see </a:t>
            </a:r>
          </a:p>
          <a:p>
            <a:r>
              <a:rPr lang="en-US" dirty="0" smtClean="0"/>
              <a:t>http://www.numberwatch.co.uk/2002%20July.htm </a:t>
            </a:r>
          </a:p>
          <a:p>
            <a:r>
              <a:rPr lang="en-US" dirty="0" smtClean="0"/>
              <a:t>(hat tip to Milo </a:t>
            </a:r>
            <a:r>
              <a:rPr lang="en-US" dirty="0" err="1" smtClean="0"/>
              <a:t>Schield</a:t>
            </a:r>
            <a:r>
              <a:rPr lang="en-US" dirty="0" smtClean="0"/>
              <a:t>; see also </a:t>
            </a:r>
            <a:r>
              <a:rPr lang="en-US" dirty="0" smtClean="0">
                <a:hlinkClick r:id="rId2"/>
              </a:rPr>
              <a:t>http://www.statlit.org/pdf/2005SchieldASA.pdf</a:t>
            </a:r>
            <a:r>
              <a:rPr lang="en-US" dirty="0" smtClean="0"/>
              <a:t>)</a:t>
            </a:r>
          </a:p>
        </p:txBody>
      </p:sp>
      <p:sp>
        <p:nvSpPr>
          <p:cNvPr id="5" name="TextBox 4"/>
          <p:cNvSpPr txBox="1"/>
          <p:nvPr/>
        </p:nvSpPr>
        <p:spPr>
          <a:xfrm>
            <a:off x="819637" y="2933700"/>
            <a:ext cx="7590693" cy="2677656"/>
          </a:xfrm>
          <a:prstGeom prst="rect">
            <a:avLst/>
          </a:prstGeom>
          <a:noFill/>
        </p:spPr>
        <p:txBody>
          <a:bodyPr wrap="square" rtlCol="0">
            <a:spAutoFit/>
          </a:bodyPr>
          <a:lstStyle/>
          <a:p>
            <a:r>
              <a:rPr lang="en-US" dirty="0" smtClean="0"/>
              <a:t>If you do a simulation in which disease is distributed randomly, then most of the results will be unimpressive. But suppose results are published if the </a:t>
            </a:r>
            <a:r>
              <a:rPr lang="en-US" dirty="0" err="1" smtClean="0"/>
              <a:t>Rel</a:t>
            </a:r>
            <a:r>
              <a:rPr lang="en-US" dirty="0" smtClean="0"/>
              <a:t> Risk is impressively high. Then the average </a:t>
            </a:r>
            <a:r>
              <a:rPr lang="en-US" dirty="0" err="1" smtClean="0"/>
              <a:t>Rel</a:t>
            </a:r>
            <a:r>
              <a:rPr lang="en-US" dirty="0" smtClean="0"/>
              <a:t> Risk among published results is around 1.3 – a 30% increase over the base rate, which many citizens would find to be alarming.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83037" y="127000"/>
            <a:ext cx="9175263" cy="6063199"/>
          </a:xfrm>
          <a:prstGeom prst="rect">
            <a:avLst/>
          </a:prstGeom>
          <a:noFill/>
        </p:spPr>
        <p:txBody>
          <a:bodyPr wrap="square" rtlCol="0">
            <a:spAutoFit/>
          </a:bodyPr>
          <a:lstStyle/>
          <a:p>
            <a:r>
              <a:rPr lang="en-US" sz="2000" dirty="0" smtClean="0"/>
              <a:t>R code </a:t>
            </a:r>
          </a:p>
          <a:p>
            <a:r>
              <a:rPr lang="en-US" sz="1600" dirty="0" smtClean="0"/>
              <a:t>#Relative Risk via simulation for a rare event</a:t>
            </a:r>
          </a:p>
          <a:p>
            <a:r>
              <a:rPr lang="en-US" sz="1600" dirty="0" smtClean="0"/>
              <a:t>#See </a:t>
            </a:r>
            <a:r>
              <a:rPr lang="en-US" sz="1600" dirty="0" smtClean="0">
                <a:hlinkClick r:id="rId2"/>
              </a:rPr>
              <a:t>http://www.numberwatch.co.uk/2002%20July.htm</a:t>
            </a:r>
            <a:endParaRPr lang="en-US" sz="1600" dirty="0" smtClean="0"/>
          </a:p>
          <a:p>
            <a:r>
              <a:rPr lang="en-US" sz="1600" dirty="0" smtClean="0"/>
              <a:t>#100 researchers study 10,000 subjects each of whom has a 0.1% chance of disease</a:t>
            </a:r>
          </a:p>
          <a:p>
            <a:r>
              <a:rPr lang="en-US" sz="1600" dirty="0" smtClean="0"/>
              <a:t>diseased=rbinom(100,10000,0.001) </a:t>
            </a:r>
          </a:p>
          <a:p>
            <a:r>
              <a:rPr lang="en-US" sz="1600" dirty="0" err="1" smtClean="0"/>
              <a:t>summary(diseased</a:t>
            </a:r>
            <a:r>
              <a:rPr lang="en-US" sz="1600" dirty="0" smtClean="0"/>
              <a:t>) </a:t>
            </a:r>
          </a:p>
          <a:p>
            <a:r>
              <a:rPr lang="en-US" sz="1600" dirty="0" smtClean="0">
                <a:solidFill>
                  <a:srgbClr val="FF0000"/>
                </a:solidFill>
              </a:rPr>
              <a:t>#we expect 10,000*0.001 = 10 and that's what we get on average</a:t>
            </a:r>
          </a:p>
          <a:p>
            <a:r>
              <a:rPr lang="en-US" sz="1600" dirty="0" smtClean="0">
                <a:solidFill>
                  <a:srgbClr val="FF0000"/>
                </a:solidFill>
              </a:rPr>
              <a:t>#Min. 1st Qu.  Median    Mean 3rd Qu.    Max. </a:t>
            </a:r>
          </a:p>
          <a:p>
            <a:r>
              <a:rPr lang="en-US" sz="1600" dirty="0" smtClean="0">
                <a:solidFill>
                  <a:srgbClr val="FF0000"/>
                </a:solidFill>
              </a:rPr>
              <a:t>#4.00    8.00    10.00     10.03    12.00   20.00  </a:t>
            </a:r>
          </a:p>
          <a:p>
            <a:r>
              <a:rPr lang="en-US" sz="1600" dirty="0" err="1" smtClean="0"/>
              <a:t>hist(diseased,breaks</a:t>
            </a:r>
            <a:r>
              <a:rPr lang="en-US" sz="1600" dirty="0" smtClean="0"/>
              <a:t>=12,xlim=c(0,22))</a:t>
            </a:r>
          </a:p>
          <a:p>
            <a:r>
              <a:rPr lang="en-US" sz="1600" dirty="0" smtClean="0"/>
              <a:t>high=</a:t>
            </a:r>
            <a:r>
              <a:rPr lang="en-US" sz="1600" dirty="0" err="1" smtClean="0"/>
              <a:t>subset(diseased,diseased</a:t>
            </a:r>
            <a:r>
              <a:rPr lang="en-US" sz="1600" dirty="0" smtClean="0"/>
              <a:t>&gt;10) #select only the "larger than expected" results</a:t>
            </a:r>
          </a:p>
          <a:p>
            <a:r>
              <a:rPr lang="en-US" sz="1600" dirty="0" err="1" smtClean="0"/>
              <a:t>length(high</a:t>
            </a:r>
            <a:r>
              <a:rPr lang="en-US" sz="1600" dirty="0" smtClean="0"/>
              <a:t>)</a:t>
            </a:r>
          </a:p>
          <a:p>
            <a:r>
              <a:rPr lang="en-US" sz="1600" dirty="0" smtClean="0">
                <a:solidFill>
                  <a:srgbClr val="FF0000"/>
                </a:solidFill>
              </a:rPr>
              <a:t>#[1] 41</a:t>
            </a:r>
          </a:p>
          <a:p>
            <a:r>
              <a:rPr lang="en-US" sz="1600" dirty="0" err="1" smtClean="0"/>
              <a:t>hist(high,xlim</a:t>
            </a:r>
            <a:r>
              <a:rPr lang="en-US" sz="1600" dirty="0" smtClean="0"/>
              <a:t>=c(0,22))</a:t>
            </a:r>
          </a:p>
          <a:p>
            <a:r>
              <a:rPr lang="en-US" sz="1600" dirty="0" err="1" smtClean="0"/>
              <a:t>summary(high</a:t>
            </a:r>
            <a:r>
              <a:rPr lang="en-US" sz="1600" dirty="0" smtClean="0"/>
              <a:t>)</a:t>
            </a:r>
          </a:p>
          <a:p>
            <a:r>
              <a:rPr lang="en-US" sz="1600" dirty="0" smtClean="0">
                <a:solidFill>
                  <a:srgbClr val="FF0000"/>
                </a:solidFill>
              </a:rPr>
              <a:t>#note that one of these is 20, a rate double the expected!</a:t>
            </a:r>
          </a:p>
          <a:p>
            <a:r>
              <a:rPr lang="en-US" sz="1600" dirty="0" smtClean="0">
                <a:solidFill>
                  <a:srgbClr val="FF0000"/>
                </a:solidFill>
              </a:rPr>
              <a:t>#Min. 1st Qu.  Median    Mean 3rd Qu.    Max. </a:t>
            </a:r>
          </a:p>
          <a:p>
            <a:r>
              <a:rPr lang="en-US" sz="1600" dirty="0" smtClean="0">
                <a:solidFill>
                  <a:srgbClr val="FF0000"/>
                </a:solidFill>
              </a:rPr>
              <a:t>#11.00   11.00   12.00    13.12   14.00    20.00</a:t>
            </a:r>
          </a:p>
          <a:p>
            <a:r>
              <a:rPr lang="en-US" sz="1600" dirty="0" smtClean="0">
                <a:solidFill>
                  <a:srgbClr val="008000"/>
                </a:solidFill>
              </a:rPr>
              <a:t>#Note also that the mean "high" result is 13 = 1.3 * the mean overall</a:t>
            </a:r>
          </a:p>
          <a:p>
            <a:r>
              <a:rPr lang="en-US" sz="1600" dirty="0" smtClean="0">
                <a:solidFill>
                  <a:srgbClr val="008000"/>
                </a:solidFill>
              </a:rPr>
              <a:t>#We have a Poisson (large </a:t>
            </a:r>
            <a:r>
              <a:rPr lang="en-US" sz="1600" dirty="0" err="1" smtClean="0">
                <a:solidFill>
                  <a:srgbClr val="008000"/>
                </a:solidFill>
              </a:rPr>
              <a:t>n</a:t>
            </a:r>
            <a:r>
              <a:rPr lang="en-US" sz="1600" dirty="0" smtClean="0">
                <a:solidFill>
                  <a:srgbClr val="008000"/>
                </a:solidFill>
              </a:rPr>
              <a:t>, small </a:t>
            </a:r>
            <a:r>
              <a:rPr lang="en-US" sz="1600" dirty="0" err="1" smtClean="0">
                <a:solidFill>
                  <a:srgbClr val="008000"/>
                </a:solidFill>
              </a:rPr>
              <a:t>p</a:t>
            </a:r>
            <a:r>
              <a:rPr lang="en-US" sz="1600" dirty="0" smtClean="0">
                <a:solidFill>
                  <a:srgbClr val="008000"/>
                </a:solidFill>
              </a:rPr>
              <a:t> binomial is a Poisson) so SD=</a:t>
            </a:r>
            <a:r>
              <a:rPr lang="en-US" sz="1600" dirty="0" err="1" smtClean="0">
                <a:solidFill>
                  <a:srgbClr val="008000"/>
                </a:solidFill>
              </a:rPr>
              <a:t>sqrt(mean</a:t>
            </a:r>
            <a:r>
              <a:rPr lang="en-US" sz="1600" dirty="0" smtClean="0">
                <a:solidFill>
                  <a:srgbClr val="008000"/>
                </a:solidFill>
              </a:rPr>
              <a:t>) = 3.2</a:t>
            </a:r>
          </a:p>
          <a:p>
            <a:r>
              <a:rPr lang="en-US" sz="1600" dirty="0" err="1" smtClean="0"/>
              <a:t>mean(diseased</a:t>
            </a:r>
            <a:r>
              <a:rPr lang="en-US" sz="1600" dirty="0" smtClean="0"/>
              <a:t>) </a:t>
            </a:r>
          </a:p>
          <a:p>
            <a:r>
              <a:rPr lang="en-US" sz="1600" dirty="0" smtClean="0">
                <a:solidFill>
                  <a:srgbClr val="008000"/>
                </a:solidFill>
              </a:rPr>
              <a:t>#10.03</a:t>
            </a:r>
          </a:p>
          <a:p>
            <a:r>
              <a:rPr lang="en-US" sz="1600" dirty="0" err="1" smtClean="0"/>
              <a:t>sd(diseased</a:t>
            </a:r>
            <a:r>
              <a:rPr lang="en-US" sz="1600" dirty="0" smtClean="0"/>
              <a:t>) </a:t>
            </a:r>
          </a:p>
          <a:p>
            <a:r>
              <a:rPr lang="en-US" sz="1600" dirty="0" smtClean="0">
                <a:solidFill>
                  <a:srgbClr val="008000"/>
                </a:solidFill>
              </a:rPr>
              <a:t>#3.28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82600" y="533400"/>
            <a:ext cx="4241800" cy="3911600"/>
          </a:xfrm>
          <a:prstGeom prst="rect">
            <a:avLst/>
          </a:prstGeom>
        </p:spPr>
      </p:pic>
      <p:pic>
        <p:nvPicPr>
          <p:cNvPr id="8" name="Picture 7"/>
          <p:cNvPicPr>
            <a:picLocks noChangeAspect="1"/>
          </p:cNvPicPr>
          <p:nvPr/>
        </p:nvPicPr>
        <mc:AlternateContent>
          <mc:Choice xmlns:ma="http://schemas.microsoft.com/office/mac/drawingml/2008/main" Requires="ma">
            <p:blipFill>
              <a:blip r:embed="rId4"/>
              <a:stretch>
                <a:fillRect/>
              </a:stretch>
            </p:blipFill>
          </mc:Choice>
          <mc:Fallback>
            <p:blipFill>
              <a:blip r:embed="rId5"/>
              <a:stretch>
                <a:fillRect/>
              </a:stretch>
            </p:blipFill>
          </mc:Fallback>
        </mc:AlternateContent>
        <p:spPr>
          <a:xfrm>
            <a:off x="4330700" y="533400"/>
            <a:ext cx="4241800" cy="3911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81537" y="288836"/>
            <a:ext cx="7590693" cy="830997"/>
          </a:xfrm>
          <a:prstGeom prst="rect">
            <a:avLst/>
          </a:prstGeom>
          <a:noFill/>
        </p:spPr>
        <p:txBody>
          <a:bodyPr wrap="square" rtlCol="0">
            <a:spAutoFit/>
          </a:bodyPr>
          <a:lstStyle/>
          <a:p>
            <a:r>
              <a:rPr lang="en-US" dirty="0" smtClean="0"/>
              <a:t>If the rate of cancer in your small town is three times the national average, should you be alarmed?</a:t>
            </a:r>
            <a:endParaRPr lang="en-US" dirty="0"/>
          </a:p>
        </p:txBody>
      </p:sp>
      <p:sp>
        <p:nvSpPr>
          <p:cNvPr id="5" name="TextBox 4"/>
          <p:cNvSpPr txBox="1"/>
          <p:nvPr/>
        </p:nvSpPr>
        <p:spPr>
          <a:xfrm>
            <a:off x="781537" y="1602154"/>
            <a:ext cx="7590693" cy="2308324"/>
          </a:xfrm>
          <a:prstGeom prst="rect">
            <a:avLst/>
          </a:prstGeom>
          <a:noFill/>
        </p:spPr>
        <p:txBody>
          <a:bodyPr wrap="square" rtlCol="0">
            <a:spAutoFit/>
          </a:bodyPr>
          <a:lstStyle/>
          <a:p>
            <a:r>
              <a:rPr lang="en-US" dirty="0" smtClean="0"/>
              <a:t>To be specific, let’s consider pancreatic cancer. Suppose that your county is rectangular and contains 36 towns (or townships) with roughly equal populations. Further suppose that everyone is equally likely to get (pancreatic) cancer. Where will the next 36 cases appear on a map of your county?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81537" y="288836"/>
            <a:ext cx="7590693" cy="830997"/>
          </a:xfrm>
          <a:prstGeom prst="rect">
            <a:avLst/>
          </a:prstGeom>
          <a:noFill/>
        </p:spPr>
        <p:txBody>
          <a:bodyPr wrap="square" rtlCol="0">
            <a:spAutoFit/>
          </a:bodyPr>
          <a:lstStyle/>
          <a:p>
            <a:r>
              <a:rPr lang="en-US" dirty="0" smtClean="0"/>
              <a:t>Let’s allocate cancer cases to towns/townships randomly. </a:t>
            </a:r>
            <a:endParaRPr lang="en-US" dirty="0"/>
          </a:p>
        </p:txBody>
      </p:sp>
      <p:sp>
        <p:nvSpPr>
          <p:cNvPr id="5" name="TextBox 4"/>
          <p:cNvSpPr txBox="1"/>
          <p:nvPr/>
        </p:nvSpPr>
        <p:spPr>
          <a:xfrm>
            <a:off x="781537" y="1602154"/>
            <a:ext cx="7590693" cy="1938992"/>
          </a:xfrm>
          <a:prstGeom prst="rect">
            <a:avLst/>
          </a:prstGeom>
          <a:noFill/>
        </p:spPr>
        <p:txBody>
          <a:bodyPr wrap="square" rtlCol="0">
            <a:spAutoFit/>
          </a:bodyPr>
          <a:lstStyle/>
          <a:p>
            <a:r>
              <a:rPr lang="en-US" dirty="0" smtClean="0"/>
              <a:t>Roll a pair of dice, </a:t>
            </a:r>
            <a:r>
              <a:rPr lang="en-US" smtClean="0"/>
              <a:t>one</a:t>
            </a:r>
            <a:r>
              <a:rPr lang="en-US" smtClean="0"/>
              <a:t> blue and </a:t>
            </a:r>
            <a:r>
              <a:rPr lang="en-US" dirty="0" smtClean="0"/>
              <a:t>one</a:t>
            </a:r>
            <a:r>
              <a:rPr lang="en-US" dirty="0" smtClean="0"/>
              <a:t> green. </a:t>
            </a:r>
            <a:r>
              <a:rPr lang="en-US" dirty="0" smtClean="0"/>
              <a:t>Let the number on the blue die indicate longitude and the number on the green die indicate latitude.</a:t>
            </a:r>
          </a:p>
          <a:p>
            <a:endParaRPr lang="en-US" dirty="0" smtClean="0"/>
          </a:p>
          <a:p>
            <a:r>
              <a:rPr lang="en-US" dirty="0" smtClean="0"/>
              <a:t>Repeat for a total of 36 rolls.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2977"/>
          </a:xfrm>
        </p:spPr>
        <p:txBody>
          <a:bodyPr/>
          <a:lstStyle/>
          <a:p>
            <a:r>
              <a:rPr lang="en-US" sz="3200" dirty="0" smtClean="0"/>
              <a:t>Where do cases land?</a:t>
            </a:r>
            <a:endParaRPr lang="en-US" sz="3200" dirty="0"/>
          </a:p>
        </p:txBody>
      </p:sp>
      <p:graphicFrame>
        <p:nvGraphicFramePr>
          <p:cNvPr id="6" name="Table 5"/>
          <p:cNvGraphicFramePr>
            <a:graphicFrameLocks noGrp="1"/>
          </p:cNvGraphicFramePr>
          <p:nvPr/>
        </p:nvGraphicFramePr>
        <p:xfrm>
          <a:off x="1524000" y="1269998"/>
          <a:ext cx="6096000" cy="4151924"/>
        </p:xfrm>
        <a:graphic>
          <a:graphicData uri="http://schemas.openxmlformats.org/drawingml/2006/table">
            <a:tbl>
              <a:tblPr>
                <a:tableStyleId>{D7AC3CCA-C797-4891-BE02-D94E43425B78}</a:tableStyleId>
              </a:tblPr>
              <a:tblGrid>
                <a:gridCol w="1035538"/>
                <a:gridCol w="488462"/>
                <a:gridCol w="762000"/>
                <a:gridCol w="762000"/>
                <a:gridCol w="762000"/>
                <a:gridCol w="762000"/>
                <a:gridCol w="762000"/>
                <a:gridCol w="762000"/>
              </a:tblGrid>
              <a:tr h="488251">
                <a:tc gridSpan="8">
                  <a:txBody>
                    <a:bodyPr/>
                    <a:lstStyle/>
                    <a:p>
                      <a:pPr algn="ctr"/>
                      <a:r>
                        <a:rPr lang="en-US" dirty="0" smtClean="0"/>
                        <a:t>                  </a:t>
                      </a:r>
                      <a:r>
                        <a:rPr lang="en-US" sz="2400" dirty="0" smtClean="0"/>
                        <a:t>(blue) Longitude</a:t>
                      </a:r>
                      <a:endParaRPr lang="en-US" sz="2400" dirty="0"/>
                    </a:p>
                  </a:txBody>
                  <a:tcPr>
                    <a:lnL w="12700" cmpd="sng">
                      <a:noFill/>
                    </a:lnL>
                    <a:lnR w="12700" cmpd="sng">
                      <a:noFill/>
                    </a:lnR>
                    <a:lnT w="12700" cmpd="sng">
                      <a:noFill/>
                    </a:lnT>
                    <a:lnB w="12700" cmpd="sng">
                      <a:noFill/>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88251">
                <a:tc rowSpan="7">
                  <a:txBody>
                    <a:bodyPr/>
                    <a:lstStyle/>
                    <a:p>
                      <a:pPr algn="ctr"/>
                      <a:r>
                        <a:rPr lang="en-US" sz="2400" dirty="0" smtClean="0"/>
                        <a:t>(green) Latitude</a:t>
                      </a:r>
                      <a:endParaRPr lang="en-US" sz="2400" dirty="0"/>
                    </a:p>
                  </a:txBody>
                  <a:tcPr vert="vert270" anchor="ctr">
                    <a:lnL w="12700" cmpd="sng">
                      <a:noFill/>
                    </a:lnL>
                    <a:lnT w="12700" cmpd="sng">
                      <a:noFill/>
                    </a:lnT>
                    <a:lnB w="12700" cmpd="sng">
                      <a:noFill/>
                    </a:lnB>
                  </a:tcPr>
                </a:tc>
                <a:tc>
                  <a:txBody>
                    <a:bodyPr/>
                    <a:lstStyle/>
                    <a:p>
                      <a:pPr algn="ctr"/>
                      <a:r>
                        <a:rPr lang="en-US" dirty="0" smtClean="0"/>
                        <a:t>  </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r>
              <a:tr h="529237">
                <a:tc vMerge="1">
                  <a:txBody>
                    <a:bodyPr/>
                    <a:lstStyle/>
                    <a:p>
                      <a:endParaRPr lang="en-US" dirty="0"/>
                    </a:p>
                  </a:txBody>
                  <a:tcPr/>
                </a:tc>
                <a:tc>
                  <a:txBody>
                    <a:bodyPr/>
                    <a:lstStyle/>
                    <a:p>
                      <a:pPr algn="ctr"/>
                      <a:r>
                        <a:rPr lang="en-US" dirty="0" smtClean="0"/>
                        <a:t>1</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529237">
                <a:tc vMerge="1">
                  <a:txBody>
                    <a:bodyPr/>
                    <a:lstStyle/>
                    <a:p>
                      <a:endParaRPr lang="en-US"/>
                    </a:p>
                  </a:txBody>
                  <a:tcPr/>
                </a:tc>
                <a:tc>
                  <a:txBody>
                    <a:bodyPr/>
                    <a:lstStyle/>
                    <a:p>
                      <a:pPr algn="ctr"/>
                      <a:r>
                        <a:rPr lang="en-US" dirty="0" smtClean="0"/>
                        <a:t>2</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529237">
                <a:tc vMerge="1">
                  <a:txBody>
                    <a:bodyPr/>
                    <a:lstStyle/>
                    <a:p>
                      <a:endParaRPr lang="en-US"/>
                    </a:p>
                  </a:txBody>
                  <a:tcPr/>
                </a:tc>
                <a:tc>
                  <a:txBody>
                    <a:bodyPr/>
                    <a:lstStyle/>
                    <a:p>
                      <a:pPr algn="ctr"/>
                      <a:r>
                        <a:rPr lang="en-US" dirty="0" smtClean="0"/>
                        <a:t>3</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529237">
                <a:tc vMerge="1">
                  <a:txBody>
                    <a:bodyPr/>
                    <a:lstStyle/>
                    <a:p>
                      <a:endParaRPr lang="en-US"/>
                    </a:p>
                  </a:txBody>
                  <a:tcPr/>
                </a:tc>
                <a:tc>
                  <a:txBody>
                    <a:bodyPr/>
                    <a:lstStyle/>
                    <a:p>
                      <a:pPr algn="ctr"/>
                      <a:r>
                        <a:rPr lang="en-US" dirty="0" smtClean="0"/>
                        <a:t>4</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r>
              <a:tr h="529237">
                <a:tc vMerge="1">
                  <a:txBody>
                    <a:bodyPr/>
                    <a:lstStyle/>
                    <a:p>
                      <a:endParaRPr lang="en-US"/>
                    </a:p>
                  </a:txBody>
                  <a:tcPr/>
                </a:tc>
                <a:tc>
                  <a:txBody>
                    <a:bodyPr/>
                    <a:lstStyle/>
                    <a:p>
                      <a:pPr algn="ctr"/>
                      <a:r>
                        <a:rPr lang="en-US" dirty="0" smtClean="0"/>
                        <a:t>5</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r>
              <a:tr h="529237">
                <a:tc vMerge="1">
                  <a:txBody>
                    <a:bodyPr/>
                    <a:lstStyle/>
                    <a:p>
                      <a:endParaRPr lang="en-US"/>
                    </a:p>
                  </a:txBody>
                  <a:tcPr/>
                </a:tc>
                <a:tc>
                  <a:txBody>
                    <a:bodyPr/>
                    <a:lstStyle/>
                    <a:p>
                      <a:pPr algn="ctr"/>
                      <a:r>
                        <a:rPr lang="en-US" dirty="0" smtClean="0"/>
                        <a:t>6</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2977"/>
          </a:xfrm>
        </p:spPr>
        <p:txBody>
          <a:bodyPr/>
          <a:lstStyle/>
          <a:p>
            <a:r>
              <a:rPr lang="en-US" sz="3200" dirty="0" smtClean="0"/>
              <a:t>Results from one example</a:t>
            </a:r>
            <a:endParaRPr lang="en-US" sz="3200" dirty="0"/>
          </a:p>
        </p:txBody>
      </p:sp>
      <p:graphicFrame>
        <p:nvGraphicFramePr>
          <p:cNvPr id="4" name="Table 3"/>
          <p:cNvGraphicFramePr>
            <a:graphicFrameLocks noGrp="1"/>
          </p:cNvGraphicFramePr>
          <p:nvPr/>
        </p:nvGraphicFramePr>
        <p:xfrm>
          <a:off x="1524000" y="1269998"/>
          <a:ext cx="6096000" cy="4151924"/>
        </p:xfrm>
        <a:graphic>
          <a:graphicData uri="http://schemas.openxmlformats.org/drawingml/2006/table">
            <a:tbl>
              <a:tblPr>
                <a:tableStyleId>{D7AC3CCA-C797-4891-BE02-D94E43425B78}</a:tableStyleId>
              </a:tblPr>
              <a:tblGrid>
                <a:gridCol w="1035538"/>
                <a:gridCol w="488462"/>
                <a:gridCol w="762000"/>
                <a:gridCol w="762000"/>
                <a:gridCol w="762000"/>
                <a:gridCol w="762000"/>
                <a:gridCol w="762000"/>
                <a:gridCol w="762000"/>
              </a:tblGrid>
              <a:tr h="488251">
                <a:tc gridSpan="8">
                  <a:txBody>
                    <a:bodyPr/>
                    <a:lstStyle/>
                    <a:p>
                      <a:pPr algn="ctr"/>
                      <a:r>
                        <a:rPr lang="en-US" dirty="0" smtClean="0"/>
                        <a:t>                  </a:t>
                      </a:r>
                      <a:r>
                        <a:rPr lang="en-US" sz="2400" dirty="0" smtClean="0"/>
                        <a:t>(blue) Longitude</a:t>
                      </a:r>
                      <a:endParaRPr lang="en-US" sz="2400" dirty="0"/>
                    </a:p>
                  </a:txBody>
                  <a:tcPr>
                    <a:lnL w="12700" cmpd="sng">
                      <a:noFill/>
                    </a:lnL>
                    <a:lnR w="12700" cmpd="sng">
                      <a:noFill/>
                    </a:lnR>
                    <a:lnT w="12700" cmpd="sng">
                      <a:noFill/>
                    </a:lnT>
                    <a:lnB w="12700" cmpd="sng">
                      <a:noFill/>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88251">
                <a:tc rowSpan="7">
                  <a:txBody>
                    <a:bodyPr/>
                    <a:lstStyle/>
                    <a:p>
                      <a:pPr algn="ctr"/>
                      <a:r>
                        <a:rPr lang="en-US" sz="2400" dirty="0" smtClean="0"/>
                        <a:t>(green) Latitude</a:t>
                      </a:r>
                      <a:endParaRPr lang="en-US" sz="2400" dirty="0"/>
                    </a:p>
                  </a:txBody>
                  <a:tcPr vert="vert270" anchor="ctr">
                    <a:lnL w="12700" cmpd="sng">
                      <a:noFill/>
                    </a:lnL>
                    <a:lnT w="12700" cmpd="sng">
                      <a:noFill/>
                    </a:lnT>
                    <a:lnB w="12700" cmpd="sng">
                      <a:noFill/>
                    </a:lnB>
                  </a:tcPr>
                </a:tc>
                <a:tc>
                  <a:txBody>
                    <a:bodyPr/>
                    <a:lstStyle/>
                    <a:p>
                      <a:pPr algn="ctr"/>
                      <a:r>
                        <a:rPr lang="en-US" dirty="0" smtClean="0"/>
                        <a:t>  </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r>
              <a:tr h="529237">
                <a:tc vMerge="1">
                  <a:txBody>
                    <a:bodyPr/>
                    <a:lstStyle/>
                    <a:p>
                      <a:endParaRPr lang="en-US" dirty="0"/>
                    </a:p>
                  </a:txBody>
                  <a:tcPr/>
                </a:tc>
                <a:tc>
                  <a:txBody>
                    <a:bodyPr/>
                    <a:lstStyle/>
                    <a:p>
                      <a:pPr algn="ctr"/>
                      <a:r>
                        <a:rPr lang="en-US" dirty="0" smtClean="0"/>
                        <a:t>1</a:t>
                      </a:r>
                      <a:endParaRPr lang="en-US" dirty="0"/>
                    </a:p>
                  </a:txBody>
                  <a:tcPr/>
                </a:tc>
                <a:tc>
                  <a:txBody>
                    <a:bodyPr/>
                    <a:lstStyle/>
                    <a:p>
                      <a:pPr algn="ctr"/>
                      <a:r>
                        <a:rPr lang="en-US" dirty="0" smtClean="0">
                          <a:solidFill>
                            <a:srgbClr val="FF0000"/>
                          </a:solidFill>
                        </a:rPr>
                        <a:t>3</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r>
              <a:tr h="529237">
                <a:tc vMerge="1">
                  <a:txBody>
                    <a:bodyPr/>
                    <a:lstStyle/>
                    <a:p>
                      <a:endParaRPr lang="en-US"/>
                    </a:p>
                  </a:txBody>
                  <a:tcPr/>
                </a:tc>
                <a:tc>
                  <a:txBody>
                    <a:bodyPr/>
                    <a:lstStyle/>
                    <a:p>
                      <a:pPr algn="ctr"/>
                      <a:r>
                        <a:rPr lang="en-US" dirty="0" smtClean="0"/>
                        <a:t>2</a:t>
                      </a:r>
                      <a:endParaRPr lang="en-US" dirty="0"/>
                    </a:p>
                  </a:txBody>
                  <a:tcPr/>
                </a:tc>
                <a:tc>
                  <a:txBody>
                    <a:bodyPr/>
                    <a:lstStyle/>
                    <a:p>
                      <a:pPr algn="ct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endParaRPr lang="en-US" dirty="0">
                        <a:solidFill>
                          <a:srgbClr val="FF0000"/>
                        </a:solidFill>
                      </a:endParaRPr>
                    </a:p>
                  </a:txBody>
                  <a:tcPr/>
                </a:tc>
              </a:tr>
              <a:tr h="529237">
                <a:tc vMerge="1">
                  <a:txBody>
                    <a:bodyPr/>
                    <a:lstStyle/>
                    <a:p>
                      <a:endParaRPr lang="en-US"/>
                    </a:p>
                  </a:txBody>
                  <a:tcPr/>
                </a:tc>
                <a:tc>
                  <a:txBody>
                    <a:bodyPr/>
                    <a:lstStyle/>
                    <a:p>
                      <a:pPr algn="ctr"/>
                      <a:r>
                        <a:rPr lang="en-US" dirty="0" smtClean="0"/>
                        <a:t>3</a:t>
                      </a:r>
                      <a:endParaRPr lang="en-US" dirty="0"/>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r>
              <a:tr h="529237">
                <a:tc vMerge="1">
                  <a:txBody>
                    <a:bodyPr/>
                    <a:lstStyle/>
                    <a:p>
                      <a:endParaRPr lang="en-US"/>
                    </a:p>
                  </a:txBody>
                  <a:tcPr/>
                </a:tc>
                <a:tc>
                  <a:txBody>
                    <a:bodyPr/>
                    <a:lstStyle/>
                    <a:p>
                      <a:pPr algn="ctr"/>
                      <a:r>
                        <a:rPr lang="en-US" dirty="0" smtClean="0"/>
                        <a:t>4</a:t>
                      </a:r>
                      <a:endParaRPr lang="en-US" dirty="0"/>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endParaRPr lang="en-US" dirty="0">
                        <a:solidFill>
                          <a:srgbClr val="FF0000"/>
                        </a:solidFill>
                      </a:endParaRPr>
                    </a:p>
                  </a:txBody>
                  <a:tcPr/>
                </a:tc>
              </a:tr>
              <a:tr h="529237">
                <a:tc vMerge="1">
                  <a:txBody>
                    <a:bodyPr/>
                    <a:lstStyle/>
                    <a:p>
                      <a:endParaRPr lang="en-US"/>
                    </a:p>
                  </a:txBody>
                  <a:tcPr/>
                </a:tc>
                <a:tc>
                  <a:txBody>
                    <a:bodyPr/>
                    <a:lstStyle/>
                    <a:p>
                      <a:pPr algn="ctr"/>
                      <a:r>
                        <a:rPr lang="en-US" dirty="0" smtClean="0"/>
                        <a:t>5</a:t>
                      </a:r>
                      <a:endParaRPr lang="en-US" dirty="0"/>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4</a:t>
                      </a: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r>
              <a:tr h="529237">
                <a:tc vMerge="1">
                  <a:txBody>
                    <a:bodyPr/>
                    <a:lstStyle/>
                    <a:p>
                      <a:endParaRPr lang="en-US"/>
                    </a:p>
                  </a:txBody>
                  <a:tcPr/>
                </a:tc>
                <a:tc>
                  <a:txBody>
                    <a:bodyPr/>
                    <a:lstStyle/>
                    <a:p>
                      <a:pPr algn="ctr"/>
                      <a:r>
                        <a:rPr lang="en-US" dirty="0" smtClean="0"/>
                        <a:t>6</a:t>
                      </a:r>
                      <a:endParaRPr lang="en-US" dirty="0"/>
                    </a:p>
                  </a:txBody>
                  <a:tcPr/>
                </a:tc>
                <a:tc>
                  <a:txBody>
                    <a:bodyPr/>
                    <a:lstStyle/>
                    <a:p>
                      <a:pPr algn="ct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1</a:t>
                      </a:r>
                      <a:endParaRPr lang="en-US" dirty="0">
                        <a:solidFill>
                          <a:srgbClr val="FF0000"/>
                        </a:solidFill>
                      </a:endParaRPr>
                    </a:p>
                  </a:txBody>
                  <a:tcPr/>
                </a:tc>
                <a:tc>
                  <a:txBody>
                    <a:bodyPr/>
                    <a:lstStyle/>
                    <a:p>
                      <a:pPr algn="ctr"/>
                      <a:r>
                        <a:rPr lang="en-US" dirty="0" smtClean="0">
                          <a:solidFill>
                            <a:srgbClr val="FF0000"/>
                          </a:solidFill>
                        </a:rPr>
                        <a:t>3</a:t>
                      </a:r>
                      <a:endParaRPr lang="en-US" dirty="0">
                        <a:solidFill>
                          <a:srgbClr val="FF0000"/>
                        </a:solidFill>
                      </a:endParaRPr>
                    </a:p>
                  </a:txBody>
                  <a:tcPr/>
                </a:tc>
                <a:tc>
                  <a:txBody>
                    <a:bodyPr/>
                    <a:lstStyle/>
                    <a:p>
                      <a:pPr algn="ctr"/>
                      <a:r>
                        <a:rPr lang="en-US" dirty="0" smtClean="0">
                          <a:solidFill>
                            <a:srgbClr val="FF0000"/>
                          </a:solidFill>
                        </a:rPr>
                        <a:t>2</a:t>
                      </a:r>
                      <a:endParaRPr lang="en-US" dirty="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81537" y="288836"/>
            <a:ext cx="7590693" cy="461665"/>
          </a:xfrm>
          <a:prstGeom prst="rect">
            <a:avLst/>
          </a:prstGeom>
          <a:noFill/>
        </p:spPr>
        <p:txBody>
          <a:bodyPr wrap="square" rtlCol="0">
            <a:spAutoFit/>
          </a:bodyPr>
          <a:lstStyle/>
          <a:p>
            <a:r>
              <a:rPr lang="en-US" dirty="0" smtClean="0"/>
              <a:t>We expect 1 case per town/township.</a:t>
            </a:r>
            <a:endParaRPr lang="en-US" dirty="0"/>
          </a:p>
        </p:txBody>
      </p:sp>
      <p:sp>
        <p:nvSpPr>
          <p:cNvPr id="5" name="TextBox 4"/>
          <p:cNvSpPr txBox="1"/>
          <p:nvPr/>
        </p:nvSpPr>
        <p:spPr>
          <a:xfrm>
            <a:off x="781537" y="1140489"/>
            <a:ext cx="7590693" cy="461665"/>
          </a:xfrm>
          <a:prstGeom prst="rect">
            <a:avLst/>
          </a:prstGeom>
          <a:noFill/>
        </p:spPr>
        <p:txBody>
          <a:bodyPr wrap="square" rtlCol="0">
            <a:spAutoFit/>
          </a:bodyPr>
          <a:lstStyle/>
          <a:p>
            <a:r>
              <a:rPr lang="en-US" dirty="0" smtClean="0"/>
              <a:t>But we saw a town with 4 cases!</a:t>
            </a:r>
          </a:p>
        </p:txBody>
      </p:sp>
      <p:sp>
        <p:nvSpPr>
          <p:cNvPr id="6" name="TextBox 5"/>
          <p:cNvSpPr txBox="1"/>
          <p:nvPr/>
        </p:nvSpPr>
        <p:spPr>
          <a:xfrm>
            <a:off x="781537" y="1896348"/>
            <a:ext cx="7590693" cy="1200328"/>
          </a:xfrm>
          <a:prstGeom prst="rect">
            <a:avLst/>
          </a:prstGeom>
          <a:noFill/>
        </p:spPr>
        <p:txBody>
          <a:bodyPr wrap="square" rtlCol="0">
            <a:spAutoFit/>
          </a:bodyPr>
          <a:lstStyle/>
          <a:p>
            <a:r>
              <a:rPr lang="en-US" dirty="0" smtClean="0"/>
              <a:t>It would be bad enough if the cancer rate in my town were double the national average, but a rate 4 times the national average is outrageous.</a:t>
            </a:r>
          </a:p>
        </p:txBody>
      </p:sp>
      <p:sp>
        <p:nvSpPr>
          <p:cNvPr id="7" name="TextBox 6"/>
          <p:cNvSpPr txBox="1"/>
          <p:nvPr/>
        </p:nvSpPr>
        <p:spPr>
          <a:xfrm>
            <a:off x="781537" y="3342194"/>
            <a:ext cx="7590693" cy="461665"/>
          </a:xfrm>
          <a:prstGeom prst="rect">
            <a:avLst/>
          </a:prstGeom>
          <a:noFill/>
        </p:spPr>
        <p:txBody>
          <a:bodyPr wrap="square" rtlCol="0">
            <a:spAutoFit/>
          </a:bodyPr>
          <a:lstStyle/>
          <a:p>
            <a:r>
              <a:rPr lang="en-US" dirty="0" smtClean="0"/>
              <a:t>Unless it just happened by chance…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781537" y="288836"/>
            <a:ext cx="7590693" cy="830997"/>
          </a:xfrm>
          <a:prstGeom prst="rect">
            <a:avLst/>
          </a:prstGeom>
          <a:noFill/>
        </p:spPr>
        <p:txBody>
          <a:bodyPr wrap="square" rtlCol="0">
            <a:spAutoFit/>
          </a:bodyPr>
          <a:lstStyle/>
          <a:p>
            <a:r>
              <a:rPr lang="en-US" dirty="0" smtClean="0"/>
              <a:t>This time we saw a cell with a count of 4 and we know that it happened by chance.</a:t>
            </a:r>
            <a:endParaRPr lang="en-US" dirty="0"/>
          </a:p>
        </p:txBody>
      </p:sp>
      <p:sp>
        <p:nvSpPr>
          <p:cNvPr id="5" name="TextBox 4"/>
          <p:cNvSpPr txBox="1"/>
          <p:nvPr/>
        </p:nvSpPr>
        <p:spPr>
          <a:xfrm>
            <a:off x="781537" y="1140488"/>
            <a:ext cx="7590693" cy="461665"/>
          </a:xfrm>
          <a:prstGeom prst="rect">
            <a:avLst/>
          </a:prstGeom>
          <a:noFill/>
        </p:spPr>
        <p:txBody>
          <a:bodyPr wrap="square" rtlCol="0">
            <a:spAutoFit/>
          </a:bodyPr>
          <a:lstStyle/>
          <a:p>
            <a:r>
              <a:rPr lang="en-US" dirty="0" smtClean="0"/>
              <a:t>How often do cells get numbers as large as 3 or 4?</a:t>
            </a:r>
            <a:endParaRPr lang="en-US" dirty="0"/>
          </a:p>
        </p:txBody>
      </p:sp>
      <p:sp>
        <p:nvSpPr>
          <p:cNvPr id="6" name="TextBox 5"/>
          <p:cNvSpPr txBox="1"/>
          <p:nvPr/>
        </p:nvSpPr>
        <p:spPr>
          <a:xfrm>
            <a:off x="781537" y="1990412"/>
            <a:ext cx="7590693" cy="1569660"/>
          </a:xfrm>
          <a:prstGeom prst="rect">
            <a:avLst/>
          </a:prstGeom>
          <a:noFill/>
        </p:spPr>
        <p:txBody>
          <a:bodyPr wrap="square" rtlCol="0">
            <a:spAutoFit/>
          </a:bodyPr>
          <a:lstStyle/>
          <a:p>
            <a:r>
              <a:rPr lang="en-US" dirty="0" smtClean="0"/>
              <a:t>We can run a quick simulation in R. Note: I do </a:t>
            </a:r>
            <a:r>
              <a:rPr lang="en-US" i="1" dirty="0" smtClean="0"/>
              <a:t>not </a:t>
            </a:r>
            <a:r>
              <a:rPr lang="en-US" dirty="0" smtClean="0"/>
              <a:t>do this with my students. It just lets me know that there is a very high chance that this activity will “work” – that I’ll see at least one cell with a count of 3 or higher.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273537" y="420752"/>
            <a:ext cx="9175263" cy="4985981"/>
          </a:xfrm>
          <a:prstGeom prst="rect">
            <a:avLst/>
          </a:prstGeom>
          <a:noFill/>
        </p:spPr>
        <p:txBody>
          <a:bodyPr wrap="square" rtlCol="0">
            <a:spAutoFit/>
          </a:bodyPr>
          <a:lstStyle/>
          <a:p>
            <a:r>
              <a:rPr lang="en-US" dirty="0" smtClean="0"/>
              <a:t>A bit of R code:</a:t>
            </a:r>
          </a:p>
          <a:p>
            <a:endParaRPr lang="en-US" dirty="0" smtClean="0"/>
          </a:p>
          <a:p>
            <a:r>
              <a:rPr lang="en-US" sz="1800" dirty="0" smtClean="0">
                <a:latin typeface="Courier"/>
              </a:rPr>
              <a:t>#cancer cluster via two dice rolls simulation</a:t>
            </a:r>
          </a:p>
          <a:p>
            <a:r>
              <a:rPr lang="en-US" sz="1800" dirty="0" smtClean="0">
                <a:latin typeface="Courier"/>
              </a:rPr>
              <a:t>longitude=c(10,20,30,40,50,60)</a:t>
            </a:r>
          </a:p>
          <a:p>
            <a:r>
              <a:rPr lang="en-US" sz="1800" dirty="0" smtClean="0">
                <a:latin typeface="Courier"/>
              </a:rPr>
              <a:t>latitude=c(1,2,3,4,5,6)</a:t>
            </a:r>
          </a:p>
          <a:p>
            <a:r>
              <a:rPr lang="en-US" sz="1800" dirty="0" smtClean="0">
                <a:latin typeface="Courier"/>
              </a:rPr>
              <a:t>#now place a cancer case:</a:t>
            </a:r>
          </a:p>
          <a:p>
            <a:r>
              <a:rPr lang="en-US" sz="1800" dirty="0" smtClean="0">
                <a:latin typeface="Courier"/>
              </a:rPr>
              <a:t>location=</a:t>
            </a:r>
            <a:r>
              <a:rPr lang="en-US" sz="1800" dirty="0" err="1" smtClean="0">
                <a:latin typeface="Courier"/>
              </a:rPr>
              <a:t>sample(longitude,size</a:t>
            </a:r>
            <a:r>
              <a:rPr lang="en-US" sz="1800" dirty="0" smtClean="0">
                <a:latin typeface="Courier"/>
              </a:rPr>
              <a:t>=1)+sample(latitude,size=1)</a:t>
            </a:r>
          </a:p>
          <a:p>
            <a:r>
              <a:rPr lang="en-US" sz="1800" dirty="0" smtClean="0">
                <a:latin typeface="Courier"/>
              </a:rPr>
              <a:t>cases=36 #roll dice 36 times</a:t>
            </a:r>
          </a:p>
          <a:p>
            <a:r>
              <a:rPr lang="en-US" sz="1800" dirty="0" smtClean="0">
                <a:latin typeface="Courier"/>
              </a:rPr>
              <a:t>location = NULL</a:t>
            </a:r>
          </a:p>
          <a:p>
            <a:r>
              <a:rPr lang="en-US" sz="1800" dirty="0" smtClean="0">
                <a:latin typeface="Courier"/>
              </a:rPr>
              <a:t>for (</a:t>
            </a:r>
            <a:r>
              <a:rPr lang="en-US" sz="1800" dirty="0" err="1" smtClean="0">
                <a:latin typeface="Courier"/>
              </a:rPr>
              <a:t>i</a:t>
            </a:r>
            <a:r>
              <a:rPr lang="en-US" sz="1800" dirty="0" smtClean="0">
                <a:latin typeface="Courier"/>
              </a:rPr>
              <a:t> in 1:cases){</a:t>
            </a:r>
          </a:p>
          <a:p>
            <a:r>
              <a:rPr lang="en-US" sz="1800" dirty="0" smtClean="0">
                <a:latin typeface="Courier"/>
              </a:rPr>
              <a:t>	</a:t>
            </a:r>
            <a:r>
              <a:rPr lang="en-US" sz="1800" dirty="0" err="1" smtClean="0">
                <a:latin typeface="Courier"/>
              </a:rPr>
              <a:t>location[i</a:t>
            </a:r>
            <a:r>
              <a:rPr lang="en-US" sz="1800" dirty="0" smtClean="0">
                <a:latin typeface="Courier"/>
              </a:rPr>
              <a:t>]=</a:t>
            </a:r>
            <a:r>
              <a:rPr lang="en-US" sz="1800" dirty="0" err="1" smtClean="0">
                <a:latin typeface="Courier"/>
              </a:rPr>
              <a:t>sample(longitude,size</a:t>
            </a:r>
            <a:r>
              <a:rPr lang="en-US" sz="1800" dirty="0" smtClean="0">
                <a:latin typeface="Courier"/>
              </a:rPr>
              <a:t>=1)+sample(latitude,size=1)</a:t>
            </a:r>
          </a:p>
          <a:p>
            <a:r>
              <a:rPr lang="en-US" sz="1800" dirty="0" smtClean="0">
                <a:latin typeface="Courier"/>
              </a:rPr>
              <a:t>	}</a:t>
            </a:r>
          </a:p>
          <a:p>
            <a:endParaRPr lang="en-US" sz="1800" dirty="0" smtClean="0">
              <a:latin typeface="Courier"/>
            </a:endParaRPr>
          </a:p>
          <a:p>
            <a:r>
              <a:rPr lang="en-US" sz="1800" dirty="0" err="1" smtClean="0">
                <a:latin typeface="Courier"/>
              </a:rPr>
              <a:t>hist(tabulate(location),breaks</a:t>
            </a:r>
            <a:r>
              <a:rPr lang="en-US" sz="1800" dirty="0" smtClean="0">
                <a:latin typeface="Courier"/>
              </a:rPr>
              <a:t>=</a:t>
            </a:r>
            <a:r>
              <a:rPr lang="en-US" sz="1800" dirty="0" err="1" smtClean="0">
                <a:latin typeface="Courier"/>
              </a:rPr>
              <a:t>c</a:t>
            </a:r>
            <a:r>
              <a:rPr lang="en-US" sz="1800" dirty="0" smtClean="0">
                <a:latin typeface="Courier"/>
              </a:rPr>
              <a:t> 	(-0.5,0.5,1.5,2.5,3.5,4.5,5.5,6.5,7.5,8.5))</a:t>
            </a:r>
          </a:p>
          <a:p>
            <a:endParaRPr lang="en-US" sz="1800" dirty="0" smtClean="0">
              <a:latin typeface="Courier"/>
            </a:endParaRPr>
          </a:p>
          <a:p>
            <a:r>
              <a:rPr lang="en-US" sz="1800" dirty="0" err="1" smtClean="0">
                <a:latin typeface="Courier"/>
              </a:rPr>
              <a:t>max(tabulate(location</a:t>
            </a:r>
            <a:r>
              <a:rPr lang="en-US" sz="1800" dirty="0" smtClean="0">
                <a:latin typeface="Courier"/>
              </a:rPr>
              <a:t>)) #find the maximum cell count</a:t>
            </a:r>
            <a:endParaRPr lang="en-US" sz="1800" dirty="0">
              <a:latin typeface="Courie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83037" y="127000"/>
            <a:ext cx="9175263" cy="6217088"/>
          </a:xfrm>
          <a:prstGeom prst="rect">
            <a:avLst/>
          </a:prstGeom>
          <a:noFill/>
        </p:spPr>
        <p:txBody>
          <a:bodyPr wrap="square" rtlCol="0">
            <a:spAutoFit/>
          </a:bodyPr>
          <a:lstStyle/>
          <a:p>
            <a:r>
              <a:rPr lang="en-US" sz="2000" dirty="0" smtClean="0"/>
              <a:t>R code to do this 1000 times:</a:t>
            </a:r>
          </a:p>
          <a:p>
            <a:r>
              <a:rPr lang="en-US" sz="1800" dirty="0" smtClean="0">
                <a:latin typeface="Courier"/>
              </a:rPr>
              <a:t>#cancer cluster via two dice rolls simulation</a:t>
            </a:r>
          </a:p>
          <a:p>
            <a:r>
              <a:rPr lang="en-US" sz="1800" dirty="0" smtClean="0">
                <a:latin typeface="Courier"/>
              </a:rPr>
              <a:t>longitude=c(10,20,30,40,50,60)</a:t>
            </a:r>
          </a:p>
          <a:p>
            <a:r>
              <a:rPr lang="en-US" sz="1800" dirty="0" smtClean="0">
                <a:latin typeface="Courier"/>
              </a:rPr>
              <a:t>latitude=c(1,2,3,4,5,6)</a:t>
            </a:r>
          </a:p>
          <a:p>
            <a:r>
              <a:rPr lang="en-US" sz="1800" dirty="0" smtClean="0">
                <a:latin typeface="Courier"/>
              </a:rPr>
              <a:t>location=</a:t>
            </a:r>
            <a:r>
              <a:rPr lang="en-US" sz="1800" dirty="0" err="1" smtClean="0">
                <a:latin typeface="Courier"/>
              </a:rPr>
              <a:t>sample(longitude,size</a:t>
            </a:r>
            <a:r>
              <a:rPr lang="en-US" sz="1800" dirty="0" smtClean="0">
                <a:latin typeface="Courier"/>
              </a:rPr>
              <a:t>=1)+sample(latitude,size=1)</a:t>
            </a:r>
          </a:p>
          <a:p>
            <a:r>
              <a:rPr lang="en-US" sz="1800" dirty="0" smtClean="0">
                <a:latin typeface="Courier"/>
              </a:rPr>
              <a:t>cases=36 #roll dice 36 times</a:t>
            </a:r>
          </a:p>
          <a:p>
            <a:r>
              <a:rPr lang="en-US" sz="1800" dirty="0" smtClean="0">
                <a:latin typeface="Courier"/>
              </a:rPr>
              <a:t>reps=1000</a:t>
            </a:r>
          </a:p>
          <a:p>
            <a:r>
              <a:rPr lang="en-US" sz="1800" dirty="0" smtClean="0">
                <a:latin typeface="Courier"/>
              </a:rPr>
              <a:t>maxes = NULL</a:t>
            </a:r>
          </a:p>
          <a:p>
            <a:r>
              <a:rPr lang="en-US" sz="1800" dirty="0" smtClean="0">
                <a:latin typeface="Courier"/>
              </a:rPr>
              <a:t>location = NULL</a:t>
            </a:r>
          </a:p>
          <a:p>
            <a:r>
              <a:rPr lang="en-US" sz="1800" dirty="0" smtClean="0">
                <a:latin typeface="Courier"/>
              </a:rPr>
              <a:t>counts = NULL</a:t>
            </a:r>
          </a:p>
          <a:p>
            <a:r>
              <a:rPr lang="en-US" sz="1800" dirty="0" smtClean="0">
                <a:latin typeface="Courier"/>
              </a:rPr>
              <a:t>for (</a:t>
            </a:r>
            <a:r>
              <a:rPr lang="en-US" sz="1800" dirty="0" err="1" smtClean="0">
                <a:latin typeface="Courier"/>
              </a:rPr>
              <a:t>i</a:t>
            </a:r>
            <a:r>
              <a:rPr lang="en-US" sz="1800" dirty="0" smtClean="0">
                <a:latin typeface="Courier"/>
              </a:rPr>
              <a:t> in 1:reps){</a:t>
            </a:r>
          </a:p>
          <a:p>
            <a:r>
              <a:rPr lang="en-US" sz="1800" dirty="0" smtClean="0">
                <a:latin typeface="Courier"/>
              </a:rPr>
              <a:t>	for (</a:t>
            </a:r>
            <a:r>
              <a:rPr lang="en-US" sz="1800" dirty="0" err="1" smtClean="0">
                <a:latin typeface="Courier"/>
              </a:rPr>
              <a:t>j</a:t>
            </a:r>
            <a:r>
              <a:rPr lang="en-US" sz="1800" dirty="0" smtClean="0">
                <a:latin typeface="Courier"/>
              </a:rPr>
              <a:t> in 1:cases){</a:t>
            </a:r>
          </a:p>
          <a:p>
            <a:r>
              <a:rPr lang="en-US" sz="1800" dirty="0" smtClean="0">
                <a:latin typeface="Courier"/>
              </a:rPr>
              <a:t>	</a:t>
            </a:r>
            <a:r>
              <a:rPr lang="en-US" sz="1800" dirty="0" err="1" smtClean="0">
                <a:latin typeface="Courier"/>
              </a:rPr>
              <a:t>location[j</a:t>
            </a:r>
            <a:r>
              <a:rPr lang="en-US" sz="1800" dirty="0" smtClean="0">
                <a:latin typeface="Courier"/>
              </a:rPr>
              <a:t>]=</a:t>
            </a:r>
            <a:r>
              <a:rPr lang="en-US" sz="1800" dirty="0" err="1" smtClean="0">
                <a:latin typeface="Courier"/>
              </a:rPr>
              <a:t>sample(longitude,size</a:t>
            </a:r>
            <a:r>
              <a:rPr lang="en-US" sz="1800" dirty="0" smtClean="0">
                <a:latin typeface="Courier"/>
              </a:rPr>
              <a:t>=1)+sample(latitude,size=1)}	</a:t>
            </a:r>
            <a:r>
              <a:rPr lang="en-US" sz="1800" dirty="0" err="1" smtClean="0">
                <a:latin typeface="Courier"/>
              </a:rPr>
              <a:t>hist(tabulate(location),breaks</a:t>
            </a:r>
            <a:r>
              <a:rPr lang="en-US" sz="1800" dirty="0" smtClean="0">
                <a:latin typeface="Courier"/>
              </a:rPr>
              <a:t>=</a:t>
            </a:r>
            <a:r>
              <a:rPr lang="en-US" sz="1800" dirty="0" err="1" smtClean="0">
                <a:latin typeface="Courier"/>
              </a:rPr>
              <a:t>c</a:t>
            </a:r>
            <a:r>
              <a:rPr lang="en-US" sz="1800" dirty="0" smtClean="0">
                <a:latin typeface="Courier"/>
              </a:rPr>
              <a:t>	(-0.5,0.5,1.5,2.5,3.5,4.5,5.5,6.5,7.5,8.5))</a:t>
            </a:r>
          </a:p>
          <a:p>
            <a:r>
              <a:rPr lang="en-US" sz="1800" dirty="0" err="1" smtClean="0">
                <a:latin typeface="Courier"/>
              </a:rPr>
              <a:t>maxes[i</a:t>
            </a:r>
            <a:r>
              <a:rPr lang="en-US" sz="1800" dirty="0" smtClean="0">
                <a:latin typeface="Courier"/>
              </a:rPr>
              <a:t>]=</a:t>
            </a:r>
            <a:r>
              <a:rPr lang="en-US" sz="1800" dirty="0" err="1" smtClean="0">
                <a:latin typeface="Courier"/>
              </a:rPr>
              <a:t>max(tabulate(location</a:t>
            </a:r>
            <a:r>
              <a:rPr lang="en-US" sz="1800" dirty="0" smtClean="0">
                <a:latin typeface="Courier"/>
              </a:rPr>
              <a:t>))</a:t>
            </a:r>
          </a:p>
          <a:p>
            <a:r>
              <a:rPr lang="en-US" sz="1800" dirty="0" smtClean="0">
                <a:latin typeface="Courier"/>
              </a:rPr>
              <a:t>}</a:t>
            </a:r>
          </a:p>
          <a:p>
            <a:r>
              <a:rPr lang="en-US" sz="1800" dirty="0" err="1" smtClean="0">
                <a:latin typeface="Courier"/>
              </a:rPr>
              <a:t>table(maxes</a:t>
            </a:r>
            <a:r>
              <a:rPr lang="en-US" sz="1800" dirty="0" smtClean="0">
                <a:latin typeface="Courier"/>
              </a:rPr>
              <a:t>)</a:t>
            </a:r>
          </a:p>
          <a:p>
            <a:r>
              <a:rPr lang="en-US" sz="1800" dirty="0" smtClean="0">
                <a:solidFill>
                  <a:srgbClr val="FF0000"/>
                </a:solidFill>
                <a:latin typeface="Courier"/>
              </a:rPr>
              <a:t>#maxes  some results</a:t>
            </a:r>
          </a:p>
          <a:p>
            <a:r>
              <a:rPr lang="en-US" sz="1800" dirty="0" smtClean="0">
                <a:solidFill>
                  <a:srgbClr val="FF0000"/>
                </a:solidFill>
                <a:latin typeface="Courier"/>
              </a:rPr>
              <a:t>#  2   3   4   5   6 </a:t>
            </a:r>
          </a:p>
          <a:p>
            <a:r>
              <a:rPr lang="en-US" sz="1800" dirty="0" smtClean="0">
                <a:solidFill>
                  <a:srgbClr val="FF0000"/>
                </a:solidFill>
                <a:latin typeface="Courier"/>
              </a:rPr>
              <a:t># 18 502 386  81  13 </a:t>
            </a:r>
          </a:p>
          <a:p>
            <a:r>
              <a:rPr lang="en-US" sz="1800" dirty="0" smtClean="0">
                <a:solidFill>
                  <a:srgbClr val="FF0000"/>
                </a:solidFill>
                <a:latin typeface="Courier"/>
              </a:rPr>
              <a:t>#thus Pr(2) is about 18/1000 or 2% and Pr(4 or more) is about 48%</a:t>
            </a:r>
            <a:endParaRPr lang="en-US" sz="1800" dirty="0">
              <a:solidFill>
                <a:srgbClr val="FF0000"/>
              </a:solidFill>
              <a:latin typeface="Courie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2231</TotalTime>
  <Words>1192</Words>
  <Application>Microsoft Macintosh PowerPoint</Application>
  <PresentationFormat>On-screen Show (4:3)</PresentationFormat>
  <Paragraphs>145</Paragraphs>
  <Slides>13</Slides>
  <Notes>1</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Where do cases land?</vt:lpstr>
      <vt:lpstr>Results from one example</vt:lpstr>
      <vt:lpstr>Slide 6</vt:lpstr>
      <vt:lpstr>Slide 7</vt:lpstr>
      <vt:lpstr>Slide 8</vt:lpstr>
      <vt:lpstr>Slide 9</vt:lpstr>
      <vt:lpstr>Slide 10</vt:lpstr>
      <vt:lpstr>Slide 11</vt:lpstr>
      <vt:lpstr>Slide 12</vt:lpstr>
      <vt:lpstr>Slide 13</vt:lpstr>
    </vt:vector>
  </TitlesOfParts>
  <Company>Oberlin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Jeff Witmer</dc:creator>
  <cp:lastModifiedBy>Jeff Witmer</cp:lastModifiedBy>
  <cp:revision>61</cp:revision>
  <dcterms:created xsi:type="dcterms:W3CDTF">2013-01-18T14:19:15Z</dcterms:created>
  <dcterms:modified xsi:type="dcterms:W3CDTF">2013-01-18T14:20:09Z</dcterms:modified>
</cp:coreProperties>
</file>