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97" r:id="rId2"/>
    <p:sldId id="293" r:id="rId3"/>
    <p:sldId id="298" r:id="rId4"/>
    <p:sldId id="302" r:id="rId5"/>
    <p:sldId id="304" r:id="rId6"/>
    <p:sldId id="305" r:id="rId7"/>
    <p:sldId id="306" r:id="rId8"/>
    <p:sldId id="307" r:id="rId9"/>
    <p:sldId id="309" r:id="rId10"/>
    <p:sldId id="273" r:id="rId11"/>
    <p:sldId id="310" r:id="rId12"/>
    <p:sldId id="261" r:id="rId13"/>
    <p:sldId id="312" r:id="rId14"/>
    <p:sldId id="313" r:id="rId15"/>
    <p:sldId id="321" r:id="rId16"/>
    <p:sldId id="263" r:id="rId17"/>
    <p:sldId id="264" r:id="rId18"/>
    <p:sldId id="266" r:id="rId19"/>
    <p:sldId id="320" r:id="rId20"/>
    <p:sldId id="323" r:id="rId21"/>
    <p:sldId id="326" r:id="rId22"/>
    <p:sldId id="316" r:id="rId23"/>
    <p:sldId id="343" r:id="rId24"/>
    <p:sldId id="319" r:id="rId25"/>
    <p:sldId id="332" r:id="rId26"/>
    <p:sldId id="271" r:id="rId27"/>
    <p:sldId id="337" r:id="rId28"/>
    <p:sldId id="335" r:id="rId29"/>
    <p:sldId id="342" r:id="rId30"/>
    <p:sldId id="334" r:id="rId31"/>
    <p:sldId id="284" r:id="rId32"/>
    <p:sldId id="291" r:id="rId33"/>
    <p:sldId id="344" r:id="rId34"/>
    <p:sldId id="345" r:id="rId35"/>
    <p:sldId id="346" r:id="rId36"/>
    <p:sldId id="347" r:id="rId37"/>
    <p:sldId id="348" r:id="rId38"/>
    <p:sldId id="299" r:id="rId39"/>
    <p:sldId id="300" r:id="rId40"/>
    <p:sldId id="303" r:id="rId41"/>
    <p:sldId id="308" r:id="rId4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2" autoAdjust="0"/>
    <p:restoredTop sz="86022" autoAdjust="0"/>
  </p:normalViewPr>
  <p:slideViewPr>
    <p:cSldViewPr snapToGrid="0" snapToObjects="1">
      <p:cViewPr varScale="1">
        <p:scale>
          <a:sx n="75" d="100"/>
          <a:sy n="75" d="100"/>
        </p:scale>
        <p:origin x="-120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5" d="100"/>
          <a:sy n="75" d="100"/>
        </p:scale>
        <p:origin x="-2504" y="-11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4086658-13E0-41FF-947B-7FE743DB187B}" type="datetimeFigureOut">
              <a:rPr lang="en-US" smtClean="0"/>
              <a:pPr/>
              <a:t>12/8/12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DDE53A7-EEF8-400A-B9EC-DC96A492A6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25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CFD4276-17D0-0A42-A71D-59BC1CE6D49A}" type="datetimeFigureOut">
              <a:rPr lang="en-US" smtClean="0"/>
              <a:pPr/>
              <a:t>12/8/12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34AD953-C1B6-344F-A020-D4D2395874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1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AD953-C1B6-344F-A020-D4D23958742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AD953-C1B6-344F-A020-D4D23958742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AD953-C1B6-344F-A020-D4D23958742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AD953-C1B6-344F-A020-D4D23958742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AD953-C1B6-344F-A020-D4D23958742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AD953-C1B6-344F-A020-D4D23958742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AD953-C1B6-344F-A020-D4D23958742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AD953-C1B6-344F-A020-D4D23958742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AD953-C1B6-344F-A020-D4D23958742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14-question START test was developed as a shorter alternative to the 40-item Comprehensive Assessment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Outcomes in a First Statistics Course (CAOS) test, developed by the ARTIST team at the University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Minnesota as part of a National Science Foundation grant (Delmas et al. 2007).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AD953-C1B6-344F-A020-D4D23958742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AD953-C1B6-344F-A020-D4D23958742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AD953-C1B6-344F-A020-D4D23958742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AD953-C1B6-344F-A020-D4D23958742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AD953-C1B6-344F-A020-D4D23958742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AD953-C1B6-344F-A020-D4D23958742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AD953-C1B6-344F-A020-D4D23958742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AD953-C1B6-344F-A020-D4D23958742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AD953-C1B6-344F-A020-D4D23958742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AD953-C1B6-344F-A020-D4D23958742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AD953-C1B6-344F-A020-D4D23958742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AD953-C1B6-344F-A020-D4D23958742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AD953-C1B6-344F-A020-D4D23958742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AD953-C1B6-344F-A020-D4D23958742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AD953-C1B6-344F-A020-D4D23958742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AD953-C1B6-344F-A020-D4D23958742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AD953-C1B6-344F-A020-D4D23958742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AD953-C1B6-344F-A020-D4D23958742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AD953-C1B6-344F-A020-D4D23958742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AD953-C1B6-344F-A020-D4D23958742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AD953-C1B6-344F-A020-D4D23958742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AD953-C1B6-344F-A020-D4D23958742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AD953-C1B6-344F-A020-D4D23958742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AD953-C1B6-344F-A020-D4D23958742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AD953-C1B6-344F-A020-D4D23958742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AD953-C1B6-344F-A020-D4D239587425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AD953-C1B6-344F-A020-D4D239587425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AD953-C1B6-344F-A020-D4D23958742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AD953-C1B6-344F-A020-D4D23958742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AD953-C1B6-344F-A020-D4D23958742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AD953-C1B6-344F-A020-D4D23958742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AD953-C1B6-344F-A020-D4D23958742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F55D-18F1-A446-8E4E-1A21A17BE484}" type="datetimeFigureOut">
              <a:rPr lang="en-US" smtClean="0"/>
              <a:pPr/>
              <a:t>12/8/12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88B1-DF35-7145-B5E6-E01E32C1B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F55D-18F1-A446-8E4E-1A21A17BE484}" type="datetimeFigureOut">
              <a:rPr lang="en-US" smtClean="0"/>
              <a:pPr/>
              <a:t>12/8/12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88B1-DF35-7145-B5E6-E01E32C1B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F55D-18F1-A446-8E4E-1A21A17BE484}" type="datetimeFigureOut">
              <a:rPr lang="en-US" smtClean="0"/>
              <a:pPr/>
              <a:t>12/8/12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88B1-DF35-7145-B5E6-E01E32C1B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F55D-18F1-A446-8E4E-1A21A17BE484}" type="datetimeFigureOut">
              <a:rPr lang="en-US" smtClean="0"/>
              <a:pPr/>
              <a:t>12/8/12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88B1-DF35-7145-B5E6-E01E32C1B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F55D-18F1-A446-8E4E-1A21A17BE484}" type="datetimeFigureOut">
              <a:rPr lang="en-US" smtClean="0"/>
              <a:pPr/>
              <a:t>12/8/12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88B1-DF35-7145-B5E6-E01E32C1B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F55D-18F1-A446-8E4E-1A21A17BE484}" type="datetimeFigureOut">
              <a:rPr lang="en-US" smtClean="0"/>
              <a:pPr/>
              <a:t>12/8/12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88B1-DF35-7145-B5E6-E01E32C1B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F55D-18F1-A446-8E4E-1A21A17BE484}" type="datetimeFigureOut">
              <a:rPr lang="en-US" smtClean="0"/>
              <a:pPr/>
              <a:t>12/8/12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88B1-DF35-7145-B5E6-E01E32C1B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F55D-18F1-A446-8E4E-1A21A17BE484}" type="datetimeFigureOut">
              <a:rPr lang="en-US" smtClean="0"/>
              <a:pPr/>
              <a:t>12/8/12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88B1-DF35-7145-B5E6-E01E32C1B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F55D-18F1-A446-8E4E-1A21A17BE484}" type="datetimeFigureOut">
              <a:rPr lang="en-US" smtClean="0"/>
              <a:pPr/>
              <a:t>12/8/12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88B1-DF35-7145-B5E6-E01E32C1B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F55D-18F1-A446-8E4E-1A21A17BE484}" type="datetimeFigureOut">
              <a:rPr lang="en-US" smtClean="0"/>
              <a:pPr/>
              <a:t>12/8/12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88B1-DF35-7145-B5E6-E01E32C1B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0F55D-18F1-A446-8E4E-1A21A17BE484}" type="datetimeFigureOut">
              <a:rPr lang="en-US" smtClean="0"/>
              <a:pPr/>
              <a:t>12/8/12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88B1-DF35-7145-B5E6-E01E32C1B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0F55D-18F1-A446-8E4E-1A21A17BE484}" type="datetimeFigureOut">
              <a:rPr lang="en-US" smtClean="0"/>
              <a:pPr/>
              <a:t>12/8/12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488B1-DF35-7145-B5E6-E01E32C1B1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nces.ed.gov/pubs2012/2012280.pdf" TargetMode="External"/><Relationship Id="rId4" Type="http://schemas.openxmlformats.org/officeDocument/2006/relationships/hyperlink" Target="http://nces.ed.gov/fastfacts/display.asp?id=98" TargetMode="External"/><Relationship Id="rId5" Type="http://schemas.openxmlformats.org/officeDocument/2006/relationships/hyperlink" Target="http://www.highereducation.org/reports/losing_ground/affordability_report_final_bw.pdf" TargetMode="Externa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linelearningsurvey.com/reports/goingthedistance.pdf" TargetMode="External"/><Relationship Id="rId4" Type="http://schemas.openxmlformats.org/officeDocument/2006/relationships/hyperlink" Target="http://www.educause.edu/library/resources%20/ecar-national-study-undergraduate-students-and-information-technology-2011-report" TargetMode="Externa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use.edu/ero/article/enhancing-student-learning-graduate-research-and-statistics-course-clickers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sz="3200" dirty="0">
              <a:solidFill>
                <a:schemeClr val="bg1"/>
              </a:solidFill>
              <a:latin typeface="Arial Black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Arial Black" charset="0"/>
            </a:endParaRPr>
          </a:p>
          <a:p>
            <a:pPr algn="ctr"/>
            <a:endParaRPr lang="en-US" sz="3600" dirty="0" smtClean="0">
              <a:solidFill>
                <a:srgbClr val="666666"/>
              </a:solidFill>
              <a:latin typeface="Georgia" charset="0"/>
            </a:endParaRPr>
          </a:p>
          <a:p>
            <a:pPr algn="ctr"/>
            <a:r>
              <a:rPr lang="en-US" sz="3600" dirty="0" smtClean="0">
                <a:solidFill>
                  <a:srgbClr val="666666"/>
                </a:solidFill>
                <a:latin typeface="Georgia" charset="0"/>
              </a:rPr>
              <a:t>Polling, Streaming, and </a:t>
            </a:r>
            <a:r>
              <a:rPr lang="en-US" sz="3600" dirty="0" err="1" smtClean="0">
                <a:solidFill>
                  <a:srgbClr val="666666"/>
                </a:solidFill>
                <a:latin typeface="Georgia" charset="0"/>
              </a:rPr>
              <a:t>HyFlex</a:t>
            </a:r>
            <a:r>
              <a:rPr lang="en-US" sz="3600" dirty="0" smtClean="0">
                <a:solidFill>
                  <a:srgbClr val="666666"/>
                </a:solidFill>
                <a:latin typeface="Georgia" charset="0"/>
              </a:rPr>
              <a:t>:</a:t>
            </a:r>
          </a:p>
          <a:p>
            <a:pPr algn="ctr"/>
            <a:r>
              <a:rPr lang="en-US" sz="3000" dirty="0" smtClean="0">
                <a:solidFill>
                  <a:srgbClr val="666666"/>
                </a:solidFill>
                <a:latin typeface="Georgia" charset="0"/>
              </a:rPr>
              <a:t>Blended Learning for Large Courses</a:t>
            </a:r>
          </a:p>
          <a:p>
            <a:pPr algn="ctr"/>
            <a:endParaRPr lang="en-US" sz="2000" dirty="0" smtClean="0">
              <a:solidFill>
                <a:srgbClr val="666666"/>
              </a:solidFill>
              <a:latin typeface="Georgia" charset="0"/>
            </a:endParaRPr>
          </a:p>
          <a:p>
            <a:pPr algn="ctr"/>
            <a:r>
              <a:rPr lang="en-US" sz="2000" dirty="0" smtClean="0">
                <a:solidFill>
                  <a:srgbClr val="666666"/>
                </a:solidFill>
                <a:latin typeface="Georgia" charset="0"/>
              </a:rPr>
              <a:t>Jackie Miller, Ph.D., miller.203@osu.edu</a:t>
            </a:r>
          </a:p>
          <a:p>
            <a:pPr algn="ctr"/>
            <a:r>
              <a:rPr lang="en-US" sz="2000" dirty="0" smtClean="0">
                <a:solidFill>
                  <a:srgbClr val="666666"/>
                </a:solidFill>
                <a:latin typeface="Georgia" charset="0"/>
              </a:rPr>
              <a:t>Mark Risser, M.S., risser.13@osu.edu</a:t>
            </a:r>
          </a:p>
        </p:txBody>
      </p:sp>
      <p:pic>
        <p:nvPicPr>
          <p:cNvPr id="2059" name="Picture 11" descr="OSU_990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122680"/>
            <a:ext cx="2084388" cy="2084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1431751"/>
            <a:ext cx="82296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 comprehensive solution</a:t>
            </a:r>
            <a:r>
              <a:rPr lang="en-US" sz="2400" dirty="0" smtClean="0"/>
              <a:t>: the </a:t>
            </a:r>
            <a:r>
              <a:rPr lang="en-US" sz="2400" dirty="0" err="1" smtClean="0"/>
              <a:t>HyFlex</a:t>
            </a:r>
            <a:r>
              <a:rPr lang="en-US" sz="2400" dirty="0" smtClean="0"/>
              <a:t> (hybrid-flexible) model</a:t>
            </a:r>
          </a:p>
          <a:p>
            <a:endParaRPr lang="en-US" sz="2000" dirty="0" smtClean="0"/>
          </a:p>
          <a:p>
            <a:r>
              <a:rPr lang="en-US" sz="2400" dirty="0" smtClean="0"/>
              <a:t>“HyFlex courses provide participation options for students, allowing them to choose between online and classroom-based learning on a weekly (or regular) basis. Essentially, students create their own blend of participation that fits their needs and desires.”</a:t>
            </a:r>
          </a:p>
          <a:p>
            <a:pPr algn="r"/>
            <a:r>
              <a:rPr lang="en-US" sz="2000" dirty="0" smtClean="0"/>
              <a:t>Dr. Brian Beatty</a:t>
            </a:r>
          </a:p>
          <a:p>
            <a:pPr algn="r"/>
            <a:r>
              <a:rPr lang="en-US" sz="2000" dirty="0" smtClean="0"/>
              <a:t>(drbrianbeatty.com/hyflex.html)</a:t>
            </a:r>
          </a:p>
          <a:p>
            <a:endParaRPr lang="en-US" dirty="0" smtClean="0"/>
          </a:p>
          <a:p>
            <a:r>
              <a:rPr lang="en-US" sz="2400" dirty="0" smtClean="0"/>
              <a:t>Note: </a:t>
            </a:r>
            <a:r>
              <a:rPr lang="en-US" sz="2400" dirty="0" err="1" smtClean="0"/>
              <a:t>HyFlex</a:t>
            </a:r>
            <a:r>
              <a:rPr lang="en-US" sz="2400" dirty="0" smtClean="0"/>
              <a:t> is </a:t>
            </a:r>
            <a:r>
              <a:rPr lang="en-US" sz="2400" b="1" dirty="0" smtClean="0"/>
              <a:t>not</a:t>
            </a:r>
            <a:r>
              <a:rPr lang="en-US" sz="2400" dirty="0" smtClean="0"/>
              <a:t> the same as Blended Learning!</a:t>
            </a:r>
          </a:p>
          <a:p>
            <a:endParaRPr lang="en-US" sz="2000" dirty="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en-US" sz="1800">
              <a:solidFill>
                <a:schemeClr val="bg1"/>
              </a:solidFill>
              <a:latin typeface="Arial Black" charset="0"/>
            </a:endParaRPr>
          </a:p>
        </p:txBody>
      </p:sp>
      <p:pic>
        <p:nvPicPr>
          <p:cNvPr id="5" name="Picture 16" descr="OSU_990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609600" cy="609600"/>
          </a:xfrm>
          <a:prstGeom prst="rect">
            <a:avLst/>
          </a:prstGeom>
          <a:noFill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068286" y="228600"/>
            <a:ext cx="67709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The </a:t>
            </a:r>
            <a:r>
              <a:rPr lang="en-US" dirty="0" err="1" smtClean="0">
                <a:solidFill>
                  <a:schemeClr val="bg1"/>
                </a:solidFill>
                <a:latin typeface="Georgia" charset="0"/>
              </a:rPr>
              <a:t>HyFlex</a:t>
            </a:r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 Model: Student Choice, Instructor Flexibility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47346" y="1554480"/>
            <a:ext cx="764930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We wanted to:</a:t>
            </a:r>
          </a:p>
          <a:p>
            <a:r>
              <a:rPr lang="en-US" sz="2800" dirty="0" smtClean="0"/>
              <a:t>	Apply </a:t>
            </a:r>
            <a:r>
              <a:rPr lang="en-US" sz="2800" dirty="0" err="1" smtClean="0"/>
              <a:t>HyFlex</a:t>
            </a:r>
            <a:r>
              <a:rPr lang="en-US" sz="2800" dirty="0" smtClean="0"/>
              <a:t> in large, on-campus courses</a:t>
            </a:r>
          </a:p>
          <a:p>
            <a:r>
              <a:rPr lang="en-US" sz="2800" dirty="0" smtClean="0"/>
              <a:t>	Allow </a:t>
            </a:r>
            <a:r>
              <a:rPr lang="en-US" sz="2800" u="sng" dirty="0" smtClean="0"/>
              <a:t>daily</a:t>
            </a:r>
            <a:r>
              <a:rPr lang="en-US" sz="2800" dirty="0" smtClean="0"/>
              <a:t> attendance choices</a:t>
            </a:r>
          </a:p>
          <a:p>
            <a:endParaRPr lang="en-US" sz="2800" dirty="0" smtClean="0"/>
          </a:p>
          <a:p>
            <a:r>
              <a:rPr lang="en-US" sz="3600" dirty="0" smtClean="0"/>
              <a:t>While:</a:t>
            </a:r>
          </a:p>
          <a:p>
            <a:r>
              <a:rPr lang="en-US" sz="3600" dirty="0" smtClean="0"/>
              <a:t>	</a:t>
            </a:r>
            <a:r>
              <a:rPr lang="en-US" sz="2800" dirty="0" smtClean="0"/>
              <a:t>Providing a similar experience for students 	across attendance choices</a:t>
            </a:r>
          </a:p>
          <a:p>
            <a:pPr marL="971550" lvl="1" indent="-514350"/>
            <a:endParaRPr lang="en-US" sz="2800" dirty="0" smtClean="0"/>
          </a:p>
          <a:p>
            <a:endParaRPr lang="en-US" sz="2000" dirty="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en-US" sz="1800">
              <a:solidFill>
                <a:schemeClr val="bg1"/>
              </a:solidFill>
              <a:latin typeface="Arial Black" charset="0"/>
            </a:endParaRPr>
          </a:p>
        </p:txBody>
      </p:sp>
      <p:pic>
        <p:nvPicPr>
          <p:cNvPr id="5" name="Picture 16" descr="OSU_990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609600" cy="609600"/>
          </a:xfrm>
          <a:prstGeom prst="rect">
            <a:avLst/>
          </a:prstGeom>
          <a:noFill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068286" y="228600"/>
            <a:ext cx="677091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The </a:t>
            </a:r>
            <a:r>
              <a:rPr lang="en-US" dirty="0" err="1" smtClean="0">
                <a:solidFill>
                  <a:schemeClr val="bg1"/>
                </a:solidFill>
                <a:latin typeface="Georgia" charset="0"/>
              </a:rPr>
              <a:t>HyFlex</a:t>
            </a:r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 Model: Student Choice, Instructor Flexibility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latin typeface="Georgia" charset="0"/>
              </a:rPr>
              <a:t>Goals</a:t>
            </a:r>
            <a:endParaRPr lang="en-US" sz="2800" dirty="0">
              <a:latin typeface="Georgi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en-US" sz="1800">
              <a:solidFill>
                <a:schemeClr val="bg1"/>
              </a:solidFill>
              <a:latin typeface="Arial Black" charset="0"/>
            </a:endParaRPr>
          </a:p>
        </p:txBody>
      </p:sp>
      <p:pic>
        <p:nvPicPr>
          <p:cNvPr id="6" name="Picture 16" descr="OSU_990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609600" cy="609600"/>
          </a:xfrm>
          <a:prstGeom prst="rect">
            <a:avLst/>
          </a:prstGeom>
          <a:noFill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41286" y="228600"/>
            <a:ext cx="689791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The </a:t>
            </a:r>
            <a:r>
              <a:rPr lang="en-US" dirty="0" err="1" smtClean="0">
                <a:solidFill>
                  <a:schemeClr val="bg1"/>
                </a:solidFill>
                <a:latin typeface="Georgia" charset="0"/>
              </a:rPr>
              <a:t>HyFlex</a:t>
            </a:r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 Model: Student Choice, Instructor Flexibility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latin typeface="Georgia" charset="0"/>
              </a:rPr>
              <a:t>Implementation</a:t>
            </a:r>
            <a:endParaRPr lang="en-US" sz="1800" b="1" dirty="0" smtClean="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7346" y="1723292"/>
            <a:ext cx="76493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Attendance options:</a:t>
            </a:r>
          </a:p>
          <a:p>
            <a:endParaRPr lang="en-US" dirty="0" smtClean="0"/>
          </a:p>
          <a:p>
            <a:pPr marL="1200150" lvl="1" indent="-742950">
              <a:buFont typeface="+mj-lt"/>
              <a:buAutoNum type="arabicPeriod"/>
            </a:pPr>
            <a:r>
              <a:rPr lang="en-US" sz="3600" dirty="0" smtClean="0"/>
              <a:t>Face-to-face (traditional)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600" dirty="0" smtClean="0"/>
              <a:t>Online, synchronous attendance</a:t>
            </a:r>
          </a:p>
          <a:p>
            <a:pPr marL="1200150" lvl="1" indent="-742950"/>
            <a:endParaRPr lang="en-US" dirty="0" smtClean="0"/>
          </a:p>
          <a:p>
            <a:pPr marL="1200150" lvl="1" indent="-742950"/>
            <a:r>
              <a:rPr lang="en-US" sz="2800" dirty="0" smtClean="0"/>
              <a:t>(lecture recordings made available as well)</a:t>
            </a:r>
          </a:p>
          <a:p>
            <a:r>
              <a:rPr lang="en-US" sz="2800" dirty="0" smtClean="0"/>
              <a:t>	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en-US" sz="1800">
              <a:solidFill>
                <a:schemeClr val="bg1"/>
              </a:solidFill>
              <a:latin typeface="Arial Black" charset="0"/>
            </a:endParaRPr>
          </a:p>
        </p:txBody>
      </p:sp>
      <p:pic>
        <p:nvPicPr>
          <p:cNvPr id="6" name="Picture 16" descr="OSU_990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609600" cy="609600"/>
          </a:xfrm>
          <a:prstGeom prst="rect">
            <a:avLst/>
          </a:prstGeom>
          <a:noFill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41286" y="228600"/>
            <a:ext cx="689791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The </a:t>
            </a:r>
            <a:r>
              <a:rPr lang="en-US" dirty="0" err="1" smtClean="0">
                <a:solidFill>
                  <a:schemeClr val="bg1"/>
                </a:solidFill>
                <a:latin typeface="Georgia" charset="0"/>
              </a:rPr>
              <a:t>HyFlex</a:t>
            </a:r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 Model: Student Choice, Instructor Flexibility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latin typeface="Georgia" charset="0"/>
              </a:rPr>
              <a:t>Implementation</a:t>
            </a:r>
            <a:endParaRPr lang="en-US" sz="1800" b="1" dirty="0" smtClean="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7346" y="1585988"/>
            <a:ext cx="764930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Technology used:</a:t>
            </a:r>
          </a:p>
          <a:p>
            <a:endParaRPr lang="en-US" sz="14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Tablet </a:t>
            </a:r>
            <a:r>
              <a:rPr lang="en-US" sz="2800" dirty="0" smtClean="0"/>
              <a:t>PC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Wireless lapel </a:t>
            </a:r>
            <a:r>
              <a:rPr lang="en-US" sz="2800" dirty="0" smtClean="0"/>
              <a:t>microphone</a:t>
            </a: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Adobe Connect (a web-conferencing tool</a:t>
            </a:r>
            <a:r>
              <a:rPr lang="en-US" sz="2800" dirty="0" smtClean="0"/>
              <a:t>)</a:t>
            </a: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Poll Everywhere (live polling/backchannel</a:t>
            </a:r>
            <a:r>
              <a:rPr lang="en-US" sz="2800" dirty="0" smtClean="0"/>
              <a:t>)</a:t>
            </a: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Poll Everywhere/Twitter (backchannel</a:t>
            </a:r>
            <a:r>
              <a:rPr lang="en-US" sz="2800" dirty="0" smtClean="0"/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en-US" sz="1800">
              <a:solidFill>
                <a:schemeClr val="bg1"/>
              </a:solidFill>
              <a:latin typeface="Arial Black" charset="0"/>
            </a:endParaRPr>
          </a:p>
        </p:txBody>
      </p:sp>
      <p:pic>
        <p:nvPicPr>
          <p:cNvPr id="6" name="Picture 16" descr="OSU_990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609600" cy="609600"/>
          </a:xfrm>
          <a:prstGeom prst="rect">
            <a:avLst/>
          </a:prstGeom>
          <a:noFill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41286" y="228600"/>
            <a:ext cx="689791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The </a:t>
            </a:r>
            <a:r>
              <a:rPr lang="en-US" dirty="0" err="1" smtClean="0">
                <a:solidFill>
                  <a:schemeClr val="bg1"/>
                </a:solidFill>
                <a:latin typeface="Georgia" charset="0"/>
              </a:rPr>
              <a:t>HyFlex</a:t>
            </a:r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 Model: Student Choice, Instructor Flexibility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latin typeface="Georgia" charset="0"/>
              </a:rPr>
              <a:t>Implementation</a:t>
            </a:r>
            <a:endParaRPr lang="en-US" sz="1800" b="1" dirty="0" smtClean="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7346" y="1723292"/>
            <a:ext cx="764930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Use of Our Model</a:t>
            </a:r>
          </a:p>
          <a:p>
            <a:endParaRPr lang="en-US" sz="14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Algebra-based introductory statistics course (since Autumn 2011)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Calculus-based probability portion of probability and statistics for engineers (Spring 2012)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Calculus-based introductory statistics course (Autumn 2012)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2422" y="1182708"/>
            <a:ext cx="781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Adobe Connect screenshot</a:t>
            </a:r>
            <a:endParaRPr lang="en-US" sz="24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en-US" sz="1800">
              <a:solidFill>
                <a:schemeClr val="bg1"/>
              </a:solidFill>
              <a:latin typeface="Arial Black" charset="0"/>
            </a:endParaRPr>
          </a:p>
        </p:txBody>
      </p:sp>
      <p:pic>
        <p:nvPicPr>
          <p:cNvPr id="8" name="Picture 16" descr="OSU_990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609600" cy="609600"/>
          </a:xfrm>
          <a:prstGeom prst="rect">
            <a:avLst/>
          </a:prstGeom>
          <a:noFill/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959429" y="228600"/>
            <a:ext cx="6879771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The </a:t>
            </a:r>
            <a:r>
              <a:rPr lang="en-US" dirty="0" err="1" smtClean="0">
                <a:solidFill>
                  <a:schemeClr val="bg1"/>
                </a:solidFill>
                <a:latin typeface="Georgia" charset="0"/>
              </a:rPr>
              <a:t>HyFlex</a:t>
            </a:r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 Model: Student Choice, Instructor Flexibility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latin typeface="Georgia" charset="0"/>
              </a:rPr>
              <a:t>Implementation</a:t>
            </a:r>
            <a:endParaRPr lang="en-US" sz="1200" b="1" dirty="0" smtClean="0">
              <a:solidFill>
                <a:schemeClr val="bg1"/>
              </a:solidFill>
              <a:latin typeface="Georgia" charset="0"/>
            </a:endParaRPr>
          </a:p>
          <a:p>
            <a:pPr algn="r"/>
            <a:endParaRPr lang="en-US" sz="1800" dirty="0" smtClean="0">
              <a:solidFill>
                <a:schemeClr val="bg1"/>
              </a:solidFill>
              <a:latin typeface="Georgia" charset="0"/>
            </a:endParaRPr>
          </a:p>
          <a:p>
            <a:pPr algn="r"/>
            <a:endParaRPr lang="en-US" sz="1800" dirty="0">
              <a:latin typeface="Georgia" charset="0"/>
            </a:endParaRPr>
          </a:p>
        </p:txBody>
      </p:sp>
      <p:pic>
        <p:nvPicPr>
          <p:cNvPr id="11" name="Picture 10" descr="Adobe connect scre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511" y="1644373"/>
            <a:ext cx="7490978" cy="44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6178" y="1226038"/>
            <a:ext cx="7387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Backchannel screenshot (Poll Everywhere)</a:t>
            </a:r>
            <a:endParaRPr lang="en-US" sz="28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en-US" sz="1800">
              <a:solidFill>
                <a:schemeClr val="bg1"/>
              </a:solidFill>
              <a:latin typeface="Arial Black" charset="0"/>
            </a:endParaRPr>
          </a:p>
        </p:txBody>
      </p:sp>
      <p:pic>
        <p:nvPicPr>
          <p:cNvPr id="8" name="Picture 16" descr="OSU_990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609600" cy="609600"/>
          </a:xfrm>
          <a:prstGeom prst="rect">
            <a:avLst/>
          </a:prstGeom>
          <a:noFill/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68714" y="228600"/>
            <a:ext cx="697048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The </a:t>
            </a:r>
            <a:r>
              <a:rPr lang="en-US" dirty="0" err="1" smtClean="0">
                <a:solidFill>
                  <a:schemeClr val="bg1"/>
                </a:solidFill>
                <a:latin typeface="Georgia" charset="0"/>
              </a:rPr>
              <a:t>HyFlex</a:t>
            </a:r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 Model: Student Choice, Instructor Flexibility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latin typeface="Georgia" charset="0"/>
              </a:rPr>
              <a:t>Implementation</a:t>
            </a:r>
            <a:endParaRPr lang="en-US" sz="1200" b="1" dirty="0" smtClean="0">
              <a:solidFill>
                <a:schemeClr val="bg1"/>
              </a:solidFill>
              <a:latin typeface="Georgia" charset="0"/>
            </a:endParaRPr>
          </a:p>
          <a:p>
            <a:pPr algn="r"/>
            <a:endParaRPr lang="en-US" sz="1800" dirty="0">
              <a:latin typeface="Georgia" charset="0"/>
            </a:endParaRPr>
          </a:p>
        </p:txBody>
      </p:sp>
      <p:pic>
        <p:nvPicPr>
          <p:cNvPr id="12" name="Picture 11" descr="backchannel3.png"/>
          <p:cNvPicPr>
            <a:picLocks noChangeAspect="1"/>
          </p:cNvPicPr>
          <p:nvPr/>
        </p:nvPicPr>
        <p:blipFill>
          <a:blip r:embed="rId4"/>
          <a:srcRect b="2766"/>
          <a:stretch>
            <a:fillRect/>
          </a:stretch>
        </p:blipFill>
        <p:spPr>
          <a:xfrm>
            <a:off x="1964763" y="1749258"/>
            <a:ext cx="5214474" cy="422291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8107" y="1305818"/>
            <a:ext cx="7602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Poll Everywhere online polling screenshot (Note: choice B is correct!)</a:t>
            </a:r>
            <a:endParaRPr lang="en-US" sz="20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en-US" sz="1800">
              <a:solidFill>
                <a:schemeClr val="bg1"/>
              </a:solidFill>
              <a:latin typeface="Arial Black" charset="0"/>
            </a:endParaRPr>
          </a:p>
        </p:txBody>
      </p:sp>
      <p:pic>
        <p:nvPicPr>
          <p:cNvPr id="8" name="Picture 16" descr="OSU_990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609600" cy="609600"/>
          </a:xfrm>
          <a:prstGeom prst="rect">
            <a:avLst/>
          </a:prstGeom>
          <a:noFill/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122714" y="228600"/>
            <a:ext cx="671648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The </a:t>
            </a:r>
            <a:r>
              <a:rPr lang="en-US" dirty="0" err="1" smtClean="0">
                <a:solidFill>
                  <a:schemeClr val="bg1"/>
                </a:solidFill>
                <a:latin typeface="Georgia" charset="0"/>
              </a:rPr>
              <a:t>HyFlex</a:t>
            </a:r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 Model: Student Choice, Instructor Flexibility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latin typeface="Georgia" charset="0"/>
              </a:rPr>
              <a:t>Implementation</a:t>
            </a:r>
            <a:endParaRPr lang="en-US" b="1" dirty="0" smtClean="0">
              <a:solidFill>
                <a:schemeClr val="bg1"/>
              </a:solidFill>
              <a:latin typeface="Georgia" charset="0"/>
            </a:endParaRPr>
          </a:p>
          <a:p>
            <a:pPr algn="r"/>
            <a:endParaRPr lang="en-US" sz="1800" dirty="0">
              <a:latin typeface="Georgia" charset="0"/>
            </a:endParaRPr>
          </a:p>
        </p:txBody>
      </p:sp>
      <p:pic>
        <p:nvPicPr>
          <p:cNvPr id="11" name="Picture 10" descr="poll questi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332" y="1705928"/>
            <a:ext cx="7697337" cy="441324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706880"/>
            <a:ext cx="79130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How does student performance/learning in the pilot section compare to students in a traditional section? (START test</a:t>
            </a:r>
            <a:r>
              <a:rPr lang="en-US" sz="2800" baseline="30000" dirty="0" smtClean="0"/>
              <a:t>17</a:t>
            </a:r>
            <a:r>
              <a:rPr lang="en-US" sz="28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How does attendance method affect student performance/learning?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How are students using the </a:t>
            </a:r>
            <a:r>
              <a:rPr lang="en-US" sz="2800" dirty="0" err="1" smtClean="0"/>
              <a:t>HyFlex</a:t>
            </a:r>
            <a:r>
              <a:rPr lang="en-US" sz="2800" dirty="0" smtClean="0"/>
              <a:t> resources?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do students think about the </a:t>
            </a:r>
            <a:r>
              <a:rPr lang="en-US" sz="2800" dirty="0" err="1" smtClean="0"/>
              <a:t>HyFlex</a:t>
            </a:r>
            <a:r>
              <a:rPr lang="en-US" sz="2800" dirty="0" smtClean="0"/>
              <a:t> classroom model?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en-US" sz="1800">
              <a:solidFill>
                <a:schemeClr val="bg1"/>
              </a:solidFill>
              <a:latin typeface="Arial Black" charset="0"/>
            </a:endParaRPr>
          </a:p>
        </p:txBody>
      </p:sp>
      <p:pic>
        <p:nvPicPr>
          <p:cNvPr id="6" name="Picture 16" descr="OSU_990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609600" cy="609600"/>
          </a:xfrm>
          <a:prstGeom prst="rect">
            <a:avLst/>
          </a:prstGeom>
          <a:noFill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213339" y="228600"/>
            <a:ext cx="76258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The </a:t>
            </a:r>
            <a:r>
              <a:rPr lang="en-US" dirty="0" err="1" smtClean="0">
                <a:solidFill>
                  <a:schemeClr val="bg1"/>
                </a:solidFill>
                <a:latin typeface="Georgia" charset="0"/>
              </a:rPr>
              <a:t>HyFlex</a:t>
            </a:r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 Model: Student Choice, Instructor Flexibility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latin typeface="Georgia" charset="0"/>
              </a:rPr>
              <a:t>Questions of Interest</a:t>
            </a:r>
            <a:endParaRPr lang="en-US" sz="1200" b="1" dirty="0" smtClean="0">
              <a:solidFill>
                <a:schemeClr val="bg1"/>
              </a:solidFill>
              <a:latin typeface="Georgia" charset="0"/>
            </a:endParaRPr>
          </a:p>
          <a:p>
            <a:pPr algn="r"/>
            <a:endParaRPr lang="en-US" sz="1800" dirty="0">
              <a:latin typeface="Georgi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en-US" sz="1800">
              <a:solidFill>
                <a:schemeClr val="bg1"/>
              </a:solidFill>
              <a:latin typeface="Arial Black" charset="0"/>
            </a:endParaRPr>
          </a:p>
        </p:txBody>
      </p:sp>
      <p:pic>
        <p:nvPicPr>
          <p:cNvPr id="6" name="Picture 16" descr="OSU_990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609600" cy="609600"/>
          </a:xfrm>
          <a:prstGeom prst="rect">
            <a:avLst/>
          </a:prstGeom>
          <a:noFill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213339" y="228600"/>
            <a:ext cx="76258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The </a:t>
            </a:r>
            <a:r>
              <a:rPr lang="en-US" dirty="0" err="1" smtClean="0">
                <a:solidFill>
                  <a:schemeClr val="bg1"/>
                </a:solidFill>
                <a:latin typeface="Georgia" charset="0"/>
              </a:rPr>
              <a:t>HyFlex</a:t>
            </a:r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 Model: Student Choice, Instructor Flexibility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latin typeface="Georgia" charset="0"/>
              </a:rPr>
              <a:t>Comparing grades, pilot vs. traditional</a:t>
            </a:r>
            <a:endParaRPr lang="en-US" sz="1200" b="1" dirty="0" smtClean="0">
              <a:solidFill>
                <a:schemeClr val="bg1"/>
              </a:solidFill>
              <a:latin typeface="Georgia" charset="0"/>
            </a:endParaRPr>
          </a:p>
          <a:p>
            <a:pPr algn="r"/>
            <a:endParaRPr lang="en-US" sz="1800" dirty="0">
              <a:latin typeface="Georgia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5461" y="4280552"/>
            <a:ext cx="79130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2400" b="1" dirty="0" smtClean="0">
                <a:solidFill>
                  <a:srgbClr val="0000FF"/>
                </a:solidFill>
              </a:rPr>
              <a:t>No significant difference </a:t>
            </a:r>
            <a:r>
              <a:rPr lang="en-US" sz="2400" b="1" dirty="0" smtClean="0"/>
              <a:t>between traditional and pilot sections for all three terms</a:t>
            </a:r>
          </a:p>
          <a:p>
            <a:pPr marL="514350" indent="-514350"/>
            <a:r>
              <a:rPr lang="en-US" b="1" dirty="0"/>
              <a:t>Pilot</a:t>
            </a:r>
            <a:r>
              <a:rPr lang="en-US" dirty="0"/>
              <a:t>: one section of Stat 145 students with </a:t>
            </a:r>
            <a:r>
              <a:rPr lang="en-US" dirty="0" err="1"/>
              <a:t>HyFlex</a:t>
            </a:r>
            <a:r>
              <a:rPr lang="en-US" dirty="0"/>
              <a:t> options (traditional technology plus backchannel, attendance choices, and polling)</a:t>
            </a:r>
          </a:p>
          <a:p>
            <a:pPr marL="514350" indent="-514350"/>
            <a:r>
              <a:rPr lang="en-US" b="1" dirty="0" smtClean="0"/>
              <a:t>Traditional</a:t>
            </a:r>
            <a:r>
              <a:rPr lang="en-US" dirty="0" smtClean="0"/>
              <a:t>: two sections of Stat 145 students in a normal course (use of tablet PC, online homework)</a:t>
            </a:r>
          </a:p>
        </p:txBody>
      </p:sp>
      <p:pic>
        <p:nvPicPr>
          <p:cNvPr id="9" name="Picture 8" descr="Question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644" y="1162500"/>
            <a:ext cx="7432712" cy="3245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77438" y="1463128"/>
            <a:ext cx="738912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Growing university enrollment</a:t>
            </a:r>
          </a:p>
          <a:p>
            <a:r>
              <a:rPr lang="en-US" sz="2800" dirty="0" smtClean="0"/>
              <a:t>	</a:t>
            </a:r>
            <a:r>
              <a:rPr lang="en-US" sz="2400" dirty="0" smtClean="0"/>
              <a:t>21.5 million total enrolled in fall 2010</a:t>
            </a:r>
            <a:r>
              <a:rPr lang="en-US" sz="2400" baseline="30000" dirty="0" smtClean="0"/>
              <a:t>1</a:t>
            </a:r>
            <a:endParaRPr lang="en-US" sz="2400" dirty="0" smtClean="0"/>
          </a:p>
          <a:p>
            <a:r>
              <a:rPr lang="en-US" sz="2400" dirty="0" smtClean="0"/>
              <a:t>	Increase of 41% from fall 2000 enrollment</a:t>
            </a:r>
            <a:r>
              <a:rPr lang="en-US" sz="2400" baseline="30000" dirty="0" smtClean="0"/>
              <a:t>2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Decreased assistance for education</a:t>
            </a:r>
          </a:p>
          <a:p>
            <a:r>
              <a:rPr lang="en-US" sz="2800" dirty="0" smtClean="0"/>
              <a:t>	</a:t>
            </a:r>
            <a:r>
              <a:rPr lang="en-US" sz="2400" dirty="0" smtClean="0"/>
              <a:t>Education costs have increased faster than inflation 	and family income</a:t>
            </a:r>
            <a:r>
              <a:rPr lang="en-US" sz="2400" baseline="30000" dirty="0" smtClean="0"/>
              <a:t>3</a:t>
            </a:r>
            <a:endParaRPr lang="en-US" sz="2400" dirty="0" smtClean="0"/>
          </a:p>
          <a:p>
            <a:r>
              <a:rPr lang="en-US" sz="2400" dirty="0" smtClean="0"/>
              <a:t>	In 2002, Pell Grants covered a smaller portion of 	tuition than in 1986 (at four-year colleges)</a:t>
            </a:r>
            <a:r>
              <a:rPr lang="en-US" sz="2400" baseline="30000" dirty="0" smtClean="0"/>
              <a:t>3</a:t>
            </a:r>
          </a:p>
          <a:p>
            <a:endParaRPr lang="en-US" sz="1600" dirty="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en-US" sz="1800">
              <a:solidFill>
                <a:schemeClr val="bg1"/>
              </a:solidFill>
              <a:latin typeface="Arial Black" charset="0"/>
            </a:endParaRPr>
          </a:p>
        </p:txBody>
      </p:sp>
      <p:pic>
        <p:nvPicPr>
          <p:cNvPr id="5" name="Picture 16" descr="OSU_990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609600" cy="609600"/>
          </a:xfrm>
          <a:prstGeom prst="rect">
            <a:avLst/>
          </a:prstGeom>
          <a:noFill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04571" y="228600"/>
            <a:ext cx="6734629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1800" dirty="0" smtClean="0">
                <a:solidFill>
                  <a:schemeClr val="bg1"/>
                </a:solidFill>
                <a:latin typeface="Georgia" charset="0"/>
              </a:rPr>
              <a:t>The </a:t>
            </a:r>
            <a:r>
              <a:rPr lang="en-US" sz="1800" dirty="0" err="1" smtClean="0">
                <a:solidFill>
                  <a:schemeClr val="bg1"/>
                </a:solidFill>
                <a:latin typeface="Georgia" charset="0"/>
              </a:rPr>
              <a:t>HyFlex</a:t>
            </a:r>
            <a:r>
              <a:rPr lang="en-US" sz="1800" dirty="0" smtClean="0">
                <a:solidFill>
                  <a:schemeClr val="bg1"/>
                </a:solidFill>
                <a:latin typeface="Georgia" charset="0"/>
              </a:rPr>
              <a:t> Model: Student Choice, Instructor Flexibility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latin typeface="Georgia" charset="0"/>
              </a:rPr>
              <a:t>Motivation</a:t>
            </a:r>
            <a:endParaRPr lang="en-US" sz="1800" b="1" dirty="0">
              <a:latin typeface="Georgi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305818"/>
            <a:ext cx="7913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400" dirty="0" smtClean="0"/>
              <a:t>Face to face versus Adobe Connect (Fall ‘11)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en-US" sz="1800">
              <a:solidFill>
                <a:schemeClr val="bg1"/>
              </a:solidFill>
              <a:latin typeface="Arial Black" charset="0"/>
            </a:endParaRPr>
          </a:p>
        </p:txBody>
      </p:sp>
      <p:pic>
        <p:nvPicPr>
          <p:cNvPr id="6" name="Picture 16" descr="OSU_990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609600" cy="609600"/>
          </a:xfrm>
          <a:prstGeom prst="rect">
            <a:avLst/>
          </a:prstGeom>
          <a:noFill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90601" y="228600"/>
            <a:ext cx="7848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The </a:t>
            </a:r>
            <a:r>
              <a:rPr lang="en-US" dirty="0" err="1" smtClean="0">
                <a:solidFill>
                  <a:schemeClr val="bg1"/>
                </a:solidFill>
                <a:latin typeface="Georgia" charset="0"/>
              </a:rPr>
              <a:t>HyFlex</a:t>
            </a:r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 Model: Student Choice, Instructor Flexibility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latin typeface="Georgia" charset="0"/>
              </a:rPr>
              <a:t>Comparing grades by attendance method</a:t>
            </a:r>
            <a:endParaRPr lang="en-US" sz="1200" b="1" dirty="0" smtClean="0">
              <a:solidFill>
                <a:schemeClr val="bg1"/>
              </a:solidFill>
              <a:latin typeface="Georgia" charset="0"/>
            </a:endParaRPr>
          </a:p>
          <a:p>
            <a:pPr algn="r"/>
            <a:endParaRPr lang="en-US" sz="1800" dirty="0">
              <a:latin typeface="Georgia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85800" y="1767483"/>
          <a:ext cx="7913078" cy="3533458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1584960"/>
                <a:gridCol w="2041083"/>
                <a:gridCol w="906508"/>
                <a:gridCol w="2474019"/>
                <a:gridCol w="906508"/>
              </a:tblGrid>
              <a:tr h="865258"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/>
                        <a:t>Attendance Method </a:t>
                      </a:r>
                      <a:endParaRPr lang="en-US" sz="1400" u="none" strike="noStrike" dirty="0" smtClean="0"/>
                    </a:p>
                    <a:p>
                      <a:pPr algn="ctr" fontAlgn="ctr"/>
                      <a:r>
                        <a:rPr lang="en-US" sz="1400" u="none" strike="noStrike" dirty="0" smtClean="0"/>
                        <a:t>(</a:t>
                      </a:r>
                      <a:r>
                        <a:rPr lang="en-US" sz="1400" u="none" strike="noStrike" dirty="0"/>
                        <a:t>most often)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/>
                        <a:t>Average Grade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/>
                        <a:t>95% Confidence Interval for average face-to-face grade minus average Adobe Connect grade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/>
                        <a:t>p-value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7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Homework </a:t>
                      </a:r>
                      <a:endParaRPr lang="en-US" sz="1800" u="none" strike="noStrike" dirty="0" smtClean="0"/>
                    </a:p>
                    <a:p>
                      <a:pPr algn="ctr" fontAlgn="ctr"/>
                      <a:r>
                        <a:rPr lang="en-US" sz="1800" u="none" strike="noStrike" dirty="0" smtClean="0"/>
                        <a:t>(</a:t>
                      </a:r>
                      <a:r>
                        <a:rPr lang="en-US" sz="1800" u="none" strike="noStrike" dirty="0"/>
                        <a:t>20 points total)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Face to Face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17.21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(-1.418, 2.000)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0.7312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Adobe Connect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16.92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47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Midterm </a:t>
                      </a:r>
                      <a:endParaRPr lang="en-US" sz="1800" u="none" strike="noStrike" dirty="0" smtClean="0"/>
                    </a:p>
                    <a:p>
                      <a:pPr algn="ctr" fontAlgn="ctr"/>
                      <a:r>
                        <a:rPr lang="en-US" sz="1800" u="none" strike="noStrike" dirty="0" smtClean="0"/>
                        <a:t>(</a:t>
                      </a:r>
                      <a:r>
                        <a:rPr lang="en-US" sz="1800" u="none" strike="noStrike" dirty="0"/>
                        <a:t>50 points total)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Face to Face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42.73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(-1.476, 5.074)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0.2724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Adobe Connect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40.93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47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/>
                        <a:t>Final Grade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/>
                        <a:t>Face to Face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/>
                        <a:t>81.85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(-4.223, 11.731)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0.3448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44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/>
                        <a:t>Adobe Connect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78.11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31" marR="9331" marT="933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5800" y="5315455"/>
            <a:ext cx="7913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2400" b="1" dirty="0" smtClean="0">
                <a:solidFill>
                  <a:srgbClr val="0000FF"/>
                </a:solidFill>
              </a:rPr>
              <a:t>No significant difference </a:t>
            </a:r>
            <a:r>
              <a:rPr lang="en-US" sz="2400" b="1" dirty="0" smtClean="0"/>
              <a:t>for all three grade categories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300" y="1305818"/>
            <a:ext cx="8153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400" dirty="0" smtClean="0"/>
              <a:t>Face to face versus Adobe Connect (Winter, Spring </a:t>
            </a:r>
            <a:r>
              <a:rPr lang="en-US" sz="2400" dirty="0" smtClean="0"/>
              <a:t>‘12</a:t>
            </a:r>
            <a:r>
              <a:rPr lang="en-US" sz="2400" dirty="0" smtClean="0"/>
              <a:t>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en-US" sz="1800">
              <a:solidFill>
                <a:schemeClr val="bg1"/>
              </a:solidFill>
              <a:latin typeface="Arial Black" charset="0"/>
            </a:endParaRPr>
          </a:p>
        </p:txBody>
      </p:sp>
      <p:pic>
        <p:nvPicPr>
          <p:cNvPr id="6" name="Picture 16" descr="OSU_990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609600" cy="609600"/>
          </a:xfrm>
          <a:prstGeom prst="rect">
            <a:avLst/>
          </a:prstGeom>
          <a:noFill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90601" y="228600"/>
            <a:ext cx="7848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The </a:t>
            </a:r>
            <a:r>
              <a:rPr lang="en-US" dirty="0" err="1" smtClean="0">
                <a:solidFill>
                  <a:schemeClr val="bg1"/>
                </a:solidFill>
                <a:latin typeface="Georgia" charset="0"/>
              </a:rPr>
              <a:t>HyFlex</a:t>
            </a:r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 Model: Student Choice, Instructor Flexibility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latin typeface="Georgia" charset="0"/>
              </a:rPr>
              <a:t>Comparing grades by attendance method</a:t>
            </a:r>
            <a:endParaRPr lang="en-US" sz="1200" b="1" dirty="0" smtClean="0">
              <a:solidFill>
                <a:schemeClr val="bg1"/>
              </a:solidFill>
              <a:latin typeface="Georgia" charset="0"/>
            </a:endParaRPr>
          </a:p>
          <a:p>
            <a:pPr algn="r"/>
            <a:endParaRPr lang="en-US" sz="1800" dirty="0">
              <a:latin typeface="Georgia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95300" y="1829038"/>
          <a:ext cx="8153403" cy="3316415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1743225"/>
                <a:gridCol w="2030704"/>
                <a:gridCol w="1174385"/>
                <a:gridCol w="2191626"/>
                <a:gridCol w="1013463"/>
              </a:tblGrid>
              <a:tr h="313104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/>
                        <a:t>Winter '12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/>
                        <a:t>Spring '12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80178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/>
                        <a:t>95% Confidence Interval for average face-to-face grade minus average Adobe Connect grade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i="1" u="none" strike="noStrike" dirty="0"/>
                        <a:t>p</a:t>
                      </a:r>
                      <a:r>
                        <a:rPr lang="en-US" sz="1600" u="none" strike="noStrike" dirty="0"/>
                        <a:t>-value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/>
                        <a:t>95% Confidence Interval for average face-to-face grade minus average Adobe Connect grade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i="1" u="none" strike="noStrike" dirty="0"/>
                        <a:t>p</a:t>
                      </a:r>
                      <a:r>
                        <a:rPr lang="en-US" sz="1600" u="none" strike="noStrike" dirty="0"/>
                        <a:t>-value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72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/>
                        <a:t>Homework </a:t>
                      </a:r>
                      <a:endParaRPr lang="en-US" sz="2000" u="none" strike="noStrike" dirty="0" smtClean="0"/>
                    </a:p>
                    <a:p>
                      <a:pPr algn="ctr" fontAlgn="ctr"/>
                      <a:r>
                        <a:rPr lang="en-US" sz="2000" u="none" strike="noStrike" dirty="0" smtClean="0"/>
                        <a:t>(</a:t>
                      </a:r>
                      <a:r>
                        <a:rPr lang="en-US" sz="2000" u="none" strike="noStrike" dirty="0"/>
                        <a:t>20 points total)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/>
                        <a:t>(-0.661, 0.234)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/>
                        <a:t>0.346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/>
                        <a:t>(-1.304, 1.558)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/>
                        <a:t>0.8594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72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/>
                        <a:t>Midterm </a:t>
                      </a:r>
                      <a:endParaRPr lang="en-US" sz="2000" u="none" strike="noStrike" dirty="0" smtClean="0"/>
                    </a:p>
                    <a:p>
                      <a:pPr algn="ctr" fontAlgn="ctr"/>
                      <a:r>
                        <a:rPr lang="en-US" sz="2000" u="none" strike="noStrike" dirty="0" smtClean="0"/>
                        <a:t>(</a:t>
                      </a:r>
                      <a:r>
                        <a:rPr lang="en-US" sz="2000" u="none" strike="noStrike" dirty="0"/>
                        <a:t>50 points total)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/>
                        <a:t>(-1.720, 3.953)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/>
                        <a:t>0.4321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/>
                        <a:t>(-2.035, 4.133)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/>
                        <a:t>0.4979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784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/>
                        <a:t>Final Grade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/>
                        <a:t>(-3.002, 4.646)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/>
                        <a:t>0.6675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/>
                        <a:t>(-6.162, 4.922)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/>
                        <a:t>0.823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5800" y="5315455"/>
            <a:ext cx="7913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en-US" sz="2400" b="1" dirty="0" smtClean="0">
                <a:solidFill>
                  <a:srgbClr val="0000FF"/>
                </a:solidFill>
              </a:rPr>
              <a:t>No significant difference </a:t>
            </a:r>
            <a:r>
              <a:rPr lang="en-US" sz="2400" b="1" dirty="0" smtClean="0"/>
              <a:t>for all three grade categories in both terms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en-US" sz="1800">
              <a:solidFill>
                <a:schemeClr val="bg1"/>
              </a:solidFill>
              <a:latin typeface="Arial Black" charset="0"/>
            </a:endParaRPr>
          </a:p>
        </p:txBody>
      </p:sp>
      <p:pic>
        <p:nvPicPr>
          <p:cNvPr id="6" name="Picture 16" descr="OSU_990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609600" cy="609600"/>
          </a:xfrm>
          <a:prstGeom prst="rect">
            <a:avLst/>
          </a:prstGeom>
          <a:noFill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439333" y="228600"/>
            <a:ext cx="739986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The </a:t>
            </a:r>
            <a:r>
              <a:rPr lang="en-US" dirty="0" err="1" smtClean="0">
                <a:solidFill>
                  <a:schemeClr val="bg1"/>
                </a:solidFill>
                <a:latin typeface="Georgia" charset="0"/>
              </a:rPr>
              <a:t>HyFlex</a:t>
            </a:r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 Model: Student Choice, Instructor Flexibility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latin typeface="Georgia" charset="0"/>
              </a:rPr>
              <a:t>Stat </a:t>
            </a:r>
            <a:r>
              <a:rPr lang="en-US" sz="2800" b="1" dirty="0" smtClean="0">
                <a:solidFill>
                  <a:schemeClr val="bg1"/>
                </a:solidFill>
                <a:latin typeface="Georgia" charset="0"/>
              </a:rPr>
              <a:t>145/1450 </a:t>
            </a:r>
            <a:r>
              <a:rPr lang="en-US" sz="2800" b="1" dirty="0" smtClean="0">
                <a:solidFill>
                  <a:schemeClr val="bg1"/>
                </a:solidFill>
                <a:latin typeface="Georgia" charset="0"/>
              </a:rPr>
              <a:t>Lecture Recording Views</a:t>
            </a:r>
            <a:endParaRPr lang="en-US" sz="1200" b="1" dirty="0" smtClean="0">
              <a:solidFill>
                <a:schemeClr val="bg1"/>
              </a:solidFill>
              <a:latin typeface="Georgia" charset="0"/>
            </a:endParaRPr>
          </a:p>
          <a:p>
            <a:pPr algn="r"/>
            <a:endParaRPr lang="en-US" sz="1800" dirty="0">
              <a:latin typeface="Georgia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073864"/>
              </p:ext>
            </p:extLst>
          </p:nvPr>
        </p:nvGraphicFramePr>
        <p:xfrm>
          <a:off x="677335" y="1396997"/>
          <a:ext cx="7603067" cy="2446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1664"/>
                <a:gridCol w="1178094"/>
                <a:gridCol w="1003560"/>
                <a:gridCol w="1221727"/>
                <a:gridCol w="1025378"/>
                <a:gridCol w="1112644"/>
              </a:tblGrid>
              <a:tr h="815623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Min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Median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Max</a:t>
                      </a:r>
                      <a:endParaRPr lang="en-US" sz="2400" dirty="0"/>
                    </a:p>
                  </a:txBody>
                  <a:tcPr/>
                </a:tc>
              </a:tr>
              <a:tr h="81562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Autumn 2011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20.2%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23.2%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26.8%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28.9%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33.3%</a:t>
                      </a:r>
                      <a:endParaRPr lang="en-US" sz="2400" dirty="0"/>
                    </a:p>
                  </a:txBody>
                  <a:tcPr/>
                </a:tc>
              </a:tr>
              <a:tr h="81562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Autumn 2012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22.2%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33.3%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42.5%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45.3%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51.4%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77335" y="4284133"/>
            <a:ext cx="8149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Note the increase in lecture recording views from Autumn 2011</a:t>
            </a:r>
          </a:p>
          <a:p>
            <a:r>
              <a:rPr lang="en-US" sz="2400" dirty="0" smtClean="0"/>
              <a:t>to Autumn 2012.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en-US" sz="1800">
              <a:solidFill>
                <a:schemeClr val="bg1"/>
              </a:solidFill>
              <a:latin typeface="Arial Black" charset="0"/>
            </a:endParaRPr>
          </a:p>
        </p:txBody>
      </p:sp>
      <p:pic>
        <p:nvPicPr>
          <p:cNvPr id="6" name="Picture 16" descr="OSU_990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609600" cy="609600"/>
          </a:xfrm>
          <a:prstGeom prst="rect">
            <a:avLst/>
          </a:prstGeom>
          <a:noFill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425349" y="228600"/>
            <a:ext cx="74138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The </a:t>
            </a:r>
            <a:r>
              <a:rPr lang="en-US" dirty="0" err="1" smtClean="0">
                <a:solidFill>
                  <a:schemeClr val="bg1"/>
                </a:solidFill>
                <a:latin typeface="Georgia" charset="0"/>
              </a:rPr>
              <a:t>HyFlex</a:t>
            </a:r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 Model: Student Choice, Instructor Flexibility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latin typeface="Georgia" charset="0"/>
              </a:rPr>
              <a:t>Stat </a:t>
            </a:r>
            <a:r>
              <a:rPr lang="en-US" sz="2800" b="1" dirty="0" smtClean="0">
                <a:solidFill>
                  <a:schemeClr val="bg1"/>
                </a:solidFill>
                <a:latin typeface="Georgia" charset="0"/>
              </a:rPr>
              <a:t>145/1450 </a:t>
            </a:r>
            <a:r>
              <a:rPr lang="en-US" sz="2800" b="1" dirty="0" smtClean="0">
                <a:solidFill>
                  <a:schemeClr val="bg1"/>
                </a:solidFill>
                <a:latin typeface="Georgia" charset="0"/>
              </a:rPr>
              <a:t>Lecture Recording Views</a:t>
            </a:r>
            <a:endParaRPr lang="en-US" sz="1200" b="1" dirty="0" smtClean="0">
              <a:solidFill>
                <a:schemeClr val="bg1"/>
              </a:solidFill>
              <a:latin typeface="Georgia" charset="0"/>
            </a:endParaRPr>
          </a:p>
          <a:p>
            <a:pPr algn="r"/>
            <a:endParaRPr lang="en-US" sz="1800" dirty="0">
              <a:latin typeface="Georgi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828" t="4004" r="40346" b="73618"/>
          <a:stretch/>
        </p:blipFill>
        <p:spPr>
          <a:xfrm>
            <a:off x="1425348" y="1305818"/>
            <a:ext cx="6167778" cy="22068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2692" t="4839" r="41920" b="73306"/>
          <a:stretch/>
        </p:blipFill>
        <p:spPr>
          <a:xfrm>
            <a:off x="1425348" y="3707182"/>
            <a:ext cx="6171293" cy="221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28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0668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End-of-term Survey</a:t>
            </a:r>
            <a:endParaRPr lang="en-US" sz="1600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en-US" sz="1800">
              <a:solidFill>
                <a:schemeClr val="bg1"/>
              </a:solidFill>
              <a:latin typeface="Arial Black" charset="0"/>
            </a:endParaRPr>
          </a:p>
        </p:txBody>
      </p:sp>
      <p:pic>
        <p:nvPicPr>
          <p:cNvPr id="6" name="Picture 16" descr="OSU_990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609600" cy="609600"/>
          </a:xfrm>
          <a:prstGeom prst="rect">
            <a:avLst/>
          </a:prstGeom>
          <a:noFill/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50571" y="228600"/>
            <a:ext cx="698862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The </a:t>
            </a:r>
            <a:r>
              <a:rPr lang="en-US" dirty="0" err="1" smtClean="0">
                <a:solidFill>
                  <a:schemeClr val="bg1"/>
                </a:solidFill>
                <a:latin typeface="Georgia" charset="0"/>
              </a:rPr>
              <a:t>HyFlex</a:t>
            </a:r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 Model: Student Choice, Instructor Flexibility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latin typeface="Georgia" charset="0"/>
              </a:rPr>
              <a:t>Student Reactions</a:t>
            </a:r>
            <a:endParaRPr lang="en-US" sz="1000" b="1" dirty="0" smtClean="0">
              <a:solidFill>
                <a:schemeClr val="bg1"/>
              </a:solidFill>
              <a:latin typeface="Georgia" charset="0"/>
            </a:endParaRPr>
          </a:p>
          <a:p>
            <a:pPr algn="r"/>
            <a:endParaRPr lang="en-US" sz="1800" dirty="0">
              <a:latin typeface="Georgia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838200" y="1590020"/>
          <a:ext cx="7467598" cy="3641796"/>
        </p:xfrm>
        <a:graphic>
          <a:graphicData uri="http://schemas.openxmlformats.org/drawingml/2006/table">
            <a:tbl>
              <a:tblPr/>
              <a:tblGrid>
                <a:gridCol w="3810000"/>
                <a:gridCol w="1188720"/>
                <a:gridCol w="1542274"/>
                <a:gridCol w="926604"/>
              </a:tblGrid>
              <a:tr h="673848">
                <a:tc>
                  <a:txBody>
                    <a:bodyPr/>
                    <a:lstStyle/>
                    <a:p>
                      <a:endParaRPr lang="en-US" sz="700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Strongly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Agree/Agree</a:t>
                      </a:r>
                      <a:endParaRPr lang="en-US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Strongly Disagree/ Disagree</a:t>
                      </a:r>
                      <a:endParaRPr lang="en-US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N/A</a:t>
                      </a:r>
                      <a:endParaRPr lang="en-US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3848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It was easy for me to respond to a lecture poll using Poll Everywhere.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82.1%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8.7%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9.2%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673848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It was easy for me to submit a question during lecture via Poll Everywhere.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70.6%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8.7%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20.6%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848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It was easy for me to access the online lectures with Adobe Connect.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78.9%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3.2%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17.9%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761832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It was easy for me to access the lecture recordings in the university learning management system.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84.9%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1.8%</a:t>
                      </a:r>
                      <a:endParaRPr lang="en-U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13.3%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804" marR="43804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38198" y="5294060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Composite results from Fall, Winter, Spring. 218 responses (44%).</a:t>
            </a:r>
            <a:endParaRPr lang="en-US" sz="12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en-US" sz="1800">
              <a:solidFill>
                <a:schemeClr val="bg1"/>
              </a:solidFill>
              <a:latin typeface="Arial Black" charset="0"/>
            </a:endParaRPr>
          </a:p>
        </p:txBody>
      </p:sp>
      <p:pic>
        <p:nvPicPr>
          <p:cNvPr id="6" name="Picture 16" descr="OSU_990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609600" cy="609600"/>
          </a:xfrm>
          <a:prstGeom prst="rect">
            <a:avLst/>
          </a:prstGeom>
          <a:noFill/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50571" y="228600"/>
            <a:ext cx="698862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The </a:t>
            </a:r>
            <a:r>
              <a:rPr lang="en-US" dirty="0" err="1" smtClean="0">
                <a:solidFill>
                  <a:schemeClr val="bg1"/>
                </a:solidFill>
                <a:latin typeface="Georgia" charset="0"/>
              </a:rPr>
              <a:t>HyFlex</a:t>
            </a:r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 Model: Student Choice, Instructor Flexibility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latin typeface="Georgia" charset="0"/>
              </a:rPr>
              <a:t>Student Reactions</a:t>
            </a:r>
            <a:endParaRPr lang="en-US" sz="1000" b="1" dirty="0" smtClean="0">
              <a:solidFill>
                <a:schemeClr val="bg1"/>
              </a:solidFill>
              <a:latin typeface="Georgia" charset="0"/>
            </a:endParaRPr>
          </a:p>
          <a:p>
            <a:pPr algn="r"/>
            <a:endParaRPr lang="en-US" sz="1800" dirty="0">
              <a:latin typeface="Georgia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299" y="5544636"/>
            <a:ext cx="8117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218 responses (44%). Instructional technology (IT) defined to be any combination of tablet-based slides in PowerPoint, statistical applets, Poll Everywhere, and Adobe Connect. </a:t>
            </a:r>
            <a:endParaRPr lang="en-US" sz="1050" dirty="0" smtClean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902217"/>
              </p:ext>
            </p:extLst>
          </p:nvPr>
        </p:nvGraphicFramePr>
        <p:xfrm>
          <a:off x="381000" y="1778739"/>
          <a:ext cx="8343900" cy="2305200"/>
        </p:xfrm>
        <a:graphic>
          <a:graphicData uri="http://schemas.openxmlformats.org/drawingml/2006/table">
            <a:tbl>
              <a:tblPr/>
              <a:tblGrid>
                <a:gridCol w="5646420"/>
                <a:gridCol w="1128962"/>
                <a:gridCol w="1568518"/>
              </a:tblGrid>
              <a:tr h="622704"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Strongly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Agree/Agree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Strongly Disagree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/ Disagree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84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IT helped make the materials and activities in the course more interesting.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91.7%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8.3%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4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IT helped me increase my understanding of the concepts in the course.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93.6%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6.4%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4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IT helped me increase my participation in class over what I would have expected coming into the course.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75.2%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24.8%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F7B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405467"/>
            <a:ext cx="7467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Themes Found in Student Reactions/Feedback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Students </a:t>
            </a:r>
            <a:r>
              <a:rPr lang="en-US" sz="2800" dirty="0" smtClean="0"/>
              <a:t>like flexibility </a:t>
            </a: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Attendance is motivated by students’ daily schedules and extracurricular commitments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Technology increased participation and enjoyment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Technology removed the “embarrassment factor”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err="1" smtClean="0"/>
              <a:t>HyFlex</a:t>
            </a:r>
            <a:r>
              <a:rPr lang="en-US" sz="2800" dirty="0" smtClean="0"/>
              <a:t> resources increased understanding and allowed for better review of material</a:t>
            </a:r>
            <a:endParaRPr lang="en-US" sz="2800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en-US" sz="1800">
              <a:solidFill>
                <a:schemeClr val="bg1"/>
              </a:solidFill>
              <a:latin typeface="Arial Black" charset="0"/>
            </a:endParaRPr>
          </a:p>
        </p:txBody>
      </p:sp>
      <p:pic>
        <p:nvPicPr>
          <p:cNvPr id="6" name="Picture 16" descr="OSU_990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609600" cy="609600"/>
          </a:xfrm>
          <a:prstGeom prst="rect">
            <a:avLst/>
          </a:prstGeom>
          <a:noFill/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264921" y="228600"/>
            <a:ext cx="75742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The </a:t>
            </a:r>
            <a:r>
              <a:rPr lang="en-US" dirty="0" err="1" smtClean="0">
                <a:solidFill>
                  <a:schemeClr val="bg1"/>
                </a:solidFill>
                <a:latin typeface="Georgia" charset="0"/>
              </a:rPr>
              <a:t>HyFlex</a:t>
            </a:r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 Model: Student Choice, Instructor Flexibility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latin typeface="Georgia" charset="0"/>
              </a:rPr>
              <a:t>Student Reactions: Feedback (Stat 145)</a:t>
            </a:r>
            <a:endParaRPr lang="en-US" sz="1000" b="1" dirty="0" smtClean="0">
              <a:solidFill>
                <a:schemeClr val="bg1"/>
              </a:solidFill>
              <a:latin typeface="Georgia" charset="0"/>
            </a:endParaRPr>
          </a:p>
          <a:p>
            <a:pPr algn="r"/>
            <a:endParaRPr lang="en-US" sz="1800" dirty="0">
              <a:latin typeface="Georgi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588347"/>
            <a:ext cx="746760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Comparison of attendance methods: strong preferences for both live attendance methods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Students want </a:t>
            </a:r>
            <a:r>
              <a:rPr lang="en-US" sz="2800" b="1" dirty="0" err="1" smtClean="0"/>
              <a:t>HyFlex</a:t>
            </a:r>
            <a:r>
              <a:rPr lang="en-US" sz="2800" b="1" dirty="0" smtClean="0"/>
              <a:t> in other courses</a:t>
            </a:r>
          </a:p>
          <a:p>
            <a:endParaRPr lang="en-US" sz="1100" dirty="0" smtClean="0"/>
          </a:p>
          <a:p>
            <a:r>
              <a:rPr lang="en-US" sz="2400" i="1" dirty="0" smtClean="0"/>
              <a:t>	“I've never had [attendance options like the ones in this 	course] before and would like to have them for other 	classes.”</a:t>
            </a:r>
            <a:endParaRPr lang="en-US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en-US" sz="1800">
              <a:solidFill>
                <a:schemeClr val="bg1"/>
              </a:solidFill>
              <a:latin typeface="Arial Black" charset="0"/>
            </a:endParaRPr>
          </a:p>
        </p:txBody>
      </p:sp>
      <p:pic>
        <p:nvPicPr>
          <p:cNvPr id="6" name="Picture 16" descr="OSU_990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609600" cy="609600"/>
          </a:xfrm>
          <a:prstGeom prst="rect">
            <a:avLst/>
          </a:prstGeom>
          <a:noFill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64921" y="228600"/>
            <a:ext cx="75742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The </a:t>
            </a:r>
            <a:r>
              <a:rPr lang="en-US" dirty="0" err="1" smtClean="0">
                <a:solidFill>
                  <a:schemeClr val="bg1"/>
                </a:solidFill>
                <a:latin typeface="Georgia" charset="0"/>
              </a:rPr>
              <a:t>HyFlex</a:t>
            </a:r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 Model: Student Choice, Instructor Flexibility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latin typeface="Georgia" charset="0"/>
              </a:rPr>
              <a:t>Student Reactions: Feedback (Stat 145)</a:t>
            </a:r>
            <a:endParaRPr lang="en-US" sz="1000" b="1" dirty="0" smtClean="0">
              <a:solidFill>
                <a:schemeClr val="bg1"/>
              </a:solidFill>
              <a:latin typeface="Georgia" charset="0"/>
            </a:endParaRPr>
          </a:p>
          <a:p>
            <a:pPr algn="r"/>
            <a:endParaRPr lang="en-US" sz="1800" dirty="0">
              <a:latin typeface="Georgi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700" y="1571297"/>
            <a:ext cx="7848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However…</a:t>
            </a:r>
          </a:p>
          <a:p>
            <a:endParaRPr lang="en-US" sz="1000" dirty="0" smtClean="0"/>
          </a:p>
          <a:p>
            <a:r>
              <a:rPr lang="en-US" sz="2400" i="1" dirty="0" smtClean="0"/>
              <a:t>“I may have learned a little less from watching the lectures [synchronously] than if I had actually gone to lecture. … I would have been more focused.”</a:t>
            </a:r>
          </a:p>
          <a:p>
            <a:endParaRPr lang="en-US" sz="2400" i="1" dirty="0" smtClean="0"/>
          </a:p>
          <a:p>
            <a:r>
              <a:rPr lang="en-US" sz="2400" i="1" dirty="0" smtClean="0"/>
              <a:t>“I felt there were way too many technology issues and that half the time was spent fixing Adobe Connect. … The recording of lectures and live streaming seemed to really slow down the pace of the class.”</a:t>
            </a:r>
            <a:endParaRPr lang="en-US" sz="2400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en-US" sz="1800">
              <a:solidFill>
                <a:schemeClr val="bg1"/>
              </a:solidFill>
              <a:latin typeface="Arial Black" charset="0"/>
            </a:endParaRPr>
          </a:p>
        </p:txBody>
      </p:sp>
      <p:pic>
        <p:nvPicPr>
          <p:cNvPr id="6" name="Picture 16" descr="OSU_990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609600" cy="609600"/>
          </a:xfrm>
          <a:prstGeom prst="rect">
            <a:avLst/>
          </a:prstGeom>
          <a:noFill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64921" y="228600"/>
            <a:ext cx="75742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The </a:t>
            </a:r>
            <a:r>
              <a:rPr lang="en-US" dirty="0" err="1" smtClean="0">
                <a:solidFill>
                  <a:schemeClr val="bg1"/>
                </a:solidFill>
                <a:latin typeface="Georgia" charset="0"/>
              </a:rPr>
              <a:t>HyFlex</a:t>
            </a:r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 Model: Student Choice, Instructor Flexibility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latin typeface="Georgia" charset="0"/>
              </a:rPr>
              <a:t>Student Reactions: Feedback (Stat 145)</a:t>
            </a:r>
            <a:endParaRPr lang="en-US" sz="1000" b="1" dirty="0" smtClean="0">
              <a:solidFill>
                <a:schemeClr val="bg1"/>
              </a:solidFill>
              <a:latin typeface="Georgia" charset="0"/>
            </a:endParaRPr>
          </a:p>
          <a:p>
            <a:pPr algn="r"/>
            <a:endParaRPr lang="en-US" sz="1800" dirty="0">
              <a:latin typeface="Georgi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250" y="1305818"/>
            <a:ext cx="819150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From an upper-level course:</a:t>
            </a:r>
          </a:p>
          <a:p>
            <a:endParaRPr lang="en-US" sz="1000" dirty="0" smtClean="0"/>
          </a:p>
          <a:p>
            <a:r>
              <a:rPr lang="en-US" sz="2000" i="1" dirty="0"/>
              <a:t>“I loved having 3 options — going to class, watching live on Adobe Connect, or watching recording later. It really came in handy and really helped. Most of the time I went to class, but some mornings if my ankle really hurt (tendinitis) and I </a:t>
            </a:r>
            <a:r>
              <a:rPr lang="en-US" sz="2000" i="1" dirty="0" smtClean="0"/>
              <a:t>didn’t </a:t>
            </a:r>
            <a:r>
              <a:rPr lang="en-US" sz="2000" i="1" dirty="0"/>
              <a:t>want to walk to campus or if I was just having one of those bad mornings where nothing is going right and you haven’t had time to make coffee, I would turn on Adobe Connect and be able to type in questions and act as if I was actually in class (it was even better because I wasn’t distracted by class room chatter and I could stay in my PJs with unlimited supply of coffee). Having the recordings was also a big help for the days that I couldn’t wake up or for studying for both exams when I couldn’t remember what your explanation was in the notes. ... I wish they would use this system in all of my classes!” </a:t>
            </a:r>
            <a:endParaRPr lang="en-US" sz="2000" i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en-US" sz="1800">
              <a:solidFill>
                <a:schemeClr val="bg1"/>
              </a:solidFill>
              <a:latin typeface="Arial Black" charset="0"/>
            </a:endParaRPr>
          </a:p>
        </p:txBody>
      </p:sp>
      <p:pic>
        <p:nvPicPr>
          <p:cNvPr id="6" name="Picture 16" descr="OSU_990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609600" cy="609600"/>
          </a:xfrm>
          <a:prstGeom prst="rect">
            <a:avLst/>
          </a:prstGeom>
          <a:noFill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64921" y="228600"/>
            <a:ext cx="75742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The </a:t>
            </a:r>
            <a:r>
              <a:rPr lang="en-US" dirty="0" err="1" smtClean="0">
                <a:solidFill>
                  <a:schemeClr val="bg1"/>
                </a:solidFill>
                <a:latin typeface="Georgia" charset="0"/>
              </a:rPr>
              <a:t>HyFlex</a:t>
            </a:r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 Model: Student Choice, Instructor Flexibility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latin typeface="Georgia" charset="0"/>
              </a:rPr>
              <a:t>Student Reactions: Feedback</a:t>
            </a:r>
            <a:endParaRPr lang="en-US" sz="1000" b="1" dirty="0" smtClean="0">
              <a:solidFill>
                <a:schemeClr val="bg1"/>
              </a:solidFill>
              <a:latin typeface="Georgia" charset="0"/>
            </a:endParaRPr>
          </a:p>
          <a:p>
            <a:pPr algn="r"/>
            <a:endParaRPr lang="en-US" sz="1800" dirty="0">
              <a:latin typeface="Georgi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99359" y="1880382"/>
            <a:ext cx="709308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Increased online enrollment</a:t>
            </a:r>
          </a:p>
          <a:p>
            <a:endParaRPr lang="en-US" sz="1000" dirty="0" smtClean="0"/>
          </a:p>
          <a:p>
            <a:r>
              <a:rPr lang="en-US" sz="2800" dirty="0" smtClean="0"/>
              <a:t>	</a:t>
            </a:r>
            <a:r>
              <a:rPr lang="en-US" sz="2400" dirty="0" smtClean="0"/>
              <a:t>6.1 million students in fall 2010 took at least 		one online course (a one-year increase of 		560,000 students)</a:t>
            </a:r>
            <a:r>
              <a:rPr lang="en-US" sz="2400" baseline="30000" dirty="0" smtClean="0"/>
              <a:t>4</a:t>
            </a:r>
          </a:p>
          <a:p>
            <a:endParaRPr lang="en-US" sz="1000" dirty="0" smtClean="0"/>
          </a:p>
          <a:p>
            <a:r>
              <a:rPr lang="en-US" sz="2400" dirty="0" smtClean="0"/>
              <a:t>	Growing popularity of MOOCs</a:t>
            </a:r>
          </a:p>
          <a:p>
            <a:r>
              <a:rPr lang="en-US" sz="2400" dirty="0" smtClean="0"/>
              <a:t>	(e.g., </a:t>
            </a:r>
            <a:r>
              <a:rPr lang="en-US" sz="2400" dirty="0" err="1" smtClean="0"/>
              <a:t>Coursera</a:t>
            </a:r>
            <a:r>
              <a:rPr lang="en-US" sz="2400" dirty="0" smtClean="0"/>
              <a:t>, </a:t>
            </a:r>
            <a:r>
              <a:rPr lang="en-US" sz="2400" dirty="0" err="1" smtClean="0"/>
              <a:t>Udacity</a:t>
            </a:r>
            <a:r>
              <a:rPr lang="en-US" sz="2400" dirty="0" smtClean="0"/>
              <a:t>, </a:t>
            </a:r>
            <a:r>
              <a:rPr lang="en-US" sz="2400" dirty="0" err="1" smtClean="0"/>
              <a:t>edX</a:t>
            </a:r>
            <a:r>
              <a:rPr lang="en-US" sz="2400" dirty="0" smtClean="0"/>
              <a:t>, iTunes U, …)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1600" dirty="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en-US" sz="1800">
              <a:solidFill>
                <a:schemeClr val="bg1"/>
              </a:solidFill>
              <a:latin typeface="Arial Black" charset="0"/>
            </a:endParaRPr>
          </a:p>
        </p:txBody>
      </p:sp>
      <p:pic>
        <p:nvPicPr>
          <p:cNvPr id="5" name="Picture 16" descr="OSU_990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609600" cy="609600"/>
          </a:xfrm>
          <a:prstGeom prst="rect">
            <a:avLst/>
          </a:prstGeom>
          <a:noFill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04571" y="228600"/>
            <a:ext cx="6734629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1800" dirty="0" smtClean="0">
                <a:solidFill>
                  <a:schemeClr val="bg1"/>
                </a:solidFill>
                <a:latin typeface="Georgia" charset="0"/>
              </a:rPr>
              <a:t>The </a:t>
            </a:r>
            <a:r>
              <a:rPr lang="en-US" sz="1800" dirty="0" err="1" smtClean="0">
                <a:solidFill>
                  <a:schemeClr val="bg1"/>
                </a:solidFill>
                <a:latin typeface="Georgia" charset="0"/>
              </a:rPr>
              <a:t>HyFlex</a:t>
            </a:r>
            <a:r>
              <a:rPr lang="en-US" sz="1800" dirty="0" smtClean="0">
                <a:solidFill>
                  <a:schemeClr val="bg1"/>
                </a:solidFill>
                <a:latin typeface="Georgia" charset="0"/>
              </a:rPr>
              <a:t> Model: Student Choice, Instructor Flexibility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latin typeface="Georgia" charset="0"/>
              </a:rPr>
              <a:t>Motivation</a:t>
            </a:r>
            <a:endParaRPr lang="en-US" sz="1800" b="1" dirty="0">
              <a:latin typeface="Georgi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52500" y="1499498"/>
            <a:ext cx="7239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is the best technology to use?</a:t>
            </a:r>
            <a:endParaRPr lang="en-US" sz="2800" b="1" dirty="0" smtClean="0"/>
          </a:p>
          <a:p>
            <a:endParaRPr lang="en-US" sz="1000" dirty="0" smtClean="0"/>
          </a:p>
          <a:p>
            <a:r>
              <a:rPr lang="en-US" sz="2000" dirty="0" smtClean="0"/>
              <a:t>	</a:t>
            </a:r>
            <a:r>
              <a:rPr lang="en-US" sz="2400" dirty="0" smtClean="0"/>
              <a:t>Desired technology may not exist</a:t>
            </a:r>
          </a:p>
          <a:p>
            <a:endParaRPr lang="en-US" sz="1400" dirty="0" smtClean="0"/>
          </a:p>
          <a:p>
            <a:r>
              <a:rPr lang="en-US" sz="2400" dirty="0" smtClean="0"/>
              <a:t>	Compatibility/cost issues</a:t>
            </a:r>
          </a:p>
          <a:p>
            <a:endParaRPr lang="en-US" sz="1400" dirty="0" smtClean="0"/>
          </a:p>
          <a:p>
            <a:r>
              <a:rPr lang="en-US" sz="2400" dirty="0" smtClean="0"/>
              <a:t>	Creatively optimizing what is available</a:t>
            </a:r>
          </a:p>
          <a:p>
            <a:endParaRPr lang="en-US" sz="1400" dirty="0" smtClean="0"/>
          </a:p>
          <a:p>
            <a:r>
              <a:rPr lang="en-US" sz="2400" dirty="0" smtClean="0"/>
              <a:t>	“Pushing the envelope”</a:t>
            </a:r>
          </a:p>
          <a:p>
            <a:endParaRPr lang="en-US" sz="2400" dirty="0" smtClean="0"/>
          </a:p>
          <a:p>
            <a:r>
              <a:rPr lang="en-US" sz="2800" dirty="0" smtClean="0"/>
              <a:t>Dealing with technical difficulties</a:t>
            </a:r>
          </a:p>
          <a:p>
            <a:endParaRPr lang="en-US" sz="2400" dirty="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en-US" sz="1800">
              <a:solidFill>
                <a:schemeClr val="bg1"/>
              </a:solidFill>
              <a:latin typeface="Arial Black" charset="0"/>
            </a:endParaRPr>
          </a:p>
        </p:txBody>
      </p:sp>
      <p:pic>
        <p:nvPicPr>
          <p:cNvPr id="5" name="Picture 16" descr="OSU_990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609600" cy="609600"/>
          </a:xfrm>
          <a:prstGeom prst="rect">
            <a:avLst/>
          </a:prstGeom>
          <a:noFill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6143" y="228600"/>
            <a:ext cx="704305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The </a:t>
            </a:r>
            <a:r>
              <a:rPr lang="en-US" dirty="0" err="1" smtClean="0">
                <a:solidFill>
                  <a:schemeClr val="bg1"/>
                </a:solidFill>
                <a:latin typeface="Georgia" charset="0"/>
              </a:rPr>
              <a:t>HyFlex</a:t>
            </a:r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 Model: Student Choice, Instructor Flexibility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latin typeface="Georgia" charset="0"/>
              </a:rPr>
              <a:t>Questions for continued research</a:t>
            </a:r>
            <a:endParaRPr lang="en-US" sz="1000" b="1" dirty="0" smtClean="0">
              <a:solidFill>
                <a:schemeClr val="bg1"/>
              </a:solidFill>
              <a:latin typeface="Georgia" charset="0"/>
            </a:endParaRPr>
          </a:p>
          <a:p>
            <a:pPr algn="r"/>
            <a:endParaRPr lang="en-US" sz="1800" dirty="0">
              <a:latin typeface="Georgi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94360" y="1499498"/>
            <a:ext cx="79552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Backchannel Development</a:t>
            </a:r>
          </a:p>
          <a:p>
            <a:r>
              <a:rPr lang="en-US" sz="2000" dirty="0" smtClean="0"/>
              <a:t>	</a:t>
            </a:r>
            <a:r>
              <a:rPr lang="en-US" sz="2400" dirty="0" smtClean="0"/>
              <a:t>Not yet in its optimal form</a:t>
            </a:r>
          </a:p>
          <a:p>
            <a:endParaRPr lang="en-US" sz="1000" dirty="0" smtClean="0"/>
          </a:p>
          <a:p>
            <a:r>
              <a:rPr lang="en-US" sz="2400" dirty="0" smtClean="0"/>
              <a:t>	Needs to be real-time, in-class</a:t>
            </a:r>
          </a:p>
          <a:p>
            <a:r>
              <a:rPr lang="en-US" sz="2000" dirty="0" smtClean="0"/>
              <a:t>		Forum for students to ask questions, answer other students’ 				questions, host relevant discussion on lecture content	</a:t>
            </a:r>
          </a:p>
          <a:p>
            <a:endParaRPr lang="en-US" sz="1000" dirty="0" smtClean="0"/>
          </a:p>
          <a:p>
            <a:r>
              <a:rPr lang="en-US" sz="2400" dirty="0" smtClean="0"/>
              <a:t>	Students currently not required to bring a laptop to class</a:t>
            </a:r>
          </a:p>
          <a:p>
            <a:endParaRPr lang="en-US" sz="1000" b="1" dirty="0" smtClean="0"/>
          </a:p>
          <a:p>
            <a:r>
              <a:rPr lang="en-US" sz="2400" b="1" dirty="0" smtClean="0"/>
              <a:t>	</a:t>
            </a:r>
            <a:r>
              <a:rPr lang="en-US" sz="2400" dirty="0" smtClean="0"/>
              <a:t>Is there a better technology option? (Probably/Yes</a:t>
            </a:r>
            <a:r>
              <a:rPr lang="en-US" sz="2400" dirty="0" smtClean="0"/>
              <a:t>)</a:t>
            </a:r>
            <a:endParaRPr lang="en-US" dirty="0"/>
          </a:p>
          <a:p>
            <a:r>
              <a:rPr lang="en-US" sz="2400" dirty="0"/>
              <a:t>	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We will continue continue to work on this…</a:t>
            </a:r>
            <a:endParaRPr lang="en-US" sz="2400" dirty="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en-US" sz="1800">
              <a:solidFill>
                <a:schemeClr val="bg1"/>
              </a:solidFill>
              <a:latin typeface="Arial Black" charset="0"/>
            </a:endParaRPr>
          </a:p>
        </p:txBody>
      </p:sp>
      <p:pic>
        <p:nvPicPr>
          <p:cNvPr id="5" name="Picture 16" descr="OSU_990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609600" cy="609600"/>
          </a:xfrm>
          <a:prstGeom prst="rect">
            <a:avLst/>
          </a:prstGeom>
          <a:noFill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6143" y="228600"/>
            <a:ext cx="704305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The </a:t>
            </a:r>
            <a:r>
              <a:rPr lang="en-US" dirty="0" err="1" smtClean="0">
                <a:solidFill>
                  <a:schemeClr val="bg1"/>
                </a:solidFill>
                <a:latin typeface="Georgia" charset="0"/>
              </a:rPr>
              <a:t>HyFlex</a:t>
            </a:r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 Model: Student Choice, Instructor Flexibility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latin typeface="Georgia" charset="0"/>
              </a:rPr>
              <a:t>Questions for continued research</a:t>
            </a:r>
            <a:endParaRPr lang="en-US" sz="1000" b="1" dirty="0" smtClean="0">
              <a:solidFill>
                <a:schemeClr val="bg1"/>
              </a:solidFill>
              <a:latin typeface="Georgia" charset="0"/>
            </a:endParaRPr>
          </a:p>
          <a:p>
            <a:pPr algn="r"/>
            <a:endParaRPr lang="en-US" sz="1800" dirty="0">
              <a:latin typeface="Georgi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20855" y="2370469"/>
            <a:ext cx="7461145" cy="483932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Questions</a:t>
            </a:r>
            <a:r>
              <a:rPr lang="en-US" sz="3600" dirty="0" smtClean="0"/>
              <a:t>?</a:t>
            </a:r>
            <a:br>
              <a:rPr lang="en-US" sz="3600" dirty="0" smtClean="0"/>
            </a:br>
            <a:r>
              <a:rPr lang="en-US" sz="3600" dirty="0" smtClean="0"/>
              <a:t>Interested in joining the conversation?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976100" y="3713448"/>
            <a:ext cx="71918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	</a:t>
            </a:r>
            <a:endParaRPr lang="en-US" sz="2400" dirty="0" smtClean="0"/>
          </a:p>
          <a:p>
            <a:r>
              <a:rPr lang="en-US" sz="2400" dirty="0" smtClean="0"/>
              <a:t>Jackie Miller, miller.203@osu.edu</a:t>
            </a:r>
          </a:p>
          <a:p>
            <a:endParaRPr lang="en-US" sz="2400" dirty="0"/>
          </a:p>
          <a:p>
            <a:r>
              <a:rPr lang="en-US" sz="2400" dirty="0" smtClean="0"/>
              <a:t>Mark Risser, risser.13@osu.edu</a:t>
            </a:r>
          </a:p>
          <a:p>
            <a:endParaRPr lang="en-US" sz="2400" dirty="0" smtClean="0"/>
          </a:p>
          <a:p>
            <a:r>
              <a:rPr lang="en-US" sz="2000" dirty="0" smtClean="0"/>
              <a:t>	</a:t>
            </a:r>
            <a:endParaRPr lang="en-US" dirty="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en-US" sz="1800">
              <a:solidFill>
                <a:schemeClr val="bg1"/>
              </a:solidFill>
              <a:latin typeface="Arial Black" charset="0"/>
            </a:endParaRPr>
          </a:p>
        </p:txBody>
      </p:sp>
      <p:pic>
        <p:nvPicPr>
          <p:cNvPr id="5" name="Picture 16" descr="OSU_990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609600" cy="609600"/>
          </a:xfrm>
          <a:prstGeom prst="rect">
            <a:avLst/>
          </a:prstGeom>
          <a:noFill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13857" y="228600"/>
            <a:ext cx="68253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The </a:t>
            </a:r>
            <a:r>
              <a:rPr lang="en-US" dirty="0" err="1" smtClean="0">
                <a:solidFill>
                  <a:schemeClr val="bg1"/>
                </a:solidFill>
                <a:latin typeface="Georgia" charset="0"/>
              </a:rPr>
              <a:t>HyFlex</a:t>
            </a:r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 Model: Student Choice, Instructor Flexibility</a:t>
            </a:r>
          </a:p>
        </p:txBody>
      </p:sp>
    </p:spTree>
    <p:extLst>
      <p:ext uri="{BB962C8B-B14F-4D97-AF65-F5344CB8AC3E}">
        <p14:creationId xmlns:p14="http://schemas.microsoft.com/office/powerpoint/2010/main" val="1329758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405467"/>
            <a:ext cx="7467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Students like flexibility </a:t>
            </a:r>
          </a:p>
          <a:p>
            <a:endParaRPr lang="en-US" sz="1000" i="1" dirty="0" smtClean="0"/>
          </a:p>
          <a:p>
            <a:r>
              <a:rPr lang="en-US" sz="2000" i="1" dirty="0" smtClean="0"/>
              <a:t>“I enjoyed being able to watch class on my laptop sitting in my bedroom with a cup of coffee, in my pajamas. I learn better when I am comfortable, especially with morning classes.”</a:t>
            </a:r>
          </a:p>
          <a:p>
            <a:endParaRPr lang="en-US" sz="1000" i="1" dirty="0" smtClean="0"/>
          </a:p>
          <a:p>
            <a:r>
              <a:rPr lang="en-US" sz="2000" i="1" dirty="0" smtClean="0"/>
              <a:t>“Technology made the class very convenient for a busy college student lifestyle and…(sic) way better.”</a:t>
            </a:r>
          </a:p>
          <a:p>
            <a:endParaRPr lang="en-US" sz="1000" i="1" dirty="0" smtClean="0"/>
          </a:p>
          <a:p>
            <a:r>
              <a:rPr lang="en-US" sz="2000" i="1" dirty="0" smtClean="0"/>
              <a:t>“The fact that I was able to access the lectures at a time of my choosing made my lecture ‘attendance’ the highest of all my courses.” </a:t>
            </a:r>
          </a:p>
          <a:p>
            <a:endParaRPr lang="en-US" sz="1000" i="1" dirty="0" smtClean="0"/>
          </a:p>
          <a:p>
            <a:r>
              <a:rPr lang="en-US" sz="2000" i="1" dirty="0" smtClean="0"/>
              <a:t>“The teaching style and the options of attending lecture made going to class much easier and more convenient, while still making the material easy to understand.”  </a:t>
            </a:r>
            <a:r>
              <a:rPr lang="en-US" sz="2400" dirty="0" smtClean="0"/>
              <a:t>	</a:t>
            </a:r>
            <a:endParaRPr lang="en-US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en-US" sz="1800">
              <a:solidFill>
                <a:schemeClr val="bg1"/>
              </a:solidFill>
              <a:latin typeface="Arial Black" charset="0"/>
            </a:endParaRPr>
          </a:p>
        </p:txBody>
      </p:sp>
      <p:pic>
        <p:nvPicPr>
          <p:cNvPr id="6" name="Picture 16" descr="OSU_990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609600" cy="609600"/>
          </a:xfrm>
          <a:prstGeom prst="rect">
            <a:avLst/>
          </a:prstGeom>
          <a:noFill/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264921" y="228600"/>
            <a:ext cx="75742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The </a:t>
            </a:r>
            <a:r>
              <a:rPr lang="en-US" dirty="0" err="1" smtClean="0">
                <a:solidFill>
                  <a:schemeClr val="bg1"/>
                </a:solidFill>
                <a:latin typeface="Georgia" charset="0"/>
              </a:rPr>
              <a:t>HyFlex</a:t>
            </a:r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 Model: Student Choice, Instructor Flexibility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latin typeface="Georgia" charset="0"/>
              </a:rPr>
              <a:t>Student Reactions: Feedback (Stat 145)</a:t>
            </a:r>
            <a:endParaRPr lang="en-US" sz="1000" b="1" dirty="0" smtClean="0">
              <a:solidFill>
                <a:schemeClr val="bg1"/>
              </a:solidFill>
              <a:latin typeface="Georgia" charset="0"/>
            </a:endParaRPr>
          </a:p>
          <a:p>
            <a:pPr algn="r"/>
            <a:endParaRPr lang="en-US" sz="1800" dirty="0"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569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405467"/>
            <a:ext cx="7467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Attendance motivated by students’ daily schedules and extracurricular </a:t>
            </a:r>
            <a:r>
              <a:rPr lang="en-US" sz="2800" b="1" dirty="0" smtClean="0"/>
              <a:t>commitments</a:t>
            </a:r>
            <a:endParaRPr lang="en-US" sz="2800" b="1" dirty="0" smtClean="0"/>
          </a:p>
          <a:p>
            <a:endParaRPr lang="en-US" sz="1000" dirty="0" smtClean="0"/>
          </a:p>
          <a:p>
            <a:r>
              <a:rPr lang="en-US" sz="2000" i="1" dirty="0" smtClean="0"/>
              <a:t>“I liked that we could attend class online. While I mainly attended class in person, being a student athlete it was nice to be able to still go to lecture and not miss anything while we were traveling. This was a great tool and was a big part of  my success in this class.”</a:t>
            </a:r>
          </a:p>
          <a:p>
            <a:endParaRPr lang="en-US" sz="1000" i="1" dirty="0" smtClean="0"/>
          </a:p>
          <a:p>
            <a:r>
              <a:rPr lang="en-US" sz="2000" i="1" dirty="0" smtClean="0"/>
              <a:t>“My class schedule was packed this quarter, so it was nice to be able to eat my breakfast in the comfort of my own home while listening to the lecture.”</a:t>
            </a:r>
          </a:p>
          <a:p>
            <a:endParaRPr lang="en-US" sz="1000" i="1" dirty="0" smtClean="0"/>
          </a:p>
          <a:p>
            <a:r>
              <a:rPr lang="en-US" sz="2000" i="1" dirty="0" smtClean="0"/>
              <a:t> “On days with bad weather, I could still attend lecture… without being miserable trekking across a cold, wet campus.”</a:t>
            </a:r>
          </a:p>
          <a:p>
            <a:endParaRPr lang="en-US" sz="2000" i="1" dirty="0" smtClean="0"/>
          </a:p>
          <a:p>
            <a:endParaRPr lang="en-US" sz="1000" i="1" dirty="0" smtClean="0"/>
          </a:p>
          <a:p>
            <a:endParaRPr lang="en-US" sz="2000" i="1" dirty="0" smtClean="0"/>
          </a:p>
          <a:p>
            <a:r>
              <a:rPr lang="en-US" sz="2400" dirty="0" smtClean="0"/>
              <a:t>		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en-US" sz="1800">
              <a:solidFill>
                <a:schemeClr val="bg1"/>
              </a:solidFill>
              <a:latin typeface="Arial Black" charset="0"/>
            </a:endParaRPr>
          </a:p>
        </p:txBody>
      </p:sp>
      <p:pic>
        <p:nvPicPr>
          <p:cNvPr id="6" name="Picture 16" descr="OSU_990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609600" cy="609600"/>
          </a:xfrm>
          <a:prstGeom prst="rect">
            <a:avLst/>
          </a:prstGeom>
          <a:noFill/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264921" y="228600"/>
            <a:ext cx="75742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The </a:t>
            </a:r>
            <a:r>
              <a:rPr lang="en-US" dirty="0" err="1" smtClean="0">
                <a:solidFill>
                  <a:schemeClr val="bg1"/>
                </a:solidFill>
                <a:latin typeface="Georgia" charset="0"/>
              </a:rPr>
              <a:t>HyFlex</a:t>
            </a:r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 Model: Student Choice, Instructor Flexibility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latin typeface="Georgia" charset="0"/>
              </a:rPr>
              <a:t>Student Reactions: Feedback (Stat 145)</a:t>
            </a:r>
            <a:endParaRPr lang="en-US" sz="1000" b="1" dirty="0" smtClean="0">
              <a:solidFill>
                <a:schemeClr val="bg1"/>
              </a:solidFill>
              <a:latin typeface="Georgia" charset="0"/>
            </a:endParaRPr>
          </a:p>
          <a:p>
            <a:pPr algn="r"/>
            <a:endParaRPr lang="en-US" sz="1800" dirty="0"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952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8660" y="1405467"/>
            <a:ext cx="77266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Technology increased participation and enjoyment</a:t>
            </a:r>
          </a:p>
          <a:p>
            <a:endParaRPr lang="en-US" sz="1000" i="1" dirty="0" smtClean="0"/>
          </a:p>
          <a:p>
            <a:r>
              <a:rPr lang="en-US" sz="2000" i="1" dirty="0" smtClean="0"/>
              <a:t>“This course allowed me to participate and actually enjoy what I was learning.  Usually I'm not a fan of technology in the classroom, but this technology was very useful and helped in the class experience.”</a:t>
            </a:r>
          </a:p>
          <a:p>
            <a:endParaRPr lang="en-US" sz="1000" i="1" dirty="0" smtClean="0"/>
          </a:p>
          <a:p>
            <a:r>
              <a:rPr lang="en-US" sz="2000" i="1" dirty="0" smtClean="0"/>
              <a:t> “[Poll Everywhere] made me feel really involved in the class. It felt like high school; like I was walking up to the board and solving a problem, but using my cell phone.”</a:t>
            </a:r>
          </a:p>
          <a:p>
            <a:endParaRPr lang="en-US" sz="1000" i="1" dirty="0" smtClean="0"/>
          </a:p>
          <a:p>
            <a:r>
              <a:rPr lang="en-US" sz="2000" i="1" dirty="0" smtClean="0"/>
              <a:t>“Statistics has never been my favorite subject/course, but tools [like Adobe Connect, lecture recordings, and the online homework] definitely helped me to progress through the course.”</a:t>
            </a:r>
          </a:p>
          <a:p>
            <a:endParaRPr lang="en-US" sz="1000" i="1" dirty="0" smtClean="0"/>
          </a:p>
          <a:p>
            <a:r>
              <a:rPr lang="en-US" sz="2000" i="1" dirty="0" smtClean="0"/>
              <a:t>“Very impressive distance-style teaching methods that helped us learn and not feel unknown.”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en-US" sz="1800">
              <a:solidFill>
                <a:schemeClr val="bg1"/>
              </a:solidFill>
              <a:latin typeface="Arial Black" charset="0"/>
            </a:endParaRPr>
          </a:p>
        </p:txBody>
      </p:sp>
      <p:pic>
        <p:nvPicPr>
          <p:cNvPr id="6" name="Picture 16" descr="OSU_990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609600" cy="609600"/>
          </a:xfrm>
          <a:prstGeom prst="rect">
            <a:avLst/>
          </a:prstGeom>
          <a:noFill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64921" y="228600"/>
            <a:ext cx="75742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The </a:t>
            </a:r>
            <a:r>
              <a:rPr lang="en-US" dirty="0" err="1" smtClean="0">
                <a:solidFill>
                  <a:schemeClr val="bg1"/>
                </a:solidFill>
                <a:latin typeface="Georgia" charset="0"/>
              </a:rPr>
              <a:t>HyFlex</a:t>
            </a:r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 Model: Student Choice, Instructor Flexibility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latin typeface="Georgia" charset="0"/>
              </a:rPr>
              <a:t>Student Reactions: Feedback (Stat 145)</a:t>
            </a:r>
            <a:endParaRPr lang="en-US" sz="1000" b="1" dirty="0" smtClean="0">
              <a:solidFill>
                <a:schemeClr val="bg1"/>
              </a:solidFill>
              <a:latin typeface="Georgia" charset="0"/>
            </a:endParaRPr>
          </a:p>
          <a:p>
            <a:pPr algn="r"/>
            <a:endParaRPr lang="en-US" sz="1800" dirty="0"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880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1040" y="1783080"/>
            <a:ext cx="774192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Technology removed the “embarrassment factor”</a:t>
            </a:r>
          </a:p>
          <a:p>
            <a:endParaRPr lang="en-US" sz="1000" i="1" dirty="0" smtClean="0"/>
          </a:p>
          <a:p>
            <a:r>
              <a:rPr lang="en-US" sz="2000" i="1" dirty="0" smtClean="0"/>
              <a:t>“I enjoyed being able to ask questions on the backchannel rather than reveal what I didn't know.” </a:t>
            </a:r>
          </a:p>
          <a:p>
            <a:endParaRPr lang="en-US" sz="1000" i="1" dirty="0" smtClean="0"/>
          </a:p>
          <a:p>
            <a:r>
              <a:rPr lang="en-US" sz="2000" i="1" dirty="0" smtClean="0"/>
              <a:t>“I wasn't as shy to ask questions over Adobe Connect.”</a:t>
            </a:r>
          </a:p>
          <a:p>
            <a:endParaRPr lang="en-US" sz="1000" i="1" dirty="0" smtClean="0"/>
          </a:p>
          <a:p>
            <a:r>
              <a:rPr lang="en-US" sz="2000" i="1" dirty="0" smtClean="0"/>
              <a:t>“I liked the polls; they were a fun way to make sure you understand [the material]. If you get the answer wrong, nobody knows who put the answer in, so [you don’t have the embarrassment like] when you raise your hand and pick the wrong choice.”</a:t>
            </a:r>
            <a:endParaRPr lang="en-US" sz="2000" dirty="0" smtClean="0"/>
          </a:p>
          <a:p>
            <a:endParaRPr lang="en-US" sz="2000" i="1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en-US" sz="1800">
              <a:solidFill>
                <a:schemeClr val="bg1"/>
              </a:solidFill>
              <a:latin typeface="Arial Black" charset="0"/>
            </a:endParaRPr>
          </a:p>
        </p:txBody>
      </p:sp>
      <p:pic>
        <p:nvPicPr>
          <p:cNvPr id="6" name="Picture 16" descr="OSU_990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609600" cy="609600"/>
          </a:xfrm>
          <a:prstGeom prst="rect">
            <a:avLst/>
          </a:prstGeom>
          <a:noFill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64921" y="228600"/>
            <a:ext cx="75742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The </a:t>
            </a:r>
            <a:r>
              <a:rPr lang="en-US" dirty="0" err="1" smtClean="0">
                <a:solidFill>
                  <a:schemeClr val="bg1"/>
                </a:solidFill>
                <a:latin typeface="Georgia" charset="0"/>
              </a:rPr>
              <a:t>HyFlex</a:t>
            </a:r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 Model: Student Choice, Instructor Flexibility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latin typeface="Georgia" charset="0"/>
              </a:rPr>
              <a:t>Student Reactions: Feedback (Stat 145)</a:t>
            </a:r>
            <a:endParaRPr lang="en-US" sz="1000" b="1" dirty="0" smtClean="0">
              <a:solidFill>
                <a:schemeClr val="bg1"/>
              </a:solidFill>
              <a:latin typeface="Georgia" charset="0"/>
            </a:endParaRPr>
          </a:p>
          <a:p>
            <a:pPr algn="r"/>
            <a:endParaRPr lang="en-US" sz="1800" dirty="0"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877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405467"/>
            <a:ext cx="7467600" cy="4185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HyFlex</a:t>
            </a:r>
            <a:r>
              <a:rPr lang="en-US" sz="2800" b="1" dirty="0" smtClean="0"/>
              <a:t> resources increased understanding and </a:t>
            </a:r>
            <a:r>
              <a:rPr lang="en-US" sz="2800" b="1" dirty="0"/>
              <a:t>allowed for better review of material</a:t>
            </a:r>
            <a:endParaRPr lang="en-US" sz="1000" b="1" dirty="0" smtClean="0"/>
          </a:p>
          <a:p>
            <a:r>
              <a:rPr lang="en-US" sz="2000" i="1" dirty="0" smtClean="0"/>
              <a:t>“The online technology really helped to aid my learning process.”</a:t>
            </a:r>
          </a:p>
          <a:p>
            <a:endParaRPr lang="en-US" sz="1000" i="1" dirty="0" smtClean="0"/>
          </a:p>
          <a:p>
            <a:r>
              <a:rPr lang="en-US" sz="2000" i="1" dirty="0" smtClean="0"/>
              <a:t>“The technology [helped me review] concepts that I may have missed during lecture as a result of ‘zoning out’ at 8:30 in the morning. I also liked being able to go back, rehear the explanation of an example and make sense of my notes.”</a:t>
            </a:r>
          </a:p>
          <a:p>
            <a:endParaRPr lang="en-US" sz="1000" i="1" dirty="0" smtClean="0"/>
          </a:p>
          <a:p>
            <a:r>
              <a:rPr lang="en-US" sz="2000" i="1" dirty="0" smtClean="0"/>
              <a:t>“I loved the online lecture option; it really helped me get all the information that I needed to succeed in the class.”</a:t>
            </a:r>
          </a:p>
          <a:p>
            <a:endParaRPr lang="en-US" sz="1000" i="1" dirty="0" smtClean="0"/>
          </a:p>
          <a:p>
            <a:r>
              <a:rPr lang="en-US" sz="2000" i="1" dirty="0" smtClean="0"/>
              <a:t>“I really loved how if I didn’t understand a lecture, I could just go back and re-watch the lecture since they are all online.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en-US" sz="1800">
              <a:solidFill>
                <a:schemeClr val="bg1"/>
              </a:solidFill>
              <a:latin typeface="Arial Black" charset="0"/>
            </a:endParaRPr>
          </a:p>
        </p:txBody>
      </p:sp>
      <p:pic>
        <p:nvPicPr>
          <p:cNvPr id="6" name="Picture 16" descr="OSU_990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609600" cy="609600"/>
          </a:xfrm>
          <a:prstGeom prst="rect">
            <a:avLst/>
          </a:prstGeom>
          <a:noFill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64921" y="228600"/>
            <a:ext cx="75742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The </a:t>
            </a:r>
            <a:r>
              <a:rPr lang="en-US" dirty="0" err="1" smtClean="0">
                <a:solidFill>
                  <a:schemeClr val="bg1"/>
                </a:solidFill>
                <a:latin typeface="Georgia" charset="0"/>
              </a:rPr>
              <a:t>HyFlex</a:t>
            </a:r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 Model: Student Choice, Instructor Flexibility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latin typeface="Georgia" charset="0"/>
              </a:rPr>
              <a:t>Student Reactions: Feedback (Stat 145)</a:t>
            </a:r>
            <a:endParaRPr lang="en-US" sz="1000" b="1" dirty="0" smtClean="0">
              <a:solidFill>
                <a:schemeClr val="bg1"/>
              </a:solidFill>
              <a:latin typeface="Georgia" charset="0"/>
            </a:endParaRPr>
          </a:p>
          <a:p>
            <a:pPr algn="r"/>
            <a:endParaRPr lang="en-US" sz="1800" dirty="0"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292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76100" y="1392702"/>
            <a:ext cx="71918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Knapp, Laura G., Janice E. Kelly-Reid, and Scott A. </a:t>
            </a:r>
            <a:r>
              <a:rPr lang="en-US" dirty="0" err="1" smtClean="0"/>
              <a:t>Ginder</a:t>
            </a:r>
            <a:r>
              <a:rPr lang="en-US" dirty="0" smtClean="0"/>
              <a:t>. “Enrollment in Postsecondary Institutions, Fall 2010; Financial Statistics, Fiscal Year 2010; and Graduation Rates, Selected Cohorts, 2002-2007.” </a:t>
            </a:r>
            <a:r>
              <a:rPr lang="en-US" i="1" dirty="0" smtClean="0"/>
              <a:t>National Center for Education Statistics</a:t>
            </a:r>
            <a:r>
              <a:rPr lang="en-US" dirty="0" smtClean="0"/>
              <a:t> (March 2012), </a:t>
            </a:r>
            <a:r>
              <a:rPr lang="en-US" dirty="0" smtClean="0">
                <a:hlinkClick r:id="rId3"/>
              </a:rPr>
              <a:t>http://nces.ed.gov/pubs2012/2012280.pdf</a:t>
            </a:r>
            <a:r>
              <a:rPr lang="en-US" dirty="0" smtClean="0"/>
              <a:t> (accessed July 12, 2012).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U.S. Department of Education, National Center for Education Statistics. </a:t>
            </a:r>
            <a:r>
              <a:rPr lang="en-US" i="1" dirty="0" smtClean="0"/>
              <a:t>Digest of Education Statistics</a:t>
            </a:r>
            <a:r>
              <a:rPr lang="en-US" dirty="0" smtClean="0"/>
              <a:t> (2011), Table 235. </a:t>
            </a:r>
            <a:r>
              <a:rPr lang="en-US" dirty="0" smtClean="0">
                <a:hlinkClick r:id="rId4"/>
              </a:rPr>
              <a:t>http://nces.ed.gov/fastfacts/display.asp?id=98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National Center for Public Policy and Higher Education. “Losing Ground: A National Status Report on the Affordability of American Higher Education.” (2002) </a:t>
            </a:r>
            <a:r>
              <a:rPr lang="en-US" dirty="0" smtClean="0">
                <a:hlinkClick r:id="rId5"/>
              </a:rPr>
              <a:t>http://www.highereducation .org /reports/</a:t>
            </a:r>
            <a:r>
              <a:rPr lang="en-US" dirty="0" err="1" smtClean="0">
                <a:hlinkClick r:id="rId5"/>
              </a:rPr>
              <a:t>losing_ground</a:t>
            </a:r>
            <a:r>
              <a:rPr lang="en-US" dirty="0" smtClean="0">
                <a:hlinkClick r:id="rId5"/>
              </a:rPr>
              <a:t>/affordability_report_final_bw.pdf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1600" dirty="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en-US" sz="1800">
              <a:solidFill>
                <a:schemeClr val="bg1"/>
              </a:solidFill>
              <a:latin typeface="Arial Black" charset="0"/>
            </a:endParaRPr>
          </a:p>
        </p:txBody>
      </p:sp>
      <p:pic>
        <p:nvPicPr>
          <p:cNvPr id="5" name="Picture 16" descr="OSU_9900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228600"/>
            <a:ext cx="609600" cy="609600"/>
          </a:xfrm>
          <a:prstGeom prst="rect">
            <a:avLst/>
          </a:prstGeom>
          <a:noFill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13857" y="228600"/>
            <a:ext cx="6825343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The </a:t>
            </a:r>
            <a:r>
              <a:rPr lang="en-US" dirty="0" err="1" smtClean="0">
                <a:solidFill>
                  <a:schemeClr val="bg1"/>
                </a:solidFill>
                <a:latin typeface="Georgia" charset="0"/>
              </a:rPr>
              <a:t>HyFlex</a:t>
            </a:r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 Model: Student Choice, Instructor Flexibility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latin typeface="Georgia" charset="0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329758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76100" y="1392702"/>
            <a:ext cx="7191801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 smtClean="0"/>
              <a:t>Allen, I. Elaine, and Jeff Seaman. “Going the Distance: Online Education in the United States, 2011.” Babson Survey Research Group (November 2011), </a:t>
            </a:r>
            <a:r>
              <a:rPr lang="en-US" dirty="0" smtClean="0">
                <a:hlinkClick r:id="rId3"/>
              </a:rPr>
              <a:t>http://www.onlinelearningsurvey .com/reports/goingthedistance.pdf</a:t>
            </a:r>
            <a:r>
              <a:rPr lang="en-US" dirty="0" smtClean="0"/>
              <a:t> (accessed May 14, 2012).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 smtClean="0"/>
              <a:t> </a:t>
            </a:r>
            <a:r>
              <a:rPr lang="en-US" dirty="0" err="1" smtClean="0"/>
              <a:t>Dahlstrom</a:t>
            </a:r>
            <a:r>
              <a:rPr lang="en-US" dirty="0" smtClean="0"/>
              <a:t>, Eden, Tom de Boor, Peter </a:t>
            </a:r>
            <a:r>
              <a:rPr lang="en-US" dirty="0" err="1" smtClean="0"/>
              <a:t>Grunwald</a:t>
            </a:r>
            <a:r>
              <a:rPr lang="en-US" dirty="0" smtClean="0"/>
              <a:t>, and Martha </a:t>
            </a:r>
            <a:r>
              <a:rPr lang="en-US" dirty="0" err="1" smtClean="0"/>
              <a:t>Vockley</a:t>
            </a:r>
            <a:r>
              <a:rPr lang="en-US" dirty="0" smtClean="0"/>
              <a:t>. “The ECAR National Study of Undergraduate Students and Information Technology, 2011 (Research Report).” </a:t>
            </a:r>
            <a:r>
              <a:rPr lang="en-US" i="1" dirty="0" err="1" smtClean="0"/>
              <a:t>Educause</a:t>
            </a:r>
            <a:r>
              <a:rPr lang="en-US" i="1" dirty="0" smtClean="0"/>
              <a:t> Center for Applied Research</a:t>
            </a:r>
            <a:r>
              <a:rPr lang="en-US" dirty="0" smtClean="0"/>
              <a:t> (October 2011), </a:t>
            </a:r>
            <a:r>
              <a:rPr lang="en-US" dirty="0" smtClean="0">
                <a:hlinkClick r:id="rId4"/>
              </a:rPr>
              <a:t>http://www.educause.edu/library/resources /ecar-national-study-undergraduate-students-and-information-technology-2011-report</a:t>
            </a:r>
            <a:r>
              <a:rPr lang="en-US" dirty="0" smtClean="0"/>
              <a:t> (accessed July 18, 2012).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 err="1" smtClean="0"/>
              <a:t>Chyung</a:t>
            </a:r>
            <a:r>
              <a:rPr lang="en-US" dirty="0" smtClean="0"/>
              <a:t>, </a:t>
            </a:r>
            <a:r>
              <a:rPr lang="en-US" dirty="0" err="1" smtClean="0"/>
              <a:t>Seung</a:t>
            </a:r>
            <a:r>
              <a:rPr lang="en-US" dirty="0" smtClean="0"/>
              <a:t> </a:t>
            </a:r>
            <a:r>
              <a:rPr lang="en-US" dirty="0" err="1" smtClean="0"/>
              <a:t>Youn</a:t>
            </a:r>
            <a:r>
              <a:rPr lang="en-US" dirty="0" smtClean="0"/>
              <a:t>, Amy J. Moll, and Shelley A. Berg. “The Role of Intrinsic Goal Orientation, Self-Efficacy, and e-learning Practice in Engineering Education.” </a:t>
            </a:r>
            <a:r>
              <a:rPr lang="en-US" i="1" dirty="0" smtClean="0"/>
              <a:t>The Journal of Effective Teaching</a:t>
            </a:r>
            <a:r>
              <a:rPr lang="en-US" dirty="0" smtClean="0"/>
              <a:t> 10, no. 1 (2010): 22—37.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 smtClean="0"/>
              <a:t>Moore, Michael G. “The Individual Adult Learner.” In </a:t>
            </a:r>
            <a:r>
              <a:rPr lang="en-US" i="1" dirty="0" smtClean="0"/>
              <a:t>Distance Education: International Perspectives</a:t>
            </a:r>
            <a:r>
              <a:rPr lang="en-US" dirty="0" smtClean="0"/>
              <a:t>, by David </a:t>
            </a:r>
            <a:r>
              <a:rPr lang="en-US" dirty="0" err="1" smtClean="0"/>
              <a:t>Sewart</a:t>
            </a:r>
            <a:r>
              <a:rPr lang="en-US" dirty="0" smtClean="0"/>
              <a:t> and Desmond Keegan. London: </a:t>
            </a:r>
            <a:r>
              <a:rPr lang="en-US" dirty="0" err="1" smtClean="0"/>
              <a:t>Croom</a:t>
            </a:r>
            <a:r>
              <a:rPr lang="en-US" dirty="0" smtClean="0"/>
              <a:t> Helm, 1983.</a:t>
            </a:r>
          </a:p>
          <a:p>
            <a:pPr marL="457200" indent="-457200">
              <a:buFont typeface="+mj-lt"/>
              <a:buAutoNum type="arabicPeriod" startAt="4"/>
            </a:pPr>
            <a:endParaRPr lang="en-US" dirty="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en-US" sz="1800">
              <a:solidFill>
                <a:schemeClr val="bg1"/>
              </a:solidFill>
              <a:latin typeface="Arial Black" charset="0"/>
            </a:endParaRPr>
          </a:p>
        </p:txBody>
      </p:sp>
      <p:pic>
        <p:nvPicPr>
          <p:cNvPr id="5" name="Picture 16" descr="OSU_9900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28600"/>
            <a:ext cx="609600" cy="609600"/>
          </a:xfrm>
          <a:prstGeom prst="rect">
            <a:avLst/>
          </a:prstGeom>
          <a:noFill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13857" y="228600"/>
            <a:ext cx="6825343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The </a:t>
            </a:r>
            <a:r>
              <a:rPr lang="en-US" dirty="0" err="1" smtClean="0">
                <a:solidFill>
                  <a:schemeClr val="bg1"/>
                </a:solidFill>
                <a:latin typeface="Georgia" charset="0"/>
              </a:rPr>
              <a:t>HyFlex</a:t>
            </a:r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 Model: Student Choice, Instructor Flexibility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latin typeface="Georgia" charset="0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329758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77438" y="1587727"/>
            <a:ext cx="796176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Why? </a:t>
            </a:r>
            <a:r>
              <a:rPr lang="en-US" sz="3600" cap="small" dirty="0" smtClean="0"/>
              <a:t>Autonomy</a:t>
            </a:r>
            <a:r>
              <a:rPr lang="en-US" sz="3600" dirty="0" smtClean="0"/>
              <a:t> and </a:t>
            </a:r>
            <a:r>
              <a:rPr lang="en-US" sz="3600" cap="small" dirty="0" smtClean="0"/>
              <a:t>Choice</a:t>
            </a:r>
          </a:p>
          <a:p>
            <a:r>
              <a:rPr lang="en-US" sz="2800" dirty="0" smtClean="0"/>
              <a:t>Students choose </a:t>
            </a:r>
            <a:r>
              <a:rPr lang="en-US" sz="2800" b="1" dirty="0" smtClean="0">
                <a:solidFill>
                  <a:srgbClr val="0000FF"/>
                </a:solidFill>
              </a:rPr>
              <a:t>how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and </a:t>
            </a:r>
            <a:r>
              <a:rPr lang="en-US" sz="2800" b="1" dirty="0" smtClean="0">
                <a:solidFill>
                  <a:srgbClr val="0000FF"/>
                </a:solidFill>
              </a:rPr>
              <a:t>when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to access content</a:t>
            </a:r>
          </a:p>
          <a:p>
            <a:endParaRPr lang="en-US" sz="3200" dirty="0" smtClean="0"/>
          </a:p>
          <a:p>
            <a:r>
              <a:rPr lang="en-US" sz="3200" dirty="0" smtClean="0"/>
              <a:t>Pedagogical foundations	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	Students can direct their own learning</a:t>
            </a:r>
            <a:r>
              <a:rPr lang="en-US" sz="2800" baseline="30000" dirty="0" smtClean="0"/>
              <a:t>6</a:t>
            </a:r>
            <a:r>
              <a:rPr lang="en-US" sz="28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	Students have a role in selecting objectives</a:t>
            </a:r>
            <a:r>
              <a:rPr lang="en-US" sz="2800" baseline="30000" dirty="0" smtClean="0"/>
              <a:t>7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  	Accommodates different learning preferences</a:t>
            </a:r>
            <a:r>
              <a:rPr lang="en-US" sz="2800" baseline="30000" dirty="0" smtClean="0"/>
              <a:t>8</a:t>
            </a:r>
            <a:endParaRPr lang="en-US" sz="2800" dirty="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en-US" sz="1800">
              <a:solidFill>
                <a:schemeClr val="bg1"/>
              </a:solidFill>
              <a:latin typeface="Arial Black" charset="0"/>
            </a:endParaRPr>
          </a:p>
        </p:txBody>
      </p:sp>
      <p:pic>
        <p:nvPicPr>
          <p:cNvPr id="5" name="Picture 16" descr="OSU_990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609600" cy="609600"/>
          </a:xfrm>
          <a:prstGeom prst="rect">
            <a:avLst/>
          </a:prstGeom>
          <a:noFill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04571" y="228600"/>
            <a:ext cx="6734629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1800" dirty="0" smtClean="0">
                <a:solidFill>
                  <a:schemeClr val="bg1"/>
                </a:solidFill>
                <a:latin typeface="Georgia" charset="0"/>
              </a:rPr>
              <a:t>The </a:t>
            </a:r>
            <a:r>
              <a:rPr lang="en-US" sz="1800" dirty="0" err="1" smtClean="0">
                <a:solidFill>
                  <a:schemeClr val="bg1"/>
                </a:solidFill>
                <a:latin typeface="Georgia" charset="0"/>
              </a:rPr>
              <a:t>HyFlex</a:t>
            </a:r>
            <a:r>
              <a:rPr lang="en-US" sz="1800" dirty="0" smtClean="0">
                <a:solidFill>
                  <a:schemeClr val="bg1"/>
                </a:solidFill>
                <a:latin typeface="Georgia" charset="0"/>
              </a:rPr>
              <a:t> Model: Student Choice, Instructor Flexibility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latin typeface="Georgia" charset="0"/>
              </a:rPr>
              <a:t>Motivation</a:t>
            </a:r>
            <a:endParaRPr lang="en-US" sz="1800" b="1" dirty="0">
              <a:latin typeface="Georgi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76100" y="1286022"/>
            <a:ext cx="719180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en-US" dirty="0" smtClean="0"/>
              <a:t>Wedemeyer, Charles S. “Criteria for Constructing a Distance Education System.” </a:t>
            </a:r>
            <a:r>
              <a:rPr lang="en-US" i="1" dirty="0" smtClean="0"/>
              <a:t>Canadian Journal of University Continuing Education</a:t>
            </a:r>
            <a:r>
              <a:rPr lang="en-US" dirty="0" smtClean="0"/>
              <a:t> 6, no. 1 (1979): 9—17.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dirty="0" smtClean="0"/>
              <a:t>Atkinson, Cliff. </a:t>
            </a:r>
            <a:r>
              <a:rPr lang="en-US" i="1" dirty="0" smtClean="0"/>
              <a:t>The Backchannel: How Audiences are Using Twitter and Social Media and Changing Presentations Forever</a:t>
            </a:r>
            <a:r>
              <a:rPr lang="en-US" dirty="0" smtClean="0"/>
              <a:t>. Berkeley: New Riders Press, 2009.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dirty="0" err="1" smtClean="0"/>
              <a:t>Educause</a:t>
            </a:r>
            <a:r>
              <a:rPr lang="en-US" dirty="0" smtClean="0"/>
              <a:t> Learning Initiative (ELI) Publication. “7 Things You Should Know About Backchannel Communication.” </a:t>
            </a:r>
            <a:r>
              <a:rPr lang="en-US" i="1" dirty="0" err="1" smtClean="0"/>
              <a:t>Educause</a:t>
            </a:r>
            <a:r>
              <a:rPr lang="en-US" i="1" dirty="0" smtClean="0"/>
              <a:t> Library </a:t>
            </a:r>
            <a:r>
              <a:rPr lang="en-US" dirty="0" smtClean="0"/>
              <a:t>(February 2010), http://net.educause.edu/ir/library /</a:t>
            </a:r>
            <a:r>
              <a:rPr lang="en-US" dirty="0" err="1" smtClean="0"/>
              <a:t>pdf</a:t>
            </a:r>
            <a:r>
              <a:rPr lang="en-US" dirty="0" smtClean="0"/>
              <a:t>/ELI7057.pdf (accessed July 12, 2012).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dirty="0" smtClean="0"/>
              <a:t>Trip, Gabriel. “Speaking Up in Class, Silently, Using Social Media.” </a:t>
            </a:r>
            <a:r>
              <a:rPr lang="en-US" i="1" dirty="0" smtClean="0"/>
              <a:t>New York Times</a:t>
            </a:r>
            <a:r>
              <a:rPr lang="en-US" dirty="0" smtClean="0"/>
              <a:t>, May 12, 2011. http://www.nytimes.com/2011/05/13/education/13social.html? _r=2&amp;pagewanted=all (accessed July 3, 2012).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dirty="0" err="1" smtClean="0"/>
              <a:t>Aargard</a:t>
            </a:r>
            <a:r>
              <a:rPr lang="en-US" dirty="0" smtClean="0"/>
              <a:t>, Hans, Kyle Bowen, and Larisa </a:t>
            </a:r>
            <a:r>
              <a:rPr lang="en-US" dirty="0" err="1" smtClean="0"/>
              <a:t>Olesova</a:t>
            </a:r>
            <a:r>
              <a:rPr lang="en-US" dirty="0" smtClean="0"/>
              <a:t>. “</a:t>
            </a:r>
            <a:r>
              <a:rPr lang="en-US" dirty="0" err="1" smtClean="0"/>
              <a:t>Hotseat</a:t>
            </a:r>
            <a:r>
              <a:rPr lang="en-US" dirty="0" smtClean="0"/>
              <a:t>: Operating the Backchannel in Large Lectures.” </a:t>
            </a:r>
            <a:r>
              <a:rPr lang="en-US" i="1" dirty="0" err="1" smtClean="0"/>
              <a:t>Educause</a:t>
            </a:r>
            <a:r>
              <a:rPr lang="en-US" i="1" dirty="0" smtClean="0"/>
              <a:t> Quarterly</a:t>
            </a:r>
            <a:r>
              <a:rPr lang="en-US" dirty="0" smtClean="0"/>
              <a:t> 33, no. 3 (2010), http://www.educause.edu/ero/ article/</a:t>
            </a:r>
            <a:r>
              <a:rPr lang="en-US" dirty="0" err="1" smtClean="0"/>
              <a:t>hotseat</a:t>
            </a:r>
            <a:r>
              <a:rPr lang="en-US" dirty="0" smtClean="0"/>
              <a:t>-opening-backchannel-large-lectures.</a:t>
            </a:r>
          </a:p>
          <a:p>
            <a:pPr marL="457200" indent="-457200"/>
            <a:endParaRPr lang="en-US" dirty="0" smtClean="0"/>
          </a:p>
          <a:p>
            <a:pPr marL="457200" indent="-457200">
              <a:buFont typeface="+mj-lt"/>
              <a:buAutoNum type="arabicPeriod" startAt="8"/>
            </a:pPr>
            <a:endParaRPr lang="en-US" sz="2000" dirty="0" smtClean="0"/>
          </a:p>
          <a:p>
            <a:pPr marL="457200" indent="-457200">
              <a:buFont typeface="+mj-lt"/>
              <a:buAutoNum type="arabicPeriod" startAt="8"/>
            </a:pPr>
            <a:endParaRPr lang="en-US" sz="2000" dirty="0" smtClean="0"/>
          </a:p>
          <a:p>
            <a:pPr marL="457200" indent="-457200">
              <a:buFont typeface="+mj-lt"/>
              <a:buAutoNum type="arabicPeriod" startAt="8"/>
            </a:pPr>
            <a:endParaRPr lang="en-US" dirty="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en-US" sz="1800">
              <a:solidFill>
                <a:schemeClr val="bg1"/>
              </a:solidFill>
              <a:latin typeface="Arial Black" charset="0"/>
            </a:endParaRPr>
          </a:p>
        </p:txBody>
      </p:sp>
      <p:pic>
        <p:nvPicPr>
          <p:cNvPr id="5" name="Picture 16" descr="OSU_990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609600" cy="609600"/>
          </a:xfrm>
          <a:prstGeom prst="rect">
            <a:avLst/>
          </a:prstGeom>
          <a:noFill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13857" y="228600"/>
            <a:ext cx="6825343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The </a:t>
            </a:r>
            <a:r>
              <a:rPr lang="en-US" dirty="0" err="1" smtClean="0">
                <a:solidFill>
                  <a:schemeClr val="bg1"/>
                </a:solidFill>
                <a:latin typeface="Georgia" charset="0"/>
              </a:rPr>
              <a:t>HyFlex</a:t>
            </a:r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 Model: Student Choice, Instructor Flexibility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latin typeface="Georgia" charset="0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329758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76100" y="1316502"/>
            <a:ext cx="71918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13"/>
            </a:pPr>
            <a:r>
              <a:rPr lang="en-US" dirty="0" err="1" smtClean="0"/>
              <a:t>Bruff</a:t>
            </a:r>
            <a:r>
              <a:rPr lang="en-US" dirty="0" smtClean="0"/>
              <a:t>, Derek. </a:t>
            </a:r>
            <a:r>
              <a:rPr lang="en-US" i="1" dirty="0" smtClean="0"/>
              <a:t>Teaching with Classroom Response Systems: Creating Active Learning Environments</a:t>
            </a:r>
            <a:r>
              <a:rPr lang="en-US" dirty="0" smtClean="0"/>
              <a:t>. San Francisco: </a:t>
            </a:r>
            <a:r>
              <a:rPr lang="en-US" dirty="0" err="1" smtClean="0"/>
              <a:t>Jossey</a:t>
            </a:r>
            <a:r>
              <a:rPr lang="en-US" dirty="0" smtClean="0"/>
              <a:t>-Bass, 2009.</a:t>
            </a:r>
            <a:r>
              <a:rPr lang="en-US" i="1" dirty="0" smtClean="0"/>
              <a:t> 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en-US" dirty="0" smtClean="0"/>
              <a:t>Filer, Debra. “Everyone’s Answering: Using Technology to Increase Classroom Participation.” </a:t>
            </a:r>
            <a:r>
              <a:rPr lang="en-US" i="1" dirty="0" smtClean="0"/>
              <a:t>Nursing Education Perspective</a:t>
            </a:r>
            <a:r>
              <a:rPr lang="en-US" dirty="0" smtClean="0"/>
              <a:t> 31, no. 4 (2010): 247-50.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en-US" dirty="0" err="1" smtClean="0"/>
              <a:t>Kyei-Blankson</a:t>
            </a:r>
            <a:r>
              <a:rPr lang="en-US" dirty="0" smtClean="0"/>
              <a:t>, Lydia. “Enhancing Student Learning in a Graduate Research and Statistics Course with Clickers.” </a:t>
            </a:r>
            <a:r>
              <a:rPr lang="en-US" i="1" dirty="0" err="1" smtClean="0"/>
              <a:t>Educause</a:t>
            </a:r>
            <a:r>
              <a:rPr lang="en-US" i="1" dirty="0" smtClean="0"/>
              <a:t> Quarterly </a:t>
            </a:r>
            <a:r>
              <a:rPr lang="en-US" dirty="0" smtClean="0"/>
              <a:t>32, no. 4 (2009), </a:t>
            </a:r>
            <a:r>
              <a:rPr lang="en-US" dirty="0" smtClean="0">
                <a:hlinkClick r:id="rId3"/>
              </a:rPr>
              <a:t>http://www.educause.edu/ero /article/enhancing-student-learning-graduate-research-and-statistics-course-clickers</a:t>
            </a:r>
            <a:r>
              <a:rPr lang="en-US" dirty="0" smtClean="0"/>
              <a:t> (accessed July 10, 2012).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en-US" dirty="0" err="1" smtClean="0"/>
              <a:t>Campt</a:t>
            </a:r>
            <a:r>
              <a:rPr lang="en-US" dirty="0" smtClean="0"/>
              <a:t>, David, and Matthew Freeman. “Talk Through the Hand: Using Audience Response Keypads to Augment the Facilitation of Small Group Dialogue.” </a:t>
            </a:r>
            <a:r>
              <a:rPr lang="en-US" i="1" dirty="0" smtClean="0"/>
              <a:t>International Journal of Public Participation</a:t>
            </a:r>
            <a:r>
              <a:rPr lang="en-US" dirty="0" smtClean="0"/>
              <a:t> 3, no. 1 (2009): 80-107. 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en-US" dirty="0" err="1" smtClean="0"/>
              <a:t>Delmas</a:t>
            </a:r>
            <a:r>
              <a:rPr lang="en-US" dirty="0" smtClean="0"/>
              <a:t>, Robert, Joan Garfield, Ann </a:t>
            </a:r>
            <a:r>
              <a:rPr lang="en-US" dirty="0" err="1" smtClean="0"/>
              <a:t>Ooms</a:t>
            </a:r>
            <a:r>
              <a:rPr lang="en-US" dirty="0" smtClean="0"/>
              <a:t>, and Beth Chance. “Assessing Students’ Conceptual Understanding After a First Course in Statistics.” </a:t>
            </a:r>
            <a:r>
              <a:rPr lang="en-US" i="1" dirty="0" smtClean="0"/>
              <a:t>Statistics Education Research Journal</a:t>
            </a:r>
            <a:r>
              <a:rPr lang="en-US" dirty="0" smtClean="0"/>
              <a:t> 6, no. 2 (2007): 28—58.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en-US" sz="1800">
              <a:solidFill>
                <a:schemeClr val="bg1"/>
              </a:solidFill>
              <a:latin typeface="Arial Black" charset="0"/>
            </a:endParaRPr>
          </a:p>
        </p:txBody>
      </p:sp>
      <p:pic>
        <p:nvPicPr>
          <p:cNvPr id="5" name="Picture 16" descr="OSU_990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8600"/>
            <a:ext cx="609600" cy="609600"/>
          </a:xfrm>
          <a:prstGeom prst="rect">
            <a:avLst/>
          </a:prstGeom>
          <a:noFill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595121" y="228600"/>
            <a:ext cx="724408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Polling, Streaming, and </a:t>
            </a:r>
            <a:r>
              <a:rPr lang="en-US" dirty="0" err="1" smtClean="0">
                <a:solidFill>
                  <a:schemeClr val="bg1"/>
                </a:solidFill>
                <a:latin typeface="Georgia" charset="0"/>
              </a:rPr>
              <a:t>HyFlex</a:t>
            </a:r>
            <a:r>
              <a:rPr lang="en-US" dirty="0" smtClean="0">
                <a:solidFill>
                  <a:schemeClr val="bg1"/>
                </a:solidFill>
                <a:latin typeface="Georgia" charset="0"/>
              </a:rPr>
              <a:t>: Blended Learning for Large Courses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latin typeface="Georgia" charset="0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329758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66379" y="1587727"/>
            <a:ext cx="761124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Good news: non-online courses can do this too!</a:t>
            </a:r>
          </a:p>
          <a:p>
            <a:endParaRPr lang="en-US" sz="2800" dirty="0" smtClean="0"/>
          </a:p>
          <a:p>
            <a:endParaRPr lang="en-US" sz="1200" cap="small" dirty="0" smtClean="0"/>
          </a:p>
          <a:p>
            <a:r>
              <a:rPr lang="en-US" sz="2800" dirty="0" smtClean="0"/>
              <a:t>While not a requirement, technology </a:t>
            </a:r>
            <a:r>
              <a:rPr lang="en-US" sz="2800" b="1" dirty="0" smtClean="0">
                <a:solidFill>
                  <a:srgbClr val="0000FF"/>
                </a:solidFill>
              </a:rPr>
              <a:t>amplifies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the opportunities for incorporating student choice in education</a:t>
            </a:r>
          </a:p>
          <a:p>
            <a:endParaRPr lang="en-US" sz="2800" dirty="0" smtClean="0"/>
          </a:p>
          <a:p>
            <a:endParaRPr lang="en-US" sz="1200" dirty="0" smtClean="0"/>
          </a:p>
          <a:p>
            <a:r>
              <a:rPr lang="en-US" sz="2800" dirty="0" smtClean="0"/>
              <a:t>For example: a </a:t>
            </a:r>
            <a:r>
              <a:rPr lang="en-US" sz="2800" b="1" dirty="0" smtClean="0">
                <a:solidFill>
                  <a:srgbClr val="0000FF"/>
                </a:solidFill>
              </a:rPr>
              <a:t>backchannel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and </a:t>
            </a:r>
            <a:r>
              <a:rPr lang="en-US" sz="2800" b="1" dirty="0" smtClean="0">
                <a:solidFill>
                  <a:srgbClr val="0000FF"/>
                </a:solidFill>
              </a:rPr>
              <a:t>live polling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en-US" sz="1800">
              <a:solidFill>
                <a:schemeClr val="bg1"/>
              </a:solidFill>
              <a:latin typeface="Arial Black" charset="0"/>
            </a:endParaRPr>
          </a:p>
        </p:txBody>
      </p:sp>
      <p:pic>
        <p:nvPicPr>
          <p:cNvPr id="5" name="Picture 16" descr="OSU_990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609600" cy="609600"/>
          </a:xfrm>
          <a:prstGeom prst="rect">
            <a:avLst/>
          </a:prstGeom>
          <a:noFill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04571" y="228600"/>
            <a:ext cx="6734629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1800" dirty="0" smtClean="0">
                <a:solidFill>
                  <a:schemeClr val="bg1"/>
                </a:solidFill>
                <a:latin typeface="Georgia" charset="0"/>
              </a:rPr>
              <a:t>The </a:t>
            </a:r>
            <a:r>
              <a:rPr lang="en-US" sz="1800" dirty="0" err="1" smtClean="0">
                <a:solidFill>
                  <a:schemeClr val="bg1"/>
                </a:solidFill>
                <a:latin typeface="Georgia" charset="0"/>
              </a:rPr>
              <a:t>HyFlex</a:t>
            </a:r>
            <a:r>
              <a:rPr lang="en-US" sz="1800" dirty="0" smtClean="0">
                <a:solidFill>
                  <a:schemeClr val="bg1"/>
                </a:solidFill>
                <a:latin typeface="Georgia" charset="0"/>
              </a:rPr>
              <a:t> Model: Student Choice, Instructor Flexibility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latin typeface="Georgia" charset="0"/>
              </a:rPr>
              <a:t>Motivation</a:t>
            </a:r>
            <a:endParaRPr lang="en-US" sz="1800" b="1" dirty="0">
              <a:latin typeface="Georgi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18357" y="1371600"/>
            <a:ext cx="7961763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Backchannel communication</a:t>
            </a:r>
          </a:p>
          <a:p>
            <a:endParaRPr lang="en-US" sz="1400" dirty="0" smtClean="0"/>
          </a:p>
          <a:p>
            <a:r>
              <a:rPr lang="en-US" sz="2400" dirty="0" smtClean="0"/>
              <a:t>A mode of communication </a:t>
            </a:r>
            <a:r>
              <a:rPr lang="en-US" sz="2400" b="1" dirty="0" smtClean="0">
                <a:solidFill>
                  <a:srgbClr val="0000FF"/>
                </a:solidFill>
              </a:rPr>
              <a:t>created by audience members </a:t>
            </a:r>
            <a:r>
              <a:rPr lang="en-US" sz="2400" dirty="0" smtClean="0"/>
              <a:t>to </a:t>
            </a:r>
            <a:r>
              <a:rPr lang="en-US" sz="2400" b="1" dirty="0" smtClean="0">
                <a:solidFill>
                  <a:srgbClr val="0000FF"/>
                </a:solidFill>
              </a:rPr>
              <a:t>connect with other observers </a:t>
            </a:r>
            <a:r>
              <a:rPr lang="en-US" sz="2400" dirty="0" smtClean="0"/>
              <a:t>both inside and outside of the presentation space, with or without the speaker’s awareness</a:t>
            </a:r>
            <a:r>
              <a:rPr lang="en-US" sz="2400" baseline="30000" dirty="0" smtClean="0"/>
              <a:t>9</a:t>
            </a:r>
            <a:endParaRPr lang="en-US" sz="2400" dirty="0" smtClean="0"/>
          </a:p>
          <a:p>
            <a:endParaRPr lang="en-US" sz="1200" dirty="0" smtClean="0"/>
          </a:p>
          <a:p>
            <a:r>
              <a:rPr lang="en-US" sz="2400" dirty="0" smtClean="0"/>
              <a:t>A web-based forum to facilitate </a:t>
            </a:r>
            <a:r>
              <a:rPr lang="en-US" sz="2400" b="1" dirty="0" smtClean="0">
                <a:solidFill>
                  <a:srgbClr val="0000FF"/>
                </a:solidFill>
              </a:rPr>
              <a:t>real-time conversation </a:t>
            </a:r>
            <a:r>
              <a:rPr lang="en-US" sz="2400" dirty="0" smtClean="0"/>
              <a:t>among students (and possibly the instructor) during a traditional lecture</a:t>
            </a:r>
            <a:r>
              <a:rPr lang="en-US" sz="2400" baseline="30000" dirty="0" smtClean="0"/>
              <a:t>10</a:t>
            </a:r>
            <a:endParaRPr lang="en-US" sz="2400" dirty="0" smtClean="0"/>
          </a:p>
          <a:p>
            <a:endParaRPr lang="en-US" sz="1200" dirty="0" smtClean="0"/>
          </a:p>
          <a:p>
            <a:r>
              <a:rPr lang="en-US" sz="2400" dirty="0" smtClean="0"/>
              <a:t>“Can entice students who rarely raise a hand to express themselves via a medium they find as natural as breathing”</a:t>
            </a:r>
            <a:r>
              <a:rPr lang="en-US" sz="2400" baseline="30000" dirty="0" smtClean="0"/>
              <a:t>11</a:t>
            </a:r>
            <a:endParaRPr lang="en-US" sz="2400" dirty="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en-US" sz="1800">
              <a:solidFill>
                <a:schemeClr val="bg1"/>
              </a:solidFill>
              <a:latin typeface="Arial Black" charset="0"/>
            </a:endParaRPr>
          </a:p>
        </p:txBody>
      </p:sp>
      <p:pic>
        <p:nvPicPr>
          <p:cNvPr id="5" name="Picture 16" descr="OSU_990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609600" cy="609600"/>
          </a:xfrm>
          <a:prstGeom prst="rect">
            <a:avLst/>
          </a:prstGeom>
          <a:noFill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90601" y="228600"/>
            <a:ext cx="78486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1800" dirty="0" smtClean="0">
                <a:solidFill>
                  <a:schemeClr val="bg1"/>
                </a:solidFill>
                <a:latin typeface="Georgia" charset="0"/>
              </a:rPr>
              <a:t>The </a:t>
            </a:r>
            <a:r>
              <a:rPr lang="en-US" sz="1800" dirty="0" err="1" smtClean="0">
                <a:solidFill>
                  <a:schemeClr val="bg1"/>
                </a:solidFill>
                <a:latin typeface="Georgia" charset="0"/>
              </a:rPr>
              <a:t>HyFlex</a:t>
            </a:r>
            <a:r>
              <a:rPr lang="en-US" sz="1800" dirty="0" smtClean="0">
                <a:solidFill>
                  <a:schemeClr val="bg1"/>
                </a:solidFill>
                <a:latin typeface="Georgia" charset="0"/>
              </a:rPr>
              <a:t> Model: Student Choice, Instructor Flexibility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latin typeface="Georgia" charset="0"/>
              </a:rPr>
              <a:t>Technology for introducing choice</a:t>
            </a:r>
            <a:endParaRPr lang="en-US" sz="1800" b="1" dirty="0">
              <a:latin typeface="Georgi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18358" y="1371600"/>
            <a:ext cx="774840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Backchannel communication</a:t>
            </a:r>
          </a:p>
          <a:p>
            <a:endParaRPr lang="en-US" sz="1400" dirty="0" smtClean="0"/>
          </a:p>
          <a:p>
            <a:r>
              <a:rPr lang="en-US" sz="2400" dirty="0" smtClean="0"/>
              <a:t>Use of a backchannel increases feelings of connectedness and provides real-time feedback within a “micro discussion” context (text messaging or Twitter)</a:t>
            </a:r>
            <a:r>
              <a:rPr lang="en-US" sz="2400" baseline="30000" dirty="0" smtClean="0"/>
              <a:t>12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Increases audience engagement by allowing participants to report and comment on course content publicly; gives the presenter more direct and immediate feedback</a:t>
            </a:r>
            <a:r>
              <a:rPr lang="en-US" sz="2400" baseline="30000" dirty="0" smtClean="0"/>
              <a:t>9</a:t>
            </a:r>
            <a:endParaRPr lang="en-US" sz="2400" dirty="0" smtClean="0"/>
          </a:p>
          <a:p>
            <a:endParaRPr lang="en-US" sz="3200" dirty="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en-US" sz="1800">
              <a:solidFill>
                <a:schemeClr val="bg1"/>
              </a:solidFill>
              <a:latin typeface="Arial Black" charset="0"/>
            </a:endParaRPr>
          </a:p>
        </p:txBody>
      </p:sp>
      <p:pic>
        <p:nvPicPr>
          <p:cNvPr id="5" name="Picture 16" descr="OSU_990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609600" cy="609600"/>
          </a:xfrm>
          <a:prstGeom prst="rect">
            <a:avLst/>
          </a:prstGeom>
          <a:noFill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90601" y="228600"/>
            <a:ext cx="78486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1800" dirty="0" smtClean="0">
                <a:solidFill>
                  <a:schemeClr val="bg1"/>
                </a:solidFill>
                <a:latin typeface="Georgia" charset="0"/>
              </a:rPr>
              <a:t>The </a:t>
            </a:r>
            <a:r>
              <a:rPr lang="en-US" sz="1800" dirty="0" err="1" smtClean="0">
                <a:solidFill>
                  <a:schemeClr val="bg1"/>
                </a:solidFill>
                <a:latin typeface="Georgia" charset="0"/>
              </a:rPr>
              <a:t>HyFlex</a:t>
            </a:r>
            <a:r>
              <a:rPr lang="en-US" sz="1800" dirty="0" smtClean="0">
                <a:solidFill>
                  <a:schemeClr val="bg1"/>
                </a:solidFill>
                <a:latin typeface="Georgia" charset="0"/>
              </a:rPr>
              <a:t> Model: Student Choice, Instructor Flexibility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latin typeface="Georgia" charset="0"/>
              </a:rPr>
              <a:t>Technology for introducing choice</a:t>
            </a:r>
            <a:endParaRPr lang="en-US" sz="1800" b="1" dirty="0">
              <a:latin typeface="Georgi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77438" y="1371600"/>
            <a:ext cx="73891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Polling via Audience Response Systems</a:t>
            </a:r>
          </a:p>
          <a:p>
            <a:endParaRPr lang="en-US" sz="2400" dirty="0" smtClean="0"/>
          </a:p>
          <a:p>
            <a:r>
              <a:rPr lang="en-US" sz="2400" dirty="0" smtClean="0"/>
              <a:t>ARS are “instructional technologies that allow instructors to </a:t>
            </a:r>
            <a:r>
              <a:rPr lang="en-US" sz="2400" b="1" dirty="0" smtClean="0">
                <a:solidFill>
                  <a:srgbClr val="0000FF"/>
                </a:solidFill>
              </a:rPr>
              <a:t>rapidly collect and analyze student responses </a:t>
            </a:r>
            <a:r>
              <a:rPr lang="en-US" sz="2400" dirty="0" smtClean="0"/>
              <a:t>to questions posed during class”</a:t>
            </a:r>
            <a:r>
              <a:rPr lang="en-US" sz="2400" baseline="30000" dirty="0" smtClean="0"/>
              <a:t>13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Commonly known as “clickers”; now includes web-based polling using text messaging and mobile devices.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en-US" sz="1800">
              <a:solidFill>
                <a:schemeClr val="bg1"/>
              </a:solidFill>
              <a:latin typeface="Arial Black" charset="0"/>
            </a:endParaRPr>
          </a:p>
        </p:txBody>
      </p:sp>
      <p:pic>
        <p:nvPicPr>
          <p:cNvPr id="5" name="Picture 16" descr="OSU_990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609600" cy="609600"/>
          </a:xfrm>
          <a:prstGeom prst="rect">
            <a:avLst/>
          </a:prstGeom>
          <a:noFill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90601" y="228600"/>
            <a:ext cx="78486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1800" dirty="0" smtClean="0">
                <a:solidFill>
                  <a:schemeClr val="bg1"/>
                </a:solidFill>
                <a:latin typeface="Georgia" charset="0"/>
              </a:rPr>
              <a:t>The </a:t>
            </a:r>
            <a:r>
              <a:rPr lang="en-US" sz="1800" dirty="0" err="1" smtClean="0">
                <a:solidFill>
                  <a:schemeClr val="bg1"/>
                </a:solidFill>
                <a:latin typeface="Georgia" charset="0"/>
              </a:rPr>
              <a:t>HyFlex</a:t>
            </a:r>
            <a:r>
              <a:rPr lang="en-US" sz="1800" dirty="0" smtClean="0">
                <a:solidFill>
                  <a:schemeClr val="bg1"/>
                </a:solidFill>
                <a:latin typeface="Georgia" charset="0"/>
              </a:rPr>
              <a:t> Model: Student Choice, Instructor Flexibility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latin typeface="Georgia" charset="0"/>
              </a:rPr>
              <a:t>Technology for introducing choice</a:t>
            </a:r>
            <a:endParaRPr lang="en-US" sz="1800" b="1" dirty="0">
              <a:latin typeface="Georgi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77438" y="1371600"/>
            <a:ext cx="73891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Polling via Audience Response Systems</a:t>
            </a:r>
          </a:p>
          <a:p>
            <a:endParaRPr lang="en-US" sz="1400" dirty="0" smtClean="0"/>
          </a:p>
          <a:p>
            <a:r>
              <a:rPr lang="en-US" sz="2400" dirty="0" smtClean="0"/>
              <a:t>Yields more active student involvement, increased 	attention levels and interaction, and increased 	comfort in answering questions</a:t>
            </a:r>
            <a:r>
              <a:rPr lang="en-US" sz="2400" baseline="30000" dirty="0" smtClean="0"/>
              <a:t>14</a:t>
            </a:r>
          </a:p>
          <a:p>
            <a:endParaRPr lang="en-US" sz="1400" dirty="0" smtClean="0"/>
          </a:p>
          <a:p>
            <a:r>
              <a:rPr lang="en-US" sz="2400" dirty="0" smtClean="0"/>
              <a:t>Results in significantly higher course satisfaction scores</a:t>
            </a:r>
            <a:r>
              <a:rPr lang="en-US" sz="2400" baseline="30000" dirty="0" smtClean="0"/>
              <a:t>14</a:t>
            </a:r>
            <a:endParaRPr lang="en-US" sz="2400" dirty="0" smtClean="0"/>
          </a:p>
          <a:p>
            <a:endParaRPr lang="en-US" sz="1400" dirty="0" smtClean="0"/>
          </a:p>
          <a:p>
            <a:r>
              <a:rPr lang="en-US" sz="2400" dirty="0" smtClean="0"/>
              <a:t>Gives instructors the ability to assess existing 	knowledge and provide immediate feedback</a:t>
            </a:r>
            <a:r>
              <a:rPr lang="en-US" sz="2400" baseline="30000" dirty="0" smtClean="0"/>
              <a:t>15</a:t>
            </a:r>
          </a:p>
          <a:p>
            <a:endParaRPr lang="en-US" sz="1400" dirty="0" smtClean="0"/>
          </a:p>
          <a:p>
            <a:r>
              <a:rPr lang="en-US" sz="2400" dirty="0" smtClean="0"/>
              <a:t>Acknowledges individual responses while maintaining 	anonymity</a:t>
            </a:r>
            <a:r>
              <a:rPr lang="en-US" sz="2400" baseline="30000" dirty="0" smtClean="0"/>
              <a:t>16</a:t>
            </a:r>
            <a:endParaRPr lang="en-US" sz="2400" dirty="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en-US" sz="1800">
              <a:solidFill>
                <a:schemeClr val="bg1"/>
              </a:solidFill>
              <a:latin typeface="Arial Black" charset="0"/>
            </a:endParaRPr>
          </a:p>
        </p:txBody>
      </p:sp>
      <p:pic>
        <p:nvPicPr>
          <p:cNvPr id="5" name="Picture 16" descr="OSU_990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609600" cy="609600"/>
          </a:xfrm>
          <a:prstGeom prst="rect">
            <a:avLst/>
          </a:prstGeom>
          <a:noFill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90601" y="228600"/>
            <a:ext cx="78486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1800" dirty="0" smtClean="0">
                <a:solidFill>
                  <a:schemeClr val="bg1"/>
                </a:solidFill>
                <a:latin typeface="Georgia" charset="0"/>
              </a:rPr>
              <a:t>The </a:t>
            </a:r>
            <a:r>
              <a:rPr lang="en-US" sz="1800" dirty="0" err="1" smtClean="0">
                <a:solidFill>
                  <a:schemeClr val="bg1"/>
                </a:solidFill>
                <a:latin typeface="Georgia" charset="0"/>
              </a:rPr>
              <a:t>HyFlex</a:t>
            </a:r>
            <a:r>
              <a:rPr lang="en-US" sz="1800" dirty="0" smtClean="0">
                <a:solidFill>
                  <a:schemeClr val="bg1"/>
                </a:solidFill>
                <a:latin typeface="Georgia" charset="0"/>
              </a:rPr>
              <a:t> Model: Student Choice, Instructor Flexibility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  <a:latin typeface="Georgia" charset="0"/>
              </a:rPr>
              <a:t>Technology for introducing choice</a:t>
            </a:r>
            <a:endParaRPr lang="en-US" sz="1800" b="1" dirty="0">
              <a:latin typeface="Georgi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5019</TotalTime>
  <Words>3343</Words>
  <Application>Microsoft Macintosh PowerPoint</Application>
  <PresentationFormat>On-screen Show (4:3)</PresentationFormat>
  <Paragraphs>447</Paragraphs>
  <Slides>41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 Interested in joining the conversation?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Ohio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</dc:title>
  <dc:creator>Mark Risser</dc:creator>
  <cp:lastModifiedBy>Jackie Miller</cp:lastModifiedBy>
  <cp:revision>231</cp:revision>
  <cp:lastPrinted>2012-12-06T22:01:37Z</cp:lastPrinted>
  <dcterms:created xsi:type="dcterms:W3CDTF">2012-03-21T14:05:58Z</dcterms:created>
  <dcterms:modified xsi:type="dcterms:W3CDTF">2012-12-08T16:18:38Z</dcterms:modified>
</cp:coreProperties>
</file>