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3" r:id="rId1"/>
  </p:sldMasterIdLst>
  <p:notesMasterIdLst>
    <p:notesMasterId r:id="rId43"/>
  </p:notesMasterIdLst>
  <p:handoutMasterIdLst>
    <p:handoutMasterId r:id="rId44"/>
  </p:handoutMasterIdLst>
  <p:sldIdLst>
    <p:sldId id="331" r:id="rId2"/>
    <p:sldId id="423" r:id="rId3"/>
    <p:sldId id="424" r:id="rId4"/>
    <p:sldId id="425" r:id="rId5"/>
    <p:sldId id="426" r:id="rId6"/>
    <p:sldId id="427" r:id="rId7"/>
    <p:sldId id="428" r:id="rId8"/>
    <p:sldId id="371" r:id="rId9"/>
    <p:sldId id="400" r:id="rId10"/>
    <p:sldId id="415" r:id="rId11"/>
    <p:sldId id="398" r:id="rId12"/>
    <p:sldId id="417" r:id="rId13"/>
    <p:sldId id="429" r:id="rId14"/>
    <p:sldId id="407" r:id="rId15"/>
    <p:sldId id="408" r:id="rId16"/>
    <p:sldId id="409" r:id="rId17"/>
    <p:sldId id="410" r:id="rId18"/>
    <p:sldId id="442" r:id="rId19"/>
    <p:sldId id="357" r:id="rId20"/>
    <p:sldId id="358" r:id="rId21"/>
    <p:sldId id="362" r:id="rId22"/>
    <p:sldId id="443" r:id="rId23"/>
    <p:sldId id="431" r:id="rId24"/>
    <p:sldId id="432" r:id="rId25"/>
    <p:sldId id="433" r:id="rId26"/>
    <p:sldId id="434" r:id="rId27"/>
    <p:sldId id="435" r:id="rId28"/>
    <p:sldId id="436" r:id="rId29"/>
    <p:sldId id="437" r:id="rId30"/>
    <p:sldId id="438" r:id="rId31"/>
    <p:sldId id="439" r:id="rId32"/>
    <p:sldId id="440" r:id="rId33"/>
    <p:sldId id="441" r:id="rId34"/>
    <p:sldId id="393" r:id="rId35"/>
    <p:sldId id="418" r:id="rId36"/>
    <p:sldId id="419" r:id="rId37"/>
    <p:sldId id="420" r:id="rId38"/>
    <p:sldId id="396" r:id="rId39"/>
    <p:sldId id="421" r:id="rId40"/>
    <p:sldId id="364" r:id="rId41"/>
    <p:sldId id="399"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45 Helvetica Light" charset="0"/>
        <a:ea typeface="ＭＳ Ｐゴシック" charset="0"/>
        <a:cs typeface="ＭＳ Ｐゴシック" charset="0"/>
      </a:defRPr>
    </a:lvl5pPr>
    <a:lvl6pPr marL="2286000" algn="l" defTabSz="457200" rtl="0" eaLnBrk="1" latinLnBrk="0" hangingPunct="1">
      <a:defRPr sz="2400" kern="1200">
        <a:solidFill>
          <a:schemeClr val="tx1"/>
        </a:solidFill>
        <a:latin typeface="45 Helvetica Light" charset="0"/>
        <a:ea typeface="ＭＳ Ｐゴシック" charset="0"/>
        <a:cs typeface="ＭＳ Ｐゴシック" charset="0"/>
      </a:defRPr>
    </a:lvl6pPr>
    <a:lvl7pPr marL="2743200" algn="l" defTabSz="457200" rtl="0" eaLnBrk="1" latinLnBrk="0" hangingPunct="1">
      <a:defRPr sz="2400" kern="1200">
        <a:solidFill>
          <a:schemeClr val="tx1"/>
        </a:solidFill>
        <a:latin typeface="45 Helvetica Light" charset="0"/>
        <a:ea typeface="ＭＳ Ｐゴシック" charset="0"/>
        <a:cs typeface="ＭＳ Ｐゴシック" charset="0"/>
      </a:defRPr>
    </a:lvl7pPr>
    <a:lvl8pPr marL="3200400" algn="l" defTabSz="457200" rtl="0" eaLnBrk="1" latinLnBrk="0" hangingPunct="1">
      <a:defRPr sz="2400" kern="1200">
        <a:solidFill>
          <a:schemeClr val="tx1"/>
        </a:solidFill>
        <a:latin typeface="45 Helvetica Light" charset="0"/>
        <a:ea typeface="ＭＳ Ｐゴシック" charset="0"/>
        <a:cs typeface="ＭＳ Ｐゴシック" charset="0"/>
      </a:defRPr>
    </a:lvl8pPr>
    <a:lvl9pPr marL="3657600" algn="l" defTabSz="457200" rtl="0" eaLnBrk="1" latinLnBrk="0" hangingPunct="1">
      <a:defRPr sz="2400" kern="1200">
        <a:solidFill>
          <a:schemeClr val="tx1"/>
        </a:solidFill>
        <a:latin typeface="45 Helvetica Ligh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85000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6" autoAdjust="0"/>
    <p:restoredTop sz="94660"/>
  </p:normalViewPr>
  <p:slideViewPr>
    <p:cSldViewPr>
      <p:cViewPr varScale="1">
        <p:scale>
          <a:sx n="99" d="100"/>
          <a:sy n="99" d="100"/>
        </p:scale>
        <p:origin x="-88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45 Helvetica Light" pitchFamily="-110" charset="0"/>
                <a:ea typeface="Geneva" charset="0"/>
                <a:cs typeface="Geneva"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73EBDB-7A43-D547-B585-074159533B97}" type="datetime1">
              <a:rPr lang="en-US"/>
              <a:pPr>
                <a:defRPr/>
              </a:pPr>
              <a:t>10/8/12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45 Helvetica Light" pitchFamily="-110" charset="0"/>
                <a:ea typeface="Geneva" charset="0"/>
                <a:cs typeface="Geneva"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6B4208E-2FB5-1A40-80C0-57786122CA9B}" type="slidenum">
              <a:rPr lang="en-US"/>
              <a:pPr>
                <a:defRPr/>
              </a:pPr>
              <a:t>‹#›</a:t>
            </a:fld>
            <a:endParaRPr lang="en-US"/>
          </a:p>
        </p:txBody>
      </p:sp>
    </p:spTree>
    <p:extLst>
      <p:ext uri="{BB962C8B-B14F-4D97-AF65-F5344CB8AC3E}">
        <p14:creationId xmlns:p14="http://schemas.microsoft.com/office/powerpoint/2010/main" val="726636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45 Helvetica Light" pitchFamily="-110" charset="0"/>
                <a:ea typeface="Geneva" pitchFamily="-110" charset="-128"/>
                <a:cs typeface="Geneva" pitchFamily="-110"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45 Helvetica Light" pitchFamily="-110" charset="0"/>
                <a:ea typeface="Geneva" pitchFamily="-110" charset="-128"/>
                <a:cs typeface="Geneva" pitchFamily="-110"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C9D6EE03-6BD2-B745-A616-7A3AA4C99B5E}" type="slidenum">
              <a:rPr lang="en-US"/>
              <a:pPr>
                <a:defRPr/>
              </a:pPr>
              <a:t>‹#›</a:t>
            </a:fld>
            <a:endParaRPr lang="en-US"/>
          </a:p>
        </p:txBody>
      </p:sp>
    </p:spTree>
    <p:extLst>
      <p:ext uri="{BB962C8B-B14F-4D97-AF65-F5344CB8AC3E}">
        <p14:creationId xmlns:p14="http://schemas.microsoft.com/office/powerpoint/2010/main" val="295715693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0" charset="0"/>
        <a:ea typeface="ＭＳ Ｐゴシック" charset="0"/>
        <a:cs typeface="Geneva" pitchFamily="-110" charset="-128"/>
      </a:defRPr>
    </a:lvl1pPr>
    <a:lvl2pPr marL="457200" algn="l" rtl="0" eaLnBrk="0" fontAlgn="base" hangingPunct="0">
      <a:spcBef>
        <a:spcPct val="30000"/>
      </a:spcBef>
      <a:spcAft>
        <a:spcPct val="0"/>
      </a:spcAft>
      <a:defRPr sz="1200" kern="1200">
        <a:solidFill>
          <a:schemeClr val="tx1"/>
        </a:solidFill>
        <a:latin typeface="Arial" pitchFamily="-110" charset="0"/>
        <a:ea typeface="Geneva" pitchFamily="-110"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edcommunity.apple.com/ali/galleryfiles/11365/feedbacktoinstructor.jp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26BEDDB9-B9B0-A34C-9147-26CFA226E5B5}" type="slidenum">
              <a:rPr lang="en-US" sz="1200"/>
              <a:pPr/>
              <a:t>1</a:t>
            </a:fld>
            <a:endParaRPr lang="en-US" sz="12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FB5F764E-A275-C248-B7F7-C87F18DC418C}" type="slidenum">
              <a:rPr lang="en-US" sz="1200"/>
              <a:pPr/>
              <a:t>11</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Arial" charset="0"/>
              </a:rPr>
              <a:t>After this slide - demonstration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FB5F764E-A275-C248-B7F7-C87F18DC418C}" type="slidenum">
              <a:rPr lang="en-US" sz="1200"/>
              <a:pPr/>
              <a:t>12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a:latin typeface="Arial" charset="0"/>
              </a:rPr>
              <a:t>After this slide - demonstration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DB8DE67-C79F-D946-B3EE-007139912A32}"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cs typeface="Geneva"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37931725" indent="-37474525">
              <a:defRPr sz="2400">
                <a:solidFill>
                  <a:schemeClr val="tx1"/>
                </a:solidFill>
                <a:latin typeface="45 Helvetica Light" charset="0"/>
                <a:ea typeface="Geneva" charset="0"/>
                <a:cs typeface="Geneva" charset="0"/>
              </a:defRPr>
            </a:lvl2pPr>
            <a:lvl3pPr>
              <a:defRPr sz="2400">
                <a:solidFill>
                  <a:schemeClr val="tx1"/>
                </a:solidFill>
                <a:latin typeface="45 Helvetica Light" charset="0"/>
                <a:ea typeface="Geneva" charset="0"/>
                <a:cs typeface="Geneva" charset="0"/>
              </a:defRPr>
            </a:lvl3pPr>
            <a:lvl4pPr>
              <a:defRPr sz="2400">
                <a:solidFill>
                  <a:schemeClr val="tx1"/>
                </a:solidFill>
                <a:latin typeface="45 Helvetica Light" charset="0"/>
                <a:ea typeface="Geneva" charset="0"/>
                <a:cs typeface="Geneva" charset="0"/>
              </a:defRPr>
            </a:lvl4pPr>
            <a:lvl5pPr>
              <a:defRPr sz="2400">
                <a:solidFill>
                  <a:schemeClr val="tx1"/>
                </a:solidFill>
                <a:latin typeface="45 Helvetica Light" charset="0"/>
                <a:ea typeface="Geneva" charset="0"/>
                <a:cs typeface="Geneva" charset="0"/>
              </a:defRPr>
            </a:lvl5pPr>
            <a:lvl6pPr marL="4572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9144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1371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18288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3F4A1BC3-C810-4640-A14D-01367A623A61}"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The student prepared for class by going over learning objective A and B.</a:t>
            </a:r>
          </a:p>
          <a:p>
            <a:r>
              <a:rPr lang="en-US">
                <a:latin typeface="Arial" charset="0"/>
              </a:rPr>
              <a:t>System – targeted feedback + records students interaction with the system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3AED1D1C-7A46-B74E-90D3-9D25FD60B00C}" type="slidenum">
              <a:rPr lang="en-US" sz="1200"/>
              <a:pPr/>
              <a:t>19</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Prepares class based on how students do on the different learning objective.</a:t>
            </a:r>
          </a:p>
          <a:p>
            <a:r>
              <a:rPr lang="en-US">
                <a:latin typeface="Arial" charset="0"/>
              </a:rPr>
              <a:t>Learning Dashboard reveals that students are struggling with learning objective A.</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7CAA0E29-A49A-7A42-A6BE-0DE0D0DA0C81}" type="slidenum">
              <a:rPr lang="en-US" sz="1200"/>
              <a:pPr/>
              <a:t>20</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rPr>
              <a:t>I see that you all got learning objective B, so we’ll focus on</a:t>
            </a:r>
          </a:p>
          <a:p>
            <a:r>
              <a:rPr lang="en-US">
                <a:latin typeface="Arial" charset="0"/>
              </a:rPr>
              <a:t>Giving more examples on learning objective A.</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EAE037B-F8A7-5D4C-A469-5BDAA797078C}" type="slidenum">
              <a:rPr lang="en-US" sz="1200"/>
              <a:pPr/>
              <a:t>21</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spcBef>
                <a:spcPct val="0"/>
              </a:spcBef>
            </a:pPr>
            <a:r>
              <a:rPr lang="en-US" sz="800">
                <a:latin typeface="Arial" charset="0"/>
              </a:rPr>
              <a:t>NO</a:t>
            </a:r>
          </a:p>
          <a:p>
            <a:pPr marL="228600" indent="-228600" eaLnBrk="1" hangingPunct="1">
              <a:lnSpc>
                <a:spcPct val="80000"/>
              </a:lnSpc>
              <a:spcBef>
                <a:spcPct val="0"/>
              </a:spcBef>
            </a:pPr>
            <a:endParaRPr lang="en-US" sz="800">
              <a:latin typeface="Arial" charset="0"/>
            </a:endParaRPr>
          </a:p>
          <a:p>
            <a:pPr marL="228600" indent="-228600" eaLnBrk="1" hangingPunct="1">
              <a:lnSpc>
                <a:spcPct val="80000"/>
              </a:lnSpc>
              <a:spcBef>
                <a:spcPct val="0"/>
              </a:spcBef>
            </a:pPr>
            <a:r>
              <a:rPr lang="en-US" sz="800">
                <a:latin typeface="Arial" charset="0"/>
              </a:rPr>
              <a:t>The most powerful feature of web-based instruction is that it allows us to embed assessment into every instructional activity and use the data from those embedded assessments to drive powerful feedback loops for continuous evaluation and improvement.</a:t>
            </a:r>
          </a:p>
          <a:p>
            <a:pPr marL="228600" indent="-228600" eaLnBrk="1" hangingPunct="1">
              <a:lnSpc>
                <a:spcPct val="80000"/>
              </a:lnSpc>
              <a:spcBef>
                <a:spcPct val="0"/>
              </a:spcBef>
            </a:pPr>
            <a:endParaRPr lang="en-US" sz="800">
              <a:latin typeface="Arial" charset="0"/>
            </a:endParaRPr>
          </a:p>
          <a:p>
            <a:pPr marL="228600" indent="-228600" eaLnBrk="1" hangingPunct="1">
              <a:lnSpc>
                <a:spcPct val="80000"/>
              </a:lnSpc>
            </a:pPr>
            <a:r>
              <a:rPr lang="en-US" sz="800">
                <a:latin typeface="Arial" charset="0"/>
              </a:rPr>
              <a:t>By </a:t>
            </a:r>
            <a:r>
              <a:rPr lang="ja-JP" altLang="en-US" sz="800">
                <a:latin typeface="Arial" charset="0"/>
              </a:rPr>
              <a:t>“</a:t>
            </a:r>
            <a:r>
              <a:rPr lang="en-US" altLang="ja-JP" sz="800">
                <a:latin typeface="Arial" charset="0"/>
              </a:rPr>
              <a:t>feedback</a:t>
            </a:r>
            <a:r>
              <a:rPr lang="ja-JP" altLang="en-US" sz="800">
                <a:latin typeface="Arial" charset="0"/>
              </a:rPr>
              <a:t>”</a:t>
            </a:r>
            <a:r>
              <a:rPr lang="en-US" altLang="ja-JP" sz="800">
                <a:latin typeface="Arial" charset="0"/>
              </a:rPr>
              <a:t> we mean information derived from student activities that is used to influence or modify further performance.</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b="1">
                <a:latin typeface="Arial" charset="0"/>
              </a:rPr>
              <a:t>Feedback to students:</a:t>
            </a:r>
            <a:endParaRPr lang="en-US" sz="800">
              <a:latin typeface="Arial" charset="0"/>
            </a:endParaRPr>
          </a:p>
          <a:p>
            <a:pPr marL="228600" indent="-228600" eaLnBrk="1" hangingPunct="1">
              <a:lnSpc>
                <a:spcPct val="80000"/>
              </a:lnSpc>
            </a:pPr>
            <a:r>
              <a:rPr lang="en-US" sz="800">
                <a:latin typeface="Arial" charset="0"/>
              </a:rPr>
              <a:t>In the case of feedback to students, we refer to corrections, suggestions and cues that are tailored to the individual</a:t>
            </a:r>
            <a:r>
              <a:rPr lang="ja-JP" altLang="en-US" sz="800">
                <a:latin typeface="Arial" charset="0"/>
              </a:rPr>
              <a:t>’</a:t>
            </a:r>
            <a:r>
              <a:rPr lang="en-US" altLang="ja-JP" sz="800">
                <a:latin typeface="Arial" charset="0"/>
              </a:rPr>
              <a:t>s current performance and that encourage revision and refinement. Many learning studies have shown that students</a:t>
            </a:r>
            <a:r>
              <a:rPr lang="ja-JP" altLang="en-US" sz="800">
                <a:latin typeface="Arial" charset="0"/>
              </a:rPr>
              <a:t>’</a:t>
            </a:r>
            <a:r>
              <a:rPr lang="en-US" altLang="ja-JP" sz="800">
                <a:latin typeface="Arial" charset="0"/>
              </a:rPr>
              <a:t> learning improves and their understanding deepens when they are given timely and targeted feedback on their work (Butler &amp; Winne, 1995; NRC, 2004.) Regarding the timing and frequency of feedback, the best learning outcomes occur when feedback comes immediately after the students</a:t>
            </a:r>
            <a:r>
              <a:rPr lang="ja-JP" altLang="en-US" sz="800">
                <a:latin typeface="Arial" charset="0"/>
              </a:rPr>
              <a:t>’</a:t>
            </a:r>
            <a:r>
              <a:rPr lang="en-US" altLang="ja-JP" sz="800">
                <a:latin typeface="Arial" charset="0"/>
              </a:rPr>
              <a:t> response but not before the student is ready to revise his or her understanding (Corbett &amp; Anderson, 2001).</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b="1">
                <a:latin typeface="Arial" charset="0"/>
              </a:rPr>
              <a:t>Feedback to Instructors </a:t>
            </a:r>
          </a:p>
          <a:p>
            <a:pPr marL="228600" indent="-228600" eaLnBrk="1" hangingPunct="1">
              <a:lnSpc>
                <a:spcPct val="80000"/>
              </a:lnSpc>
            </a:pPr>
            <a:r>
              <a:rPr lang="en-US" sz="800">
                <a:latin typeface="Arial" charset="0"/>
                <a:hlinkClick r:id="rId3"/>
              </a:rPr>
              <a:t> </a:t>
            </a:r>
            <a:endParaRPr lang="en-US" sz="800">
              <a:latin typeface="Arial" charset="0"/>
            </a:endParaRPr>
          </a:p>
          <a:p>
            <a:pPr marL="228600" indent="-228600" eaLnBrk="1" hangingPunct="1">
              <a:lnSpc>
                <a:spcPct val="80000"/>
              </a:lnSpc>
            </a:pPr>
            <a:r>
              <a:rPr lang="en-US" sz="800">
                <a:latin typeface="Arial" charset="0"/>
              </a:rPr>
              <a:t>In traditional face-to-face classrooms, the feedback loop between student learning activities and instructor activities is always cycling unmediated by technology. The traditional instructor-student feedback loop works well in classrooms that have an expert teacher and a not unreasonably heterogeneous class. For example, the instructor recognizes a need for additional explanation or practice by listening students' questions or by seeing confused looks on students' faces. In an online environment, this dynamic feedback loop is broken. The richness of the data we are collecting about student use and learning provides an unprecedented opportunity for keeping instructors in tune with the many aspects of students</a:t>
            </a:r>
            <a:r>
              <a:rPr lang="ja-JP" altLang="en-US" sz="800">
                <a:latin typeface="Arial" charset="0"/>
              </a:rPr>
              <a:t>’</a:t>
            </a:r>
            <a:r>
              <a:rPr lang="en-US" altLang="ja-JP" sz="800">
                <a:latin typeface="Arial" charset="0"/>
              </a:rPr>
              <a:t> learning.</a:t>
            </a:r>
          </a:p>
          <a:p>
            <a:pPr marL="228600" indent="-228600" eaLnBrk="1" hangingPunct="1">
              <a:lnSpc>
                <a:spcPct val="80000"/>
              </a:lnSpc>
            </a:pPr>
            <a:endParaRPr lang="en-US" sz="800">
              <a:latin typeface="Arial" charset="0"/>
            </a:endParaRPr>
          </a:p>
          <a:p>
            <a:pPr marL="228600" indent="-228600" eaLnBrk="1" hangingPunct="1">
              <a:lnSpc>
                <a:spcPct val="80000"/>
              </a:lnSpc>
            </a:pPr>
            <a:r>
              <a:rPr lang="en-US" sz="800">
                <a:latin typeface="Arial" charset="0"/>
              </a:rPr>
              <a:t>Ideally, OLI courses can assist instructors in addressing the challenges they confront as a result of the increasing variability in their students</a:t>
            </a:r>
            <a:r>
              <a:rPr lang="ja-JP" altLang="en-US" sz="800">
                <a:latin typeface="Arial" charset="0"/>
              </a:rPr>
              <a:t>’</a:t>
            </a:r>
            <a:r>
              <a:rPr lang="en-US" altLang="ja-JP" sz="800">
                <a:latin typeface="Arial" charset="0"/>
              </a:rPr>
              <a:t> background knowledge, relevant skills and future goals. Creating an effective feedback loop to instructors using the OLI courses is our current area of research. Some of the research questions we are exploring in this area are:  What measures best capture when students </a:t>
            </a:r>
            <a:r>
              <a:rPr lang="ja-JP" altLang="en-US" sz="800">
                <a:latin typeface="Arial" charset="0"/>
              </a:rPr>
              <a:t>“</a:t>
            </a:r>
            <a:r>
              <a:rPr lang="en-US" altLang="ja-JP" sz="800">
                <a:latin typeface="Arial" charset="0"/>
              </a:rPr>
              <a:t>get it</a:t>
            </a:r>
            <a:r>
              <a:rPr lang="ja-JP" altLang="en-US" sz="800">
                <a:latin typeface="Arial" charset="0"/>
              </a:rPr>
              <a:t>”</a:t>
            </a:r>
            <a:r>
              <a:rPr lang="en-US" altLang="ja-JP" sz="800">
                <a:latin typeface="Arial" charset="0"/>
              </a:rPr>
              <a:t> ? How do we construct an accurate representation of students</a:t>
            </a:r>
            <a:r>
              <a:rPr lang="ja-JP" altLang="en-US" sz="800">
                <a:latin typeface="Arial" charset="0"/>
              </a:rPr>
              <a:t>’</a:t>
            </a:r>
            <a:r>
              <a:rPr lang="en-US" altLang="ja-JP" sz="800">
                <a:latin typeface="Arial" charset="0"/>
              </a:rPr>
              <a:t> knowledge? What is the most effective way to present this information to instructors? How can we best support instructors in making use of such information?</a:t>
            </a:r>
            <a:endParaRPr lang="en-US" sz="8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Helvetica Neue Light" charset="0"/>
            </a:endParaRPr>
          </a:p>
          <a:p>
            <a:endParaRPr lang="en-US">
              <a:latin typeface="Arial Narrow" charset="0"/>
            </a:endParaRPr>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831E6A95-1FFD-0D42-9336-4671B0869762}" type="slidenum">
              <a:rPr lang="en-US" sz="900">
                <a:latin typeface="Arial Narrow" charset="0"/>
                <a:cs typeface="Arial Narrow" charset="0"/>
              </a:rPr>
              <a:pPr/>
              <a:t>25</a:t>
            </a:fld>
            <a:endParaRPr lang="en-US" sz="900">
              <a:latin typeface="Arial Narrow" charset="0"/>
              <a:cs typeface="Arial Narrow"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Helvetica Neue Light" charset="0"/>
            </a:endParaRPr>
          </a:p>
          <a:p>
            <a:endParaRPr lang="en-US">
              <a:latin typeface="Arial Narrow"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87D95361-E794-CC46-9FF0-304A1A16899F}" type="slidenum">
              <a:rPr lang="en-US" sz="900">
                <a:latin typeface="Arial Narrow" charset="0"/>
                <a:cs typeface="Arial Narrow" charset="0"/>
              </a:rPr>
              <a:pPr/>
              <a:t>26</a:t>
            </a:fld>
            <a:endParaRPr lang="en-US" sz="900">
              <a:latin typeface="Arial Narrow" charset="0"/>
              <a:cs typeface="Arial Narrow"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it thru:</a:t>
            </a:r>
            <a:r>
              <a:rPr lang="en-US" baseline="0" dirty="0" smtClean="0"/>
              <a:t> TA worked </a:t>
            </a:r>
            <a:r>
              <a:rPr lang="en-US" baseline="0" dirty="0" err="1" smtClean="0"/>
              <a:t>indi’lly</a:t>
            </a:r>
            <a:r>
              <a:rPr lang="en-US" baseline="0" dirty="0" smtClean="0"/>
              <a:t> with students giving </a:t>
            </a:r>
            <a:r>
              <a:rPr lang="en-US" baseline="0" dirty="0" err="1" smtClean="0"/>
              <a:t>ind’l</a:t>
            </a:r>
            <a:r>
              <a:rPr lang="en-US" baseline="0" dirty="0" smtClean="0"/>
              <a:t> feedback, presenting more problems to each student, and aggregated that info to give you a sense of what students got didn’t get…</a:t>
            </a:r>
            <a:endParaRPr lang="en-US" dirty="0"/>
          </a:p>
        </p:txBody>
      </p:sp>
      <p:sp>
        <p:nvSpPr>
          <p:cNvPr id="4" name="Slide Number Placeholder 3"/>
          <p:cNvSpPr>
            <a:spLocks noGrp="1"/>
          </p:cNvSpPr>
          <p:nvPr>
            <p:ph type="sldNum" sz="quarter" idx="10"/>
          </p:nvPr>
        </p:nvSpPr>
        <p:spPr/>
        <p:txBody>
          <a:bodyPr/>
          <a:lstStyle/>
          <a:p>
            <a:pPr>
              <a:defRPr/>
            </a:pPr>
            <a:fld id="{C9D6EE03-6BD2-B745-A616-7A3AA4C99B5E}" type="slidenum">
              <a:rPr lang="en-US" smtClean="0"/>
              <a:pPr>
                <a:defRPr/>
              </a:pPr>
              <a:t>3</a:t>
            </a:fld>
            <a:endParaRPr lang="en-US"/>
          </a:p>
        </p:txBody>
      </p:sp>
    </p:spTree>
    <p:extLst>
      <p:ext uri="{BB962C8B-B14F-4D97-AF65-F5344CB8AC3E}">
        <p14:creationId xmlns:p14="http://schemas.microsoft.com/office/powerpoint/2010/main" val="259459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6E6DBC53-3484-614B-B1D3-1B0CF7FDF695}" type="slidenum">
              <a:rPr lang="en-US" sz="900">
                <a:latin typeface="Arial Narrow" charset="0"/>
                <a:cs typeface="Arial Narrow" charset="0"/>
              </a:rPr>
              <a:pPr/>
              <a:t>27</a:t>
            </a:fld>
            <a:endParaRPr lang="en-US" sz="900">
              <a:latin typeface="Arial Narrow" charset="0"/>
              <a:cs typeface="Arial Narrow"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398F2D9A-141A-5741-8C1A-34582939CF4F}" type="slidenum">
              <a:rPr lang="en-US" sz="900">
                <a:latin typeface="Arial Narrow" charset="0"/>
                <a:cs typeface="Arial Narrow" charset="0"/>
              </a:rPr>
              <a:pPr/>
              <a:t>28</a:t>
            </a:fld>
            <a:endParaRPr lang="en-US" sz="900">
              <a:latin typeface="Arial Narrow" charset="0"/>
              <a:cs typeface="Arial Narrow" charset="0"/>
            </a:endParaRPr>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Helvetica Neue Light" charset="0"/>
              </a:rPr>
              <a:t> </a:t>
            </a:r>
            <a:r>
              <a:rPr lang="en-US">
                <a:latin typeface="Arial" charset="0"/>
              </a:rPr>
              <a:t>delMas, R., Garfield, J., Ooms, A., &amp; Chance, B. (2007)</a:t>
            </a:r>
          </a:p>
          <a:p>
            <a:pPr eaLnBrk="1" hangingPunct="1"/>
            <a:r>
              <a:rPr lang="en-US">
                <a:latin typeface="Helvetica Neue Light" charset="0"/>
              </a:rPr>
              <a:t>(CAOS = Comprehensive Assessment of Outcomes in a first Statistics course)</a:t>
            </a:r>
            <a:endParaRPr lang="en-US">
              <a:latin typeface="Arial Narrow"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BE40E4C9-F6D7-A44C-81DB-72C292CBB842}" type="slidenum">
              <a:rPr lang="en-US" sz="900">
                <a:latin typeface="Arial Narrow" charset="0"/>
                <a:cs typeface="Arial Narrow" charset="0"/>
              </a:rPr>
              <a:pPr/>
              <a:t>29</a:t>
            </a:fld>
            <a:endParaRPr lang="en-US" sz="900">
              <a:latin typeface="Arial Narrow" charset="0"/>
              <a:cs typeface="Arial Narrow"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F18047D3-C546-284C-8579-C86AE81A5C5D}" type="slidenum">
              <a:rPr lang="en-US" sz="900">
                <a:latin typeface="Arial Narrow" charset="0"/>
                <a:cs typeface="Arial Narrow" charset="0"/>
              </a:rPr>
              <a:pPr/>
              <a:t>30</a:t>
            </a:fld>
            <a:endParaRPr lang="en-US" sz="900">
              <a:latin typeface="Arial Narrow" charset="0"/>
              <a:cs typeface="Arial Narrow"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800B2124-B587-1841-A847-9686DD6DF835}" type="slidenum">
              <a:rPr lang="en-US" sz="900">
                <a:latin typeface="Arial Narrow" charset="0"/>
                <a:cs typeface="Arial Narrow" charset="0"/>
              </a:rPr>
              <a:pPr/>
              <a:t>31</a:t>
            </a:fld>
            <a:endParaRPr lang="en-US" sz="900">
              <a:latin typeface="Arial Narrow" charset="0"/>
              <a:cs typeface="Arial Narrow"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C2FCCD07-DFF2-094A-A340-A9A52FF1342F}" type="slidenum">
              <a:rPr lang="en-US" sz="900">
                <a:latin typeface="Arial Narrow" charset="0"/>
                <a:cs typeface="Arial Narrow" charset="0"/>
              </a:rPr>
              <a:pPr/>
              <a:t>32</a:t>
            </a:fld>
            <a:endParaRPr lang="en-US" sz="900">
              <a:latin typeface="Arial Narrow" charset="0"/>
              <a:cs typeface="Arial Narrow" charset="0"/>
            </a:endParaRPr>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Narrow"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Narrow"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4F0D3939-7AC9-2A45-9149-65906CDC9DDD}" type="slidenum">
              <a:rPr lang="en-US" sz="900">
                <a:latin typeface="Arial Narrow" charset="0"/>
                <a:cs typeface="Arial Narrow" charset="0"/>
              </a:rPr>
              <a:pPr/>
              <a:t>33</a:t>
            </a:fld>
            <a:endParaRPr lang="en-US" sz="900">
              <a:latin typeface="Arial Narrow" charset="0"/>
              <a:cs typeface="Arial Narrow"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976803E7-0D90-5345-8FA6-24FA23C23932}" type="slidenum">
              <a:rPr lang="en-US" sz="1200"/>
              <a:pPr/>
              <a:t>34</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4817409B-C6BA-E64A-B821-AA7AD37379CE}" type="slidenum">
              <a:rPr lang="en-US" sz="1200"/>
              <a:pPr/>
              <a:t>38</a:t>
            </a:fld>
            <a:endParaRPr lang="en-US" sz="12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ECE1CE2F-68E6-B043-8AF7-8ABD6C629602}" type="slidenum">
              <a:rPr lang="en-US" sz="1200"/>
              <a:pPr/>
              <a:t>40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Narrow" charset="0"/>
                <a:ea typeface="ＭＳ Ｐゴシック" charset="0"/>
              </a:rPr>
              <a:t>Now you may be thinking (hoping) that this was true because the course was taught by a rather poor lecturer who gave very dry and passive .</a:t>
            </a:r>
          </a:p>
        </p:txBody>
      </p:sp>
      <p:sp>
        <p:nvSpPr>
          <p:cNvPr id="1249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D8E2B10-9DD8-6A48-A2DB-C3F8F301969C}" type="slidenum">
              <a:rPr lang="en-US" sz="900">
                <a:latin typeface="Arial Narrow" charset="0"/>
                <a:cs typeface="Arial Narrow" charset="0"/>
              </a:rPr>
              <a:pPr/>
              <a:t>4</a:t>
            </a:fld>
            <a:endParaRPr lang="en-US" sz="900">
              <a:latin typeface="Arial Narrow" charset="0"/>
              <a:cs typeface="Arial Narrow"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Narrow" charset="0"/>
                <a:ea typeface="ＭＳ Ｐゴシック" charset="0"/>
              </a:rPr>
              <a:t>Award-winning professor in a class with 3 active lectures &amp; computer-based lab sessions with hands-on practice</a:t>
            </a: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E19AEA-1C73-724F-909B-5710E4CB4B0B}" type="slidenum">
              <a:rPr lang="en-US" sz="900">
                <a:latin typeface="Arial Narrow" charset="0"/>
                <a:cs typeface="Arial Narrow" charset="0"/>
              </a:rPr>
              <a:pPr/>
              <a:t>5</a:t>
            </a:fld>
            <a:endParaRPr lang="en-US" sz="900">
              <a:latin typeface="Arial Narrow" charset="0"/>
              <a:cs typeface="Arial Narrow"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the following scenario…</a:t>
            </a:r>
          </a:p>
          <a:p>
            <a:r>
              <a:rPr lang="en-US" sz="1200" dirty="0" smtClean="0"/>
              <a:t>Effective course design</a:t>
            </a:r>
          </a:p>
          <a:p>
            <a:r>
              <a:rPr lang="en-US" sz="1200" dirty="0" smtClean="0"/>
              <a:t>Judicious use of technology</a:t>
            </a:r>
          </a:p>
          <a:p>
            <a:r>
              <a:rPr lang="en-US" sz="1200" dirty="0" smtClean="0"/>
              <a:t>Ongoing assessment &amp; improvement</a:t>
            </a:r>
          </a:p>
          <a:p>
            <a:endParaRPr lang="en-US" dirty="0"/>
          </a:p>
        </p:txBody>
      </p:sp>
      <p:sp>
        <p:nvSpPr>
          <p:cNvPr id="4" name="Slide Number Placeholder 3"/>
          <p:cNvSpPr>
            <a:spLocks noGrp="1"/>
          </p:cNvSpPr>
          <p:nvPr>
            <p:ph type="sldNum" sz="quarter" idx="10"/>
          </p:nvPr>
        </p:nvSpPr>
        <p:spPr/>
        <p:txBody>
          <a:bodyPr/>
          <a:lstStyle/>
          <a:p>
            <a:pPr>
              <a:defRPr/>
            </a:pPr>
            <a:fld id="{C9D6EE03-6BD2-B745-A616-7A3AA4C99B5E}" type="slidenum">
              <a:rPr lang="en-US" smtClean="0"/>
              <a:pPr>
                <a:defRPr/>
              </a:pPr>
              <a:t>6</a:t>
            </a:fld>
            <a:endParaRPr lang="en-US"/>
          </a:p>
        </p:txBody>
      </p:sp>
    </p:spTree>
    <p:extLst>
      <p:ext uri="{BB962C8B-B14F-4D97-AF65-F5344CB8AC3E}">
        <p14:creationId xmlns:p14="http://schemas.microsoft.com/office/powerpoint/2010/main" val="132015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D6EE03-6BD2-B745-A616-7A3AA4C99B5E}" type="slidenum">
              <a:rPr lang="en-US" smtClean="0"/>
              <a:pPr>
                <a:defRPr/>
              </a:pPr>
              <a:t>7</a:t>
            </a:fld>
            <a:endParaRPr lang="en-US"/>
          </a:p>
        </p:txBody>
      </p:sp>
    </p:spTree>
    <p:extLst>
      <p:ext uri="{BB962C8B-B14F-4D97-AF65-F5344CB8AC3E}">
        <p14:creationId xmlns:p14="http://schemas.microsoft.com/office/powerpoint/2010/main" val="65566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0EDA616F-6003-1740-BCFF-EA3794054295}" type="slidenum">
              <a:rPr lang="en-US" sz="1200"/>
              <a:pPr/>
              <a:t>8</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900" dirty="0" smtClean="0">
                <a:latin typeface="Arial" charset="0"/>
              </a:rPr>
              <a:t>CREATING…</a:t>
            </a:r>
          </a:p>
          <a:p>
            <a:pPr eaLnBrk="1" hangingPunct="1"/>
            <a:r>
              <a:rPr lang="en-US" sz="900" dirty="0" smtClean="0">
                <a:latin typeface="Arial" charset="0"/>
              </a:rPr>
              <a:t>Should mention:</a:t>
            </a:r>
          </a:p>
          <a:p>
            <a:pPr eaLnBrk="1" hangingPunct="1"/>
            <a:r>
              <a:rPr lang="en-US" sz="900" dirty="0" smtClean="0">
                <a:latin typeface="Arial" charset="0"/>
              </a:rPr>
              <a:t>Not collections of materials to support teaching</a:t>
            </a:r>
          </a:p>
          <a:p>
            <a:pPr eaLnBrk="1" hangingPunct="1"/>
            <a:r>
              <a:rPr lang="en-US" sz="900" dirty="0" smtClean="0">
                <a:latin typeface="Arial" charset="0"/>
              </a:rPr>
              <a:t>MUCH HARDER CHALLENGE</a:t>
            </a:r>
          </a:p>
          <a:p>
            <a:pPr eaLnBrk="1" hangingPunct="1"/>
            <a:r>
              <a:rPr lang="en-US" sz="900" dirty="0" smtClean="0">
                <a:latin typeface="Arial" charset="0"/>
              </a:rPr>
              <a:t>Courses that will be Complete enactment of instruction.</a:t>
            </a:r>
          </a:p>
          <a:p>
            <a:pPr eaLnBrk="1" hangingPunct="1"/>
            <a:r>
              <a:rPr lang="en-US" sz="900" dirty="0" smtClean="0">
                <a:latin typeface="Arial" charset="0"/>
              </a:rPr>
              <a:t>Designed to support learners who do not have the benefit of an instructors.</a:t>
            </a:r>
          </a:p>
          <a:p>
            <a:pPr eaLnBrk="1" hangingPunct="1"/>
            <a:endParaRPr lang="en-US" sz="900" dirty="0" smtClean="0">
              <a:latin typeface="Arial" charset="0"/>
            </a:endParaRPr>
          </a:p>
          <a:p>
            <a:pPr eaLnBrk="1" hangingPunct="1"/>
            <a:r>
              <a:rPr lang="en-US" sz="900" dirty="0" smtClean="0">
                <a:latin typeface="Arial" charset="0"/>
              </a:rPr>
              <a:t>In practice: Used more in the Hybrid (Blended) mode – combined with face to face.</a:t>
            </a:r>
          </a:p>
          <a:p>
            <a:pPr eaLnBrk="1" hangingPunct="1"/>
            <a:endParaRPr lang="en-US" sz="900" dirty="0" smtClean="0">
              <a:latin typeface="Arial" charset="0"/>
            </a:endParaRPr>
          </a:p>
          <a:p>
            <a:pPr eaLnBrk="1" hangingPunct="1"/>
            <a:r>
              <a:rPr lang="en-US" sz="900" dirty="0" smtClean="0">
                <a:latin typeface="Arial" charset="0"/>
              </a:rPr>
              <a:t>Because they were designed as stand alone courses they work so well in the blended mode.</a:t>
            </a:r>
          </a:p>
          <a:p>
            <a:pPr eaLnBrk="1" hangingPunct="1"/>
            <a:endParaRPr lang="en-US" sz="900" dirty="0" smtClean="0">
              <a:latin typeface="Arial" charset="0"/>
            </a:endParaRPr>
          </a:p>
          <a:p>
            <a:pPr>
              <a:lnSpc>
                <a:spcPct val="90000"/>
              </a:lnSpc>
            </a:pPr>
            <a:r>
              <a:rPr lang="en-US" altLang="ko-KR" sz="900" dirty="0" smtClean="0">
                <a:latin typeface="Arial" charset="0"/>
                <a:ea typeface="굴림" charset="0"/>
                <a:cs typeface="굴림" charset="0"/>
              </a:rPr>
              <a:t>Promoting </a:t>
            </a:r>
            <a:r>
              <a:rPr lang="en-US" altLang="ko-KR" sz="900" dirty="0">
                <a:latin typeface="Arial" charset="0"/>
                <a:ea typeface="굴림" charset="0"/>
                <a:cs typeface="굴림" charset="0"/>
              </a:rPr>
              <a:t>coherence means teaching students how the discrete skills they are learning fit together in a meaningful big picture. Although the conceptual structure of knowledge in a domain is clear to experts, it is not to novices. The array of new ideas and unfamiliar terminology in introductory courses tends to overwhelm students into memorizing a set of isolated facts without understanding the underlying common principles (Chi, 2005; </a:t>
            </a:r>
            <a:r>
              <a:rPr lang="en-US" altLang="ko-KR" sz="900" dirty="0" err="1">
                <a:latin typeface="Arial" charset="0"/>
                <a:ea typeface="굴림" charset="0"/>
                <a:cs typeface="굴림" charset="0"/>
              </a:rPr>
              <a:t>diSessa</a:t>
            </a:r>
            <a:r>
              <a:rPr lang="en-US" altLang="ko-KR" sz="900" dirty="0">
                <a:latin typeface="Arial" charset="0"/>
                <a:ea typeface="굴림" charset="0"/>
                <a:cs typeface="굴림" charset="0"/>
              </a:rPr>
              <a:t>, 1993). </a:t>
            </a:r>
          </a:p>
          <a:p>
            <a:pPr>
              <a:lnSpc>
                <a:spcPct val="90000"/>
              </a:lnSpc>
            </a:pPr>
            <a:endParaRPr lang="en-US" altLang="ko-KR" sz="900" dirty="0">
              <a:latin typeface="Arial" charset="0"/>
              <a:ea typeface="굴림" charset="0"/>
              <a:cs typeface="굴림" charset="0"/>
            </a:endParaRPr>
          </a:p>
          <a:p>
            <a:pPr>
              <a:lnSpc>
                <a:spcPct val="90000"/>
              </a:lnSpc>
            </a:pPr>
            <a:r>
              <a:rPr lang="en-US" altLang="ko-KR" sz="900" dirty="0">
                <a:latin typeface="Arial" charset="0"/>
                <a:ea typeface="굴림" charset="0"/>
                <a:cs typeface="굴림" charset="0"/>
              </a:rPr>
              <a:t>Studies have shown that students learn new material better when it is presented in a structured manner that provides the conceptual framework or “big picture”. For students to benefit from a conceptual framework that organizes the material they are learning, instruction needs to make that framework salient, and students need to practice making connections between related ideas (</a:t>
            </a:r>
            <a:r>
              <a:rPr lang="en-US" altLang="ko-KR" sz="900" dirty="0" err="1">
                <a:latin typeface="Arial" charset="0"/>
                <a:ea typeface="굴림" charset="0"/>
                <a:cs typeface="굴림" charset="0"/>
              </a:rPr>
              <a:t>Eylon</a:t>
            </a:r>
            <a:r>
              <a:rPr lang="en-US" altLang="ko-KR" sz="900" dirty="0">
                <a:latin typeface="Arial" charset="0"/>
                <a:ea typeface="굴림" charset="0"/>
                <a:cs typeface="굴림" charset="0"/>
              </a:rPr>
              <a:t> &amp; </a:t>
            </a:r>
            <a:r>
              <a:rPr lang="en-US" altLang="ko-KR" sz="900" dirty="0" err="1">
                <a:latin typeface="Arial" charset="0"/>
                <a:ea typeface="굴림" charset="0"/>
                <a:cs typeface="굴림" charset="0"/>
              </a:rPr>
              <a:t>Reif</a:t>
            </a:r>
            <a:r>
              <a:rPr lang="en-US" altLang="ko-KR" sz="900" dirty="0">
                <a:latin typeface="Arial" charset="0"/>
                <a:ea typeface="굴림" charset="0"/>
                <a:cs typeface="굴림" charset="0"/>
              </a:rPr>
              <a:t>, 1984).</a:t>
            </a:r>
          </a:p>
          <a:p>
            <a:pPr>
              <a:lnSpc>
                <a:spcPct val="90000"/>
              </a:lnSpc>
            </a:pPr>
            <a:endParaRPr lang="en-US" altLang="ko-KR" sz="900" dirty="0">
              <a:latin typeface="Arial" charset="0"/>
              <a:ea typeface="굴림" charset="0"/>
              <a:cs typeface="굴림" charset="0"/>
            </a:endParaRPr>
          </a:p>
          <a:p>
            <a:pPr>
              <a:lnSpc>
                <a:spcPct val="90000"/>
              </a:lnSpc>
            </a:pPr>
            <a:r>
              <a:rPr lang="en-US" sz="1000" dirty="0">
                <a:latin typeface="Arial" charset="0"/>
                <a:cs typeface="ＭＳ Ｐゴシック" charset="0"/>
              </a:rPr>
              <a:t>&lt;Demo Stat Course&gt; mean/median/boxplot section.  </a:t>
            </a:r>
          </a:p>
          <a:p>
            <a:pPr>
              <a:lnSpc>
                <a:spcPct val="90000"/>
              </a:lnSpc>
            </a:pPr>
            <a:endParaRPr lang="en-US" sz="1000" dirty="0">
              <a:latin typeface="Arial" charset="0"/>
              <a:cs typeface="ＭＳ Ｐゴシック" charset="0"/>
            </a:endParaRPr>
          </a:p>
          <a:p>
            <a:pPr>
              <a:lnSpc>
                <a:spcPct val="90000"/>
              </a:lnSpc>
            </a:pPr>
            <a:r>
              <a:rPr lang="en-US" sz="1000" dirty="0">
                <a:latin typeface="Arial" charset="0"/>
                <a:cs typeface="ＭＳ Ｐゴシック" charset="0"/>
              </a:rPr>
              <a:t>Main points in Demo: </a:t>
            </a:r>
          </a:p>
          <a:p>
            <a:pPr>
              <a:lnSpc>
                <a:spcPct val="90000"/>
              </a:lnSpc>
            </a:pPr>
            <a:endParaRPr lang="en-US" sz="1000" dirty="0">
              <a:latin typeface="Arial" charset="0"/>
              <a:cs typeface="ＭＳ Ｐゴシック" charset="0"/>
            </a:endParaRPr>
          </a:p>
          <a:p>
            <a:pPr>
              <a:lnSpc>
                <a:spcPct val="90000"/>
              </a:lnSpc>
            </a:pPr>
            <a:r>
              <a:rPr lang="en-US" sz="1000" dirty="0">
                <a:latin typeface="Arial" charset="0"/>
                <a:cs typeface="ＭＳ Ｐゴシック" charset="0"/>
              </a:rPr>
              <a:t>Big Picture and structure of course</a:t>
            </a:r>
          </a:p>
          <a:p>
            <a:pPr>
              <a:lnSpc>
                <a:spcPct val="90000"/>
              </a:lnSpc>
            </a:pPr>
            <a:endParaRPr lang="en-US" sz="1000" dirty="0">
              <a:latin typeface="Arial" charset="0"/>
              <a:cs typeface="ＭＳ Ｐゴシック" charset="0"/>
            </a:endParaRPr>
          </a:p>
          <a:p>
            <a:pPr>
              <a:lnSpc>
                <a:spcPct val="90000"/>
              </a:lnSpc>
            </a:pPr>
            <a:r>
              <a:rPr lang="en-US" sz="900" dirty="0">
                <a:latin typeface="Arial" charset="0"/>
                <a:cs typeface="ＭＳ Ｐゴシック" charset="0"/>
              </a:rPr>
              <a:t>Effective Use of Media Elements: Course follows well researched principles to minimize cognitive load imposed by the learning design.</a:t>
            </a:r>
          </a:p>
          <a:p>
            <a:pPr>
              <a:lnSpc>
                <a:spcPct val="90000"/>
              </a:lnSpc>
            </a:pPr>
            <a:endParaRPr lang="en-US" sz="900" dirty="0">
              <a:latin typeface="Arial" charset="0"/>
              <a:cs typeface="ＭＳ Ｐゴシック" charset="0"/>
            </a:endParaRPr>
          </a:p>
          <a:p>
            <a:pPr>
              <a:lnSpc>
                <a:spcPct val="90000"/>
              </a:lnSpc>
            </a:pPr>
            <a:r>
              <a:rPr lang="en-US" sz="900" dirty="0">
                <a:latin typeface="Arial" charset="0"/>
                <a:cs typeface="ＭＳ Ｐゴシック" charset="0"/>
              </a:rPr>
              <a:t>Immediate and Targeted Feedback:  </a:t>
            </a:r>
          </a:p>
          <a:p>
            <a:pPr>
              <a:lnSpc>
                <a:spcPct val="90000"/>
              </a:lnSpc>
            </a:pPr>
            <a:r>
              <a:rPr lang="en-US" sz="900" dirty="0">
                <a:latin typeface="Arial" charset="0"/>
                <a:cs typeface="ＭＳ Ｐゴシック" charset="0"/>
              </a:rPr>
              <a:t>Studies: immediate feedback </a:t>
            </a:r>
            <a:r>
              <a:rPr lang="en-US" sz="900" dirty="0">
                <a:latin typeface="Arial" charset="0"/>
                <a:cs typeface="ＭＳ Ｐゴシック" charset="0"/>
                <a:sym typeface="Wingdings" charset="0"/>
              </a:rPr>
              <a:t> students achieve desired level of performance faster.</a:t>
            </a:r>
            <a:br>
              <a:rPr lang="en-US" sz="900" dirty="0">
                <a:latin typeface="Arial" charset="0"/>
                <a:cs typeface="ＭＳ Ｐゴシック" charset="0"/>
                <a:sym typeface="Wingdings" charset="0"/>
              </a:rPr>
            </a:br>
            <a:r>
              <a:rPr lang="en-US" sz="900" dirty="0">
                <a:latin typeface="Arial" charset="0"/>
                <a:cs typeface="ＭＳ Ｐゴシック" charset="0"/>
              </a:rPr>
              <a:t>Throughout the course immediate and tailored feedback is given.</a:t>
            </a:r>
          </a:p>
          <a:p>
            <a:pPr lvl="2">
              <a:lnSpc>
                <a:spcPct val="90000"/>
              </a:lnSpc>
              <a:buClr>
                <a:srgbClr val="00FF00"/>
              </a:buClr>
            </a:pPr>
            <a:r>
              <a:rPr lang="en-US" sz="900" dirty="0">
                <a:latin typeface="Arial" charset="0"/>
                <a:ea typeface="ＭＳ Ｐゴシック" charset="0"/>
                <a:cs typeface="ＭＳ Ｐゴシック" charset="0"/>
              </a:rPr>
              <a:t>mini tutors embedded in the material.</a:t>
            </a:r>
          </a:p>
          <a:p>
            <a:pPr lvl="2">
              <a:lnSpc>
                <a:spcPct val="90000"/>
              </a:lnSpc>
              <a:buClr>
                <a:srgbClr val="00FF00"/>
              </a:buClr>
            </a:pPr>
            <a:r>
              <a:rPr lang="en-US" sz="900" dirty="0">
                <a:latin typeface="Arial" charset="0"/>
                <a:ea typeface="ＭＳ Ｐゴシック" charset="0"/>
                <a:cs typeface="ＭＳ Ｐゴシック" charset="0"/>
              </a:rPr>
              <a:t>self assessments activities (Did I get this?)</a:t>
            </a:r>
          </a:p>
          <a:p>
            <a:pPr lvl="2">
              <a:lnSpc>
                <a:spcPct val="90000"/>
              </a:lnSpc>
              <a:buClr>
                <a:srgbClr val="00FF00"/>
              </a:buClr>
            </a:pPr>
            <a:endParaRPr lang="en-US" sz="900"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BB01A1-B4AC-C84B-9344-72EEC6CE0149}" type="slidenum">
              <a:rPr lang="en-US"/>
              <a:pPr/>
              <a:t>9</a:t>
            </a:fld>
            <a:endParaRPr lang="en-US"/>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endParaRPr lang="en-US"/>
          </a:p>
          <a:p>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fld id="{9AC5EAF1-D93B-434F-8543-1E453E75271B}" type="slidenum">
              <a:rPr lang="en-US" sz="1200"/>
              <a:pPr/>
              <a:t>10</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ko-KR" sz="900">
                <a:latin typeface="Arial" charset="0"/>
                <a:ea typeface="Gulim" charset="0"/>
                <a:cs typeface="Gulim" charset="0"/>
              </a:rPr>
              <a:t>A few examples of how we applied learning science principles.</a:t>
            </a:r>
          </a:p>
          <a:p>
            <a:pPr>
              <a:lnSpc>
                <a:spcPct val="90000"/>
              </a:lnSpc>
            </a:pPr>
            <a:endParaRPr lang="en-US" altLang="ko-KR" sz="900">
              <a:latin typeface="Arial" charset="0"/>
              <a:ea typeface="Gulim" charset="0"/>
              <a:cs typeface="Gulim" charset="0"/>
            </a:endParaRPr>
          </a:p>
          <a:p>
            <a:pPr>
              <a:lnSpc>
                <a:spcPct val="90000"/>
              </a:lnSpc>
            </a:pPr>
            <a:r>
              <a:rPr lang="en-US" altLang="ko-KR" sz="1400">
                <a:latin typeface="Arial" charset="0"/>
                <a:ea typeface="Gulim" charset="0"/>
                <a:cs typeface="Gulim" charset="0"/>
              </a:rPr>
              <a:t>Goal: Show our students how the discrete skills fir together in a meaningful big picture.</a:t>
            </a:r>
          </a:p>
          <a:p>
            <a:pPr>
              <a:lnSpc>
                <a:spcPct val="90000"/>
              </a:lnSpc>
            </a:pPr>
            <a:r>
              <a:rPr lang="en-US" altLang="ko-KR" sz="1400">
                <a:latin typeface="Arial" charset="0"/>
                <a:ea typeface="Gulim" charset="0"/>
                <a:cs typeface="Gulim" charset="0"/>
              </a:rPr>
              <a:t>Especially important in intro classes where they are introduced to new ideas and terminology.</a:t>
            </a:r>
          </a:p>
          <a:p>
            <a:pPr>
              <a:lnSpc>
                <a:spcPct val="90000"/>
              </a:lnSpc>
            </a:pPr>
            <a:endParaRPr lang="en-US" altLang="ko-KR" sz="1400">
              <a:latin typeface="Arial" charset="0"/>
              <a:ea typeface="Gulim" charset="0"/>
              <a:cs typeface="Gulim" charset="0"/>
            </a:endParaRPr>
          </a:p>
          <a:p>
            <a:pPr>
              <a:lnSpc>
                <a:spcPct val="90000"/>
              </a:lnSpc>
            </a:pPr>
            <a:r>
              <a:rPr lang="en-US" altLang="ko-KR" sz="1400">
                <a:latin typeface="Arial" charset="0"/>
                <a:ea typeface="Gulim" charset="0"/>
                <a:cs typeface="Gulim" charset="0"/>
              </a:rPr>
              <a:t>Studies have shown that if you do not make this big picture salient, the students</a:t>
            </a:r>
          </a:p>
          <a:p>
            <a:pPr>
              <a:lnSpc>
                <a:spcPct val="90000"/>
              </a:lnSpc>
            </a:pPr>
            <a:r>
              <a:rPr lang="en-US" altLang="ko-KR" sz="1400">
                <a:latin typeface="Arial" charset="0"/>
                <a:ea typeface="Gulim" charset="0"/>
                <a:cs typeface="Gulim" charset="0"/>
              </a:rPr>
              <a:t>Understanding will be more about memorizing isolated facts without understanding the underlying common</a:t>
            </a:r>
          </a:p>
          <a:p>
            <a:pPr>
              <a:lnSpc>
                <a:spcPct val="90000"/>
              </a:lnSpc>
            </a:pPr>
            <a:r>
              <a:rPr lang="en-US" altLang="ko-KR" sz="1400">
                <a:latin typeface="Arial" charset="0"/>
                <a:ea typeface="Gulim" charset="0"/>
                <a:cs typeface="Gulim" charset="0"/>
              </a:rPr>
              <a:t>Priciples.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88067" name="Rectangle 3"/>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0CCC0814-01B8-4B40-82CC-2A3980875419}" type="slidenum">
              <a:rPr lang="en-US"/>
              <a:pPr>
                <a:defRPr/>
              </a:pPr>
              <a:t>‹#›</a:t>
            </a:fld>
            <a:endParaRPr lang="en-US"/>
          </a:p>
        </p:txBody>
      </p:sp>
    </p:spTree>
    <p:extLst>
      <p:ext uri="{BB962C8B-B14F-4D97-AF65-F5344CB8AC3E}">
        <p14:creationId xmlns:p14="http://schemas.microsoft.com/office/powerpoint/2010/main" val="233989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3669C9F2-0E2C-1447-AE14-01D62B0B98ED}" type="slidenum">
              <a:rPr lang="en-US"/>
              <a:pPr>
                <a:defRPr/>
              </a:pPr>
              <a:t>‹#›</a:t>
            </a:fld>
            <a:endParaRPr lang="en-US"/>
          </a:p>
        </p:txBody>
      </p:sp>
    </p:spTree>
    <p:extLst>
      <p:ext uri="{BB962C8B-B14F-4D97-AF65-F5344CB8AC3E}">
        <p14:creationId xmlns:p14="http://schemas.microsoft.com/office/powerpoint/2010/main" val="176265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6D16DA7A-E421-D645-AD33-6447F55E789C}" type="slidenum">
              <a:rPr lang="en-US"/>
              <a:pPr>
                <a:defRPr/>
              </a:pPr>
              <a:t>‹#›</a:t>
            </a:fld>
            <a:endParaRPr lang="en-US"/>
          </a:p>
        </p:txBody>
      </p:sp>
    </p:spTree>
    <p:extLst>
      <p:ext uri="{BB962C8B-B14F-4D97-AF65-F5344CB8AC3E}">
        <p14:creationId xmlns:p14="http://schemas.microsoft.com/office/powerpoint/2010/main" val="230814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p:txBody>
          <a:bodyPr/>
          <a:lstStyle>
            <a:lvl1pPr>
              <a:defRPr/>
            </a:lvl1pPr>
          </a:lstStyle>
          <a:p>
            <a:pPr>
              <a:defRPr/>
            </a:pPr>
            <a:fld id="{9E45CED5-271C-B244-87FF-5D6F5CDDC50E}" type="slidenum">
              <a:rPr lang="en-US"/>
              <a:pPr>
                <a:defRPr/>
              </a:pPr>
              <a:t>‹#›</a:t>
            </a:fld>
            <a:endParaRPr lang="en-US"/>
          </a:p>
        </p:txBody>
      </p:sp>
    </p:spTree>
    <p:extLst>
      <p:ext uri="{BB962C8B-B14F-4D97-AF65-F5344CB8AC3E}">
        <p14:creationId xmlns:p14="http://schemas.microsoft.com/office/powerpoint/2010/main" val="109151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6" name="Rectangle 6"/>
          <p:cNvSpPr>
            <a:spLocks noGrp="1" noChangeArrowheads="1"/>
          </p:cNvSpPr>
          <p:nvPr>
            <p:ph type="sldNum" sz="quarter" idx="12"/>
          </p:nvPr>
        </p:nvSpPr>
        <p:spPr>
          <a:xfrm>
            <a:off x="3505200" y="6248400"/>
            <a:ext cx="1905000" cy="457200"/>
          </a:xfrm>
        </p:spPr>
        <p:txBody>
          <a:bodyPr/>
          <a:lstStyle>
            <a:lvl1pPr>
              <a:defRPr/>
            </a:lvl1pPr>
          </a:lstStyle>
          <a:p>
            <a:pPr>
              <a:defRPr/>
            </a:pPr>
            <a:fld id="{5134787C-82FD-CD41-B836-1EB9D7BF5929}" type="slidenum">
              <a:rPr lang="en-US"/>
              <a:pPr>
                <a:defRPr/>
              </a:pPr>
              <a:t>‹#›</a:t>
            </a:fld>
            <a:endParaRPr lang="en-US"/>
          </a:p>
        </p:txBody>
      </p:sp>
    </p:spTree>
    <p:extLst>
      <p:ext uri="{BB962C8B-B14F-4D97-AF65-F5344CB8AC3E}">
        <p14:creationId xmlns:p14="http://schemas.microsoft.com/office/powerpoint/2010/main" val="17950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A3D9DF0B-C298-5B41-B428-EAD72F30183E}" type="slidenum">
              <a:rPr lang="en-US"/>
              <a:pPr>
                <a:defRPr/>
              </a:pPr>
              <a:t>‹#›</a:t>
            </a:fld>
            <a:endParaRPr lang="en-US"/>
          </a:p>
        </p:txBody>
      </p:sp>
    </p:spTree>
    <p:extLst>
      <p:ext uri="{BB962C8B-B14F-4D97-AF65-F5344CB8AC3E}">
        <p14:creationId xmlns:p14="http://schemas.microsoft.com/office/powerpoint/2010/main" val="196906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9" name="Rectangle 6"/>
          <p:cNvSpPr>
            <a:spLocks noGrp="1" noChangeArrowheads="1"/>
          </p:cNvSpPr>
          <p:nvPr>
            <p:ph type="sldNum" sz="quarter" idx="12"/>
          </p:nvPr>
        </p:nvSpPr>
        <p:spPr/>
        <p:txBody>
          <a:bodyPr/>
          <a:lstStyle>
            <a:lvl1pPr>
              <a:defRPr/>
            </a:lvl1pPr>
          </a:lstStyle>
          <a:p>
            <a:pPr>
              <a:defRPr/>
            </a:pPr>
            <a:fld id="{3365DBA1-B928-BB46-93EE-3EDED4226C80}" type="slidenum">
              <a:rPr lang="en-US"/>
              <a:pPr>
                <a:defRPr/>
              </a:pPr>
              <a:t>‹#›</a:t>
            </a:fld>
            <a:endParaRPr lang="en-US"/>
          </a:p>
        </p:txBody>
      </p:sp>
    </p:spTree>
    <p:extLst>
      <p:ext uri="{BB962C8B-B14F-4D97-AF65-F5344CB8AC3E}">
        <p14:creationId xmlns:p14="http://schemas.microsoft.com/office/powerpoint/2010/main" val="406560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5" name="Rectangle 6"/>
          <p:cNvSpPr>
            <a:spLocks noGrp="1" noChangeArrowheads="1"/>
          </p:cNvSpPr>
          <p:nvPr>
            <p:ph type="sldNum" sz="quarter" idx="12"/>
          </p:nvPr>
        </p:nvSpPr>
        <p:spPr/>
        <p:txBody>
          <a:bodyPr/>
          <a:lstStyle>
            <a:lvl1pPr>
              <a:defRPr/>
            </a:lvl1pPr>
          </a:lstStyle>
          <a:p>
            <a:pPr>
              <a:defRPr/>
            </a:pPr>
            <a:fld id="{60F42FD4-46FD-AD4D-ABCF-71274A87FFCA}" type="slidenum">
              <a:rPr lang="en-US"/>
              <a:pPr>
                <a:defRPr/>
              </a:pPr>
              <a:t>‹#›</a:t>
            </a:fld>
            <a:endParaRPr lang="en-US"/>
          </a:p>
        </p:txBody>
      </p:sp>
    </p:spTree>
    <p:extLst>
      <p:ext uri="{BB962C8B-B14F-4D97-AF65-F5344CB8AC3E}">
        <p14:creationId xmlns:p14="http://schemas.microsoft.com/office/powerpoint/2010/main" val="1604147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4" name="Rectangle 6"/>
          <p:cNvSpPr>
            <a:spLocks noGrp="1" noChangeArrowheads="1"/>
          </p:cNvSpPr>
          <p:nvPr>
            <p:ph type="sldNum" sz="quarter" idx="12"/>
          </p:nvPr>
        </p:nvSpPr>
        <p:spPr/>
        <p:txBody>
          <a:bodyPr/>
          <a:lstStyle>
            <a:lvl1pPr>
              <a:defRPr/>
            </a:lvl1pPr>
          </a:lstStyle>
          <a:p>
            <a:pPr>
              <a:defRPr/>
            </a:pPr>
            <a:fld id="{6C206ACE-2B6D-7745-93DD-CE7EB3A911BD}" type="slidenum">
              <a:rPr lang="en-US"/>
              <a:pPr>
                <a:defRPr/>
              </a:pPr>
              <a:t>‹#›</a:t>
            </a:fld>
            <a:endParaRPr lang="en-US"/>
          </a:p>
        </p:txBody>
      </p:sp>
    </p:spTree>
    <p:extLst>
      <p:ext uri="{BB962C8B-B14F-4D97-AF65-F5344CB8AC3E}">
        <p14:creationId xmlns:p14="http://schemas.microsoft.com/office/powerpoint/2010/main" val="162197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858FAD41-438C-764E-8A23-D15FD575B76A}" type="slidenum">
              <a:rPr lang="en-US"/>
              <a:pPr>
                <a:defRPr/>
              </a:pPr>
              <a:t>‹#›</a:t>
            </a:fld>
            <a:endParaRPr lang="en-US"/>
          </a:p>
        </p:txBody>
      </p:sp>
    </p:spTree>
    <p:extLst>
      <p:ext uri="{BB962C8B-B14F-4D97-AF65-F5344CB8AC3E}">
        <p14:creationId xmlns:p14="http://schemas.microsoft.com/office/powerpoint/2010/main" val="281723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Arial" charset="0"/>
                <a:ea typeface="Osaka" charset="0"/>
                <a:cs typeface="Osaka" charset="0"/>
              </a:defRPr>
            </a:lvl1pPr>
          </a:lstStyle>
          <a:p>
            <a:pPr>
              <a:defRPr/>
            </a:pPr>
            <a:r>
              <a:rPr lang="en-US"/>
              <a:t>Marsha C. Lovett</a:t>
            </a:r>
          </a:p>
        </p:txBody>
      </p:sp>
      <p:sp>
        <p:nvSpPr>
          <p:cNvPr id="7" name="Rectangle 6"/>
          <p:cNvSpPr>
            <a:spLocks noGrp="1" noChangeArrowheads="1"/>
          </p:cNvSpPr>
          <p:nvPr>
            <p:ph type="sldNum" sz="quarter" idx="12"/>
          </p:nvPr>
        </p:nvSpPr>
        <p:spPr/>
        <p:txBody>
          <a:bodyPr/>
          <a:lstStyle>
            <a:lvl1pPr>
              <a:defRPr/>
            </a:lvl1pPr>
          </a:lstStyle>
          <a:p>
            <a:pPr>
              <a:defRPr/>
            </a:pPr>
            <a:fld id="{D65575C2-F575-AC4B-9E58-A51815DC3CC5}" type="slidenum">
              <a:rPr lang="en-US"/>
              <a:pPr>
                <a:defRPr/>
              </a:pPr>
              <a:t>‹#›</a:t>
            </a:fld>
            <a:endParaRPr lang="en-US"/>
          </a:p>
        </p:txBody>
      </p:sp>
    </p:spTree>
    <p:extLst>
      <p:ext uri="{BB962C8B-B14F-4D97-AF65-F5344CB8AC3E}">
        <p14:creationId xmlns:p14="http://schemas.microsoft.com/office/powerpoint/2010/main" val="1744530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0" charset="0"/>
                <a:ea typeface="+mn-ea"/>
                <a:cs typeface="+mn-cs"/>
              </a:defRPr>
            </a:lvl1pPr>
          </a:lstStyle>
          <a:p>
            <a:pPr>
              <a:defRPr/>
            </a:pPr>
            <a:endParaRPr lang="en-US"/>
          </a:p>
        </p:txBody>
      </p:sp>
      <p:sp>
        <p:nvSpPr>
          <p:cNvPr id="87045" name="Rectangle 5"/>
          <p:cNvSpPr>
            <a:spLocks noGrp="1" noChangeArrowheads="1"/>
          </p:cNvSpPr>
          <p:nvPr>
            <p:ph type="ftr" sz="quarter" idx="3"/>
          </p:nvPr>
        </p:nvSpPr>
        <p:spPr bwMode="auto">
          <a:xfrm>
            <a:off x="0" y="5410200"/>
            <a:ext cx="91440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0" charset="0"/>
                <a:ea typeface="+mn-ea"/>
                <a:cs typeface="+mn-cs"/>
              </a:defRPr>
            </a:lvl1pPr>
          </a:lstStyle>
          <a:p>
            <a:pPr>
              <a:defRPr/>
            </a:pPr>
            <a:endParaRPr lang="en-US"/>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96F2A7B-411A-1746-861C-B3643C4BED3E}" type="slidenum">
              <a:rPr lang="en-US"/>
              <a:pPr>
                <a:defRPr/>
              </a:pPr>
              <a:t>‹#›</a:t>
            </a:fld>
            <a:endParaRPr lang="en-US"/>
          </a:p>
        </p:txBody>
      </p:sp>
      <p:sp>
        <p:nvSpPr>
          <p:cNvPr id="1029" name="TextBox 1"/>
          <p:cNvSpPr txBox="1">
            <a:spLocks noChangeArrowheads="1"/>
          </p:cNvSpPr>
          <p:nvPr userDrawn="1"/>
        </p:nvSpPr>
        <p:spPr bwMode="auto">
          <a:xfrm>
            <a:off x="0" y="6396038"/>
            <a:ext cx="9144000"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defRPr/>
            </a:pPr>
            <a:endParaRPr lang="en-US" smtClean="0"/>
          </a:p>
        </p:txBody>
      </p:sp>
    </p:spTree>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sldNum="0"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2pPr>
      <a:lvl3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3pPr>
      <a:lvl4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4pPr>
      <a:lvl5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5pPr>
      <a:lvl6pPr marL="4572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Chart1.xls"/><Relationship Id="rId5"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xcel_Chart2.xls"/><Relationship Id="rId5" Type="http://schemas.openxmlformats.org/officeDocument/2006/relationships/image" Target="../media/image2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Microsoft_Excel_Chart3.xls"/><Relationship Id="rId5" Type="http://schemas.openxmlformats.org/officeDocument/2006/relationships/image" Target="../media/image22.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Microsoft_Excel_Chart4.xls"/><Relationship Id="rId5" Type="http://schemas.openxmlformats.org/officeDocument/2006/relationships/image" Target="../media/image23.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hyperlink" Target="mailto:ogm@georgetown.edu" TargetMode="External"/><Relationship Id="rId4" Type="http://schemas.openxmlformats.org/officeDocument/2006/relationships/hyperlink" Target="http://www.cmu.edu/oli" TargetMode="External"/><Relationship Id="rId1" Type="http://schemas.openxmlformats.org/officeDocument/2006/relationships/slideLayout" Target="../slideLayouts/slideLayout2.xml"/><Relationship Id="rId2" Type="http://schemas.openxmlformats.org/officeDocument/2006/relationships/hyperlink" Target="mailto:lovett@cm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OUstatC07.exe"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838200" y="838200"/>
            <a:ext cx="769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800" dirty="0">
                <a:solidFill>
                  <a:schemeClr val="tx2"/>
                </a:solidFill>
                <a:latin typeface="Helvetica" charset="0"/>
                <a:ea typeface="Osaka" charset="0"/>
                <a:cs typeface="Osaka" charset="0"/>
              </a:rPr>
              <a:t>Experiences with </a:t>
            </a:r>
            <a:r>
              <a:rPr lang="en-US" sz="3800" dirty="0" smtClean="0">
                <a:solidFill>
                  <a:schemeClr val="tx2"/>
                </a:solidFill>
                <a:latin typeface="Helvetica" charset="0"/>
                <a:ea typeface="Osaka" charset="0"/>
                <a:cs typeface="Osaka" charset="0"/>
              </a:rPr>
              <a:t>&amp; Assessments </a:t>
            </a:r>
            <a:r>
              <a:rPr lang="en-US" sz="3800" dirty="0">
                <a:solidFill>
                  <a:schemeClr val="tx2"/>
                </a:solidFill>
                <a:latin typeface="Helvetica" charset="0"/>
                <a:ea typeface="Osaka" charset="0"/>
                <a:cs typeface="Osaka" charset="0"/>
              </a:rPr>
              <a:t>of an Open-Access, Online Course</a:t>
            </a:r>
          </a:p>
          <a:p>
            <a:pPr algn="ctr" eaLnBrk="1" hangingPunct="1"/>
            <a:r>
              <a:rPr lang="en-US" sz="3800" dirty="0">
                <a:solidFill>
                  <a:schemeClr val="tx2"/>
                </a:solidFill>
                <a:latin typeface="Helvetica" charset="0"/>
                <a:ea typeface="Osaka" charset="0"/>
                <a:cs typeface="Osaka" charset="0"/>
              </a:rPr>
              <a:t>for Introductory </a:t>
            </a:r>
            <a:r>
              <a:rPr lang="en-US" sz="3800" dirty="0" smtClean="0">
                <a:solidFill>
                  <a:schemeClr val="tx2"/>
                </a:solidFill>
                <a:latin typeface="Helvetica" charset="0"/>
                <a:ea typeface="Osaka" charset="0"/>
                <a:cs typeface="Osaka" charset="0"/>
              </a:rPr>
              <a:t>Statistics</a:t>
            </a:r>
            <a:endParaRPr lang="en-US" sz="2000" dirty="0" smtClean="0">
              <a:solidFill>
                <a:schemeClr val="tx2"/>
              </a:solidFill>
              <a:latin typeface="Helvetica" charset="0"/>
              <a:ea typeface="Osaka" charset="0"/>
              <a:cs typeface="Osaka" charset="0"/>
            </a:endParaRPr>
          </a:p>
        </p:txBody>
      </p:sp>
      <p:sp>
        <p:nvSpPr>
          <p:cNvPr id="15362" name="Rectangle 5"/>
          <p:cNvSpPr>
            <a:spLocks noChangeArrowheads="1"/>
          </p:cNvSpPr>
          <p:nvPr/>
        </p:nvSpPr>
        <p:spPr bwMode="auto">
          <a:xfrm>
            <a:off x="990600" y="3886200"/>
            <a:ext cx="7239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2000" b="1" dirty="0" smtClean="0">
                <a:latin typeface="Helvetica" charset="0"/>
                <a:ea typeface="Osaka" charset="0"/>
                <a:cs typeface="Osaka" charset="0"/>
              </a:rPr>
              <a:t>Marsha Lovett (</a:t>
            </a:r>
            <a:r>
              <a:rPr lang="en-US" sz="2000" b="1" dirty="0" smtClean="0">
                <a:latin typeface="Helvetica" charset="0"/>
                <a:ea typeface="Osaka" charset="0"/>
                <a:cs typeface="Osaka" charset="0"/>
              </a:rPr>
              <a:t>presenter)</a:t>
            </a:r>
            <a:endParaRPr lang="en-US" sz="2000" b="1" dirty="0">
              <a:latin typeface="Helvetica" charset="0"/>
              <a:ea typeface="Osaka" charset="0"/>
              <a:cs typeface="Osaka" charset="0"/>
            </a:endParaRPr>
          </a:p>
          <a:p>
            <a:pPr marL="342900" indent="-342900" eaLnBrk="1" hangingPunct="1">
              <a:spcBef>
                <a:spcPct val="20000"/>
              </a:spcBef>
            </a:pPr>
            <a:r>
              <a:rPr lang="en-US" sz="2000" i="1" dirty="0">
                <a:latin typeface="Helvetica" charset="0"/>
                <a:ea typeface="Osaka" charset="0"/>
                <a:cs typeface="Osaka" charset="0"/>
              </a:rPr>
              <a:t>Carnegie Mellon University</a:t>
            </a: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r>
              <a:rPr lang="en-US" sz="2000" b="1" dirty="0" err="1" smtClean="0">
                <a:latin typeface="Helvetica" charset="0"/>
                <a:ea typeface="Osaka" charset="0"/>
                <a:cs typeface="Osaka" charset="0"/>
              </a:rPr>
              <a:t>Oded</a:t>
            </a:r>
            <a:r>
              <a:rPr lang="en-US" sz="2000" b="1" dirty="0" smtClean="0">
                <a:latin typeface="Helvetica" charset="0"/>
                <a:ea typeface="Osaka" charset="0"/>
                <a:cs typeface="Osaka" charset="0"/>
              </a:rPr>
              <a:t> Meyer</a:t>
            </a:r>
            <a:endParaRPr lang="en-US" sz="2000" b="1" dirty="0" smtClean="0">
              <a:latin typeface="Helvetica" charset="0"/>
              <a:ea typeface="Osaka" charset="0"/>
              <a:cs typeface="Osaka" charset="0"/>
            </a:endParaRPr>
          </a:p>
          <a:p>
            <a:pPr marL="342900" indent="-342900" eaLnBrk="1" hangingPunct="1">
              <a:spcBef>
                <a:spcPct val="20000"/>
              </a:spcBef>
            </a:pPr>
            <a:r>
              <a:rPr lang="en-US" sz="2000" i="1" dirty="0" smtClean="0">
                <a:latin typeface="Helvetica" charset="0"/>
                <a:ea typeface="Osaka" charset="0"/>
                <a:cs typeface="Osaka" charset="0"/>
              </a:rPr>
              <a:t>Georgetown University</a:t>
            </a:r>
            <a:endParaRPr lang="en-US" sz="2000" i="1" dirty="0">
              <a:latin typeface="Helvetica" charset="0"/>
              <a:ea typeface="Osaka" charset="0"/>
              <a:cs typeface="Osaka" charset="0"/>
            </a:endParaRP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i="1" dirty="0">
              <a:latin typeface="Helvetica" charset="0"/>
              <a:ea typeface="Osaka" charset="0"/>
              <a:cs typeface="Osaka" charset="0"/>
            </a:endParaRPr>
          </a:p>
          <a:p>
            <a:pPr marL="342900" indent="-342900" eaLnBrk="1" hangingPunct="1">
              <a:spcBef>
                <a:spcPct val="20000"/>
              </a:spcBef>
            </a:pPr>
            <a:endParaRPr lang="en-US" sz="1600" b="1" dirty="0">
              <a:latin typeface="Helvetica" charset="0"/>
              <a:ea typeface="Osaka" charset="0"/>
              <a:cs typeface="Osaka" charset="0"/>
            </a:endParaRPr>
          </a:p>
          <a:p>
            <a:pPr marL="342900" indent="-342900" eaLnBrk="1" hangingPunct="1">
              <a:spcBef>
                <a:spcPct val="20000"/>
              </a:spcBef>
            </a:pPr>
            <a:endParaRPr lang="en-US" sz="1600" dirty="0">
              <a:ea typeface="Osaka" charset="0"/>
              <a:cs typeface="Osaka" charset="0"/>
            </a:endParaRPr>
          </a:p>
          <a:p>
            <a:pPr marL="342900" indent="-342900" eaLnBrk="1" hangingPunct="1">
              <a:spcBef>
                <a:spcPct val="20000"/>
              </a:spcBef>
            </a:pPr>
            <a:endParaRPr lang="en-US" sz="1600" dirty="0">
              <a:latin typeface="46 Helvetica LightItalic" charset="0"/>
              <a:ea typeface="Osaka" charset="0"/>
              <a:cs typeface="Osaka" charset="0"/>
            </a:endParaRPr>
          </a:p>
        </p:txBody>
      </p:sp>
      <p:sp>
        <p:nvSpPr>
          <p:cNvPr id="15363" name="Rectangle 6"/>
          <p:cNvSpPr>
            <a:spLocks noChangeArrowheads="1"/>
          </p:cNvSpPr>
          <p:nvPr/>
        </p:nvSpPr>
        <p:spPr bwMode="auto">
          <a:xfrm>
            <a:off x="1139825" y="673100"/>
            <a:ext cx="480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b="1" i="1" dirty="0">
                <a:latin typeface="Times" charset="0"/>
                <a:ea typeface="Osaka" charset="0"/>
                <a:cs typeface="Osaka" charset="0"/>
              </a:rPr>
              <a:t>Key </a:t>
            </a:r>
            <a:r>
              <a:rPr lang="en-US" sz="3600" b="1" i="1" dirty="0" smtClean="0">
                <a:latin typeface="Times" charset="0"/>
                <a:ea typeface="Osaka" charset="0"/>
                <a:cs typeface="Osaka" charset="0"/>
              </a:rPr>
              <a:t>Feature </a:t>
            </a:r>
            <a:r>
              <a:rPr lang="en-US" sz="3600" b="1" i="1" dirty="0">
                <a:latin typeface="Times" charset="0"/>
                <a:ea typeface="Osaka" charset="0"/>
                <a:cs typeface="Osaka" charset="0"/>
              </a:rPr>
              <a:t>of the OLI Statistics Course</a:t>
            </a:r>
          </a:p>
        </p:txBody>
      </p:sp>
      <p:pic>
        <p:nvPicPr>
          <p:cNvPr id="27650" name="Picture 2" descr="https://oli.web.cmu.edu/repository/webcontent/5bb3e59480020ca60032445328b793ed/_u2_summarizing_data/webcontent/big_picture_e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505200"/>
            <a:ext cx="4191000" cy="269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Content Placeholder 1"/>
          <p:cNvSpPr>
            <a:spLocks noGrp="1"/>
          </p:cNvSpPr>
          <p:nvPr>
            <p:ph idx="1"/>
          </p:nvPr>
        </p:nvSpPr>
        <p:spPr bwMode="auto">
          <a:xfrm>
            <a:off x="457200" y="1143000"/>
            <a:ext cx="8229600" cy="4983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r>
              <a:rPr lang="en-US" sz="2400" b="1" i="1" dirty="0" smtClean="0">
                <a:latin typeface="75 Helvetica Bold" charset="0"/>
                <a:ea typeface="Osaka" charset="0"/>
                <a:cs typeface="Osaka" charset="0"/>
              </a:rPr>
              <a:t>High level of scaffolding in the course structure: </a:t>
            </a:r>
          </a:p>
          <a:p>
            <a:pPr marL="0" indent="0"/>
            <a:endParaRPr lang="en-US" sz="1200" b="1" i="1" dirty="0" smtClean="0">
              <a:latin typeface="75 Helvetica Bold" charset="0"/>
              <a:ea typeface="Osaka" charset="0"/>
              <a:cs typeface="Osaka" charset="0"/>
            </a:endParaRPr>
          </a:p>
          <a:p>
            <a:pPr>
              <a:buFontTx/>
              <a:buChar char="•"/>
            </a:pPr>
            <a:r>
              <a:rPr lang="en-US" sz="2400" dirty="0" smtClean="0">
                <a:latin typeface="75 Helvetica Bold" charset="0"/>
                <a:ea typeface="Osaka" charset="0"/>
                <a:cs typeface="Osaka" charset="0"/>
              </a:rPr>
              <a:t>The </a:t>
            </a:r>
            <a:r>
              <a:rPr lang="en-US" sz="2400" dirty="0">
                <a:latin typeface="75 Helvetica Bold" charset="0"/>
                <a:ea typeface="Osaka" charset="0"/>
                <a:cs typeface="Osaka" charset="0"/>
              </a:rPr>
              <a:t>course is based on the “Big Picture” of </a:t>
            </a:r>
            <a:r>
              <a:rPr lang="en-US" sz="2400" dirty="0" smtClean="0">
                <a:latin typeface="75 Helvetica Bold" charset="0"/>
                <a:ea typeface="Osaka" charset="0"/>
                <a:cs typeface="Osaka" charset="0"/>
              </a:rPr>
              <a:t>Statistics</a:t>
            </a:r>
          </a:p>
          <a:p>
            <a:pPr>
              <a:buFontTx/>
              <a:buChar char="•"/>
            </a:pPr>
            <a:r>
              <a:rPr lang="en-US" sz="2400" dirty="0" smtClean="0">
                <a:latin typeface="75 Helvetica Bold" charset="0"/>
                <a:ea typeface="Osaka" charset="0"/>
                <a:cs typeface="Osaka" charset="0"/>
              </a:rPr>
              <a:t>Rigid structure throughout the material hierarchy</a:t>
            </a:r>
          </a:p>
          <a:p>
            <a:pPr>
              <a:buFontTx/>
              <a:buChar char="•"/>
            </a:pPr>
            <a:r>
              <a:rPr lang="en-US" sz="2400" dirty="0" smtClean="0">
                <a:latin typeface="75 Helvetica Bold" charset="0"/>
                <a:ea typeface="Osaka" charset="0"/>
                <a:cs typeface="Osaka" charset="0"/>
              </a:rPr>
              <a:t>Smooth conceptual path </a:t>
            </a:r>
            <a:endParaRPr lang="en-US" sz="2400" dirty="0">
              <a:latin typeface="75 Helvetica Bold" charset="0"/>
              <a:ea typeface="Osaka" charset="0"/>
              <a:cs typeface="Osaka" charset="0"/>
            </a:endParaRPr>
          </a:p>
        </p:txBody>
      </p:sp>
    </p:spTree>
    <p:extLst>
      <p:ext uri="{BB962C8B-B14F-4D97-AF65-F5344CB8AC3E}">
        <p14:creationId xmlns:p14="http://schemas.microsoft.com/office/powerpoint/2010/main" val="11368322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a:latin typeface="Times" charset="0"/>
                <a:ea typeface="Osaka" charset="0"/>
                <a:cs typeface="Osaka" charset="0"/>
              </a:rPr>
              <a:t/>
            </a:r>
            <a:br>
              <a:rPr lang="en-US" sz="3600" dirty="0">
                <a:latin typeface="Times" charset="0"/>
                <a:ea typeface="Osaka" charset="0"/>
                <a:cs typeface="Osaka" charset="0"/>
              </a:rPr>
            </a:br>
            <a:r>
              <a:rPr lang="en-US" sz="3600" b="1" i="1" dirty="0">
                <a:latin typeface="Times" charset="0"/>
                <a:ea typeface="Osaka" charset="0"/>
                <a:cs typeface="Osaka" charset="0"/>
              </a:rPr>
              <a:t>Key Features of the OLI Statistics course</a:t>
            </a:r>
          </a:p>
        </p:txBody>
      </p:sp>
      <p:sp>
        <p:nvSpPr>
          <p:cNvPr id="107523" name="Rectangle 3"/>
          <p:cNvSpPr>
            <a:spLocks noGrp="1" noChangeArrowheads="1"/>
          </p:cNvSpPr>
          <p:nvPr>
            <p:ph type="body" idx="1"/>
          </p:nvPr>
        </p:nvSpPr>
        <p:spPr>
          <a:xfrm>
            <a:off x="0" y="1143000"/>
            <a:ext cx="9144000" cy="5562600"/>
          </a:xfrm>
        </p:spPr>
        <p:txBody>
          <a:bodyPr/>
          <a:lstStyle/>
          <a:p>
            <a:pPr>
              <a:buFont typeface="Wingdings" charset="0"/>
              <a:buNone/>
              <a:defRPr/>
            </a:pPr>
            <a:endParaRPr lang="en-US" sz="3200" dirty="0"/>
          </a:p>
          <a:p>
            <a:pPr lvl="1">
              <a:buFont typeface="Arial"/>
              <a:buChar char="•"/>
              <a:defRPr/>
            </a:pPr>
            <a:r>
              <a:rPr lang="en-US" sz="3200" b="1" dirty="0" smtClean="0"/>
              <a:t>Immediate </a:t>
            </a:r>
            <a:r>
              <a:rPr lang="en-US" sz="3200" b="1" dirty="0"/>
              <a:t>and Targeted Feedback</a:t>
            </a:r>
          </a:p>
          <a:p>
            <a:pPr>
              <a:defRPr/>
            </a:pPr>
            <a:endParaRPr lang="en-US" sz="1000" dirty="0"/>
          </a:p>
          <a:p>
            <a:pPr lvl="1">
              <a:spcBef>
                <a:spcPct val="40000"/>
              </a:spcBef>
              <a:buFont typeface="Lucida Grande"/>
              <a:buChar char="-"/>
              <a:defRPr/>
            </a:pPr>
            <a:r>
              <a:rPr lang="en-US" dirty="0"/>
              <a:t>Studies: immediate feedback </a:t>
            </a:r>
            <a:r>
              <a:rPr lang="en-US" dirty="0">
                <a:sym typeface="Wingdings" charset="0"/>
              </a:rPr>
              <a:t> students achieve desired level of performance faster.</a:t>
            </a:r>
          </a:p>
          <a:p>
            <a:pPr marL="457200" lvl="1" indent="0">
              <a:spcBef>
                <a:spcPct val="40000"/>
              </a:spcBef>
              <a:buFontTx/>
              <a:buNone/>
              <a:defRPr/>
            </a:pPr>
            <a:endParaRPr lang="en-US" sz="1200" dirty="0" smtClean="0"/>
          </a:p>
          <a:p>
            <a:pPr lvl="1">
              <a:spcBef>
                <a:spcPct val="40000"/>
              </a:spcBef>
              <a:buFont typeface="Lucida Grande"/>
              <a:buChar char="-"/>
              <a:defRPr/>
            </a:pPr>
            <a:r>
              <a:rPr lang="en-US" dirty="0" smtClean="0"/>
              <a:t>Throughout </a:t>
            </a:r>
            <a:r>
              <a:rPr lang="en-US" dirty="0"/>
              <a:t>the course immediate and tailored feedback is given.</a:t>
            </a:r>
          </a:p>
          <a:p>
            <a:pPr marL="1257300" lvl="2" indent="-342900">
              <a:buFont typeface="Arial"/>
              <a:buChar char="•"/>
              <a:defRPr/>
            </a:pPr>
            <a:r>
              <a:rPr lang="en-US" dirty="0"/>
              <a:t>mini tutors embedded in the material.</a:t>
            </a:r>
          </a:p>
          <a:p>
            <a:pPr marL="1257300" lvl="2" indent="-342900">
              <a:buFont typeface="Arial"/>
              <a:buChar char="•"/>
              <a:defRPr/>
            </a:pPr>
            <a:r>
              <a:rPr lang="en-US" dirty="0"/>
              <a:t>self assessments activities (Did I get this?)</a:t>
            </a:r>
          </a:p>
          <a:p>
            <a:pPr lvl="2">
              <a:buClr>
                <a:srgbClr val="00FF00"/>
              </a:buClr>
              <a:buFont typeface="Wingdings" charset="0"/>
              <a:buNone/>
              <a:defRPr/>
            </a:pPr>
            <a:endParaRPr lang="en-US" dirty="0"/>
          </a:p>
          <a:p>
            <a:pPr lvl="2">
              <a:buFont typeface="Wingdings" charset="0"/>
              <a:buNone/>
              <a:defRPr/>
            </a:pPr>
            <a:endParaRPr lang="en-US" dirty="0"/>
          </a:p>
          <a:p>
            <a:pPr>
              <a:defRPr/>
            </a:pP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bwMode="auto">
          <a:xfrm>
            <a:off x="457200" y="0"/>
            <a:ext cx="82296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a:latin typeface="Times" charset="0"/>
                <a:ea typeface="Osaka" charset="0"/>
                <a:cs typeface="Osaka" charset="0"/>
              </a:rPr>
              <a:t/>
            </a:r>
            <a:br>
              <a:rPr lang="en-US" sz="3600" dirty="0">
                <a:latin typeface="Times" charset="0"/>
                <a:ea typeface="Osaka" charset="0"/>
                <a:cs typeface="Osaka" charset="0"/>
              </a:rPr>
            </a:br>
            <a:r>
              <a:rPr lang="en-US" sz="3600" b="1" i="1" dirty="0">
                <a:latin typeface="Times" charset="0"/>
                <a:ea typeface="Osaka" charset="0"/>
                <a:cs typeface="Osaka" charset="0"/>
              </a:rPr>
              <a:t>Key Features of the OLI Statistics course</a:t>
            </a:r>
          </a:p>
        </p:txBody>
      </p:sp>
      <p:sp>
        <p:nvSpPr>
          <p:cNvPr id="107523" name="Rectangle 3"/>
          <p:cNvSpPr>
            <a:spLocks noGrp="1" noChangeArrowheads="1"/>
          </p:cNvSpPr>
          <p:nvPr>
            <p:ph type="body" idx="1"/>
          </p:nvPr>
        </p:nvSpPr>
        <p:spPr>
          <a:xfrm>
            <a:off x="0" y="1143000"/>
            <a:ext cx="9144000" cy="5562600"/>
          </a:xfrm>
        </p:spPr>
        <p:txBody>
          <a:bodyPr/>
          <a:lstStyle/>
          <a:p>
            <a:pPr>
              <a:buFont typeface="Wingdings" charset="0"/>
              <a:buNone/>
              <a:defRPr/>
            </a:pPr>
            <a:endParaRPr lang="en-US" sz="2400" dirty="0"/>
          </a:p>
          <a:p>
            <a:pPr lvl="1">
              <a:buFont typeface="Arial"/>
              <a:buChar char="•"/>
              <a:defRPr/>
            </a:pPr>
            <a:r>
              <a:rPr lang="en-US" sz="3200" b="1" dirty="0" smtClean="0"/>
              <a:t>Feedback to the instructor about students’ learning </a:t>
            </a:r>
            <a:r>
              <a:rPr lang="en-US" sz="3200" b="1" dirty="0" smtClean="0">
                <a:sym typeface="Wingdings"/>
              </a:rPr>
              <a:t> Learning Dashboard</a:t>
            </a:r>
            <a:endParaRPr lang="en-US" sz="3200" b="1" dirty="0"/>
          </a:p>
          <a:p>
            <a:pPr>
              <a:defRPr/>
            </a:pPr>
            <a:endParaRPr lang="en-US" sz="1000" dirty="0"/>
          </a:p>
          <a:p>
            <a:pPr lvl="1">
              <a:spcBef>
                <a:spcPct val="40000"/>
              </a:spcBef>
              <a:buFont typeface="Lucida Grande"/>
              <a:buChar char="-"/>
              <a:defRPr/>
            </a:pPr>
            <a:r>
              <a:rPr lang="en-US" dirty="0" smtClean="0">
                <a:sym typeface="Wingdings" charset="0"/>
              </a:rPr>
              <a:t>Presents the instructor with a measure of student learning for each learning objective.</a:t>
            </a:r>
          </a:p>
          <a:p>
            <a:pPr marL="457200" lvl="1" indent="0">
              <a:spcBef>
                <a:spcPct val="40000"/>
              </a:spcBef>
              <a:buNone/>
              <a:defRPr/>
            </a:pPr>
            <a:endParaRPr lang="en-US" sz="1200" dirty="0" smtClean="0">
              <a:sym typeface="Wingdings" charset="0"/>
            </a:endParaRPr>
          </a:p>
          <a:p>
            <a:pPr lvl="1">
              <a:spcBef>
                <a:spcPct val="40000"/>
              </a:spcBef>
              <a:buFont typeface="Lucida Grande"/>
              <a:buChar char="-"/>
              <a:defRPr/>
            </a:pPr>
            <a:r>
              <a:rPr lang="en-US" dirty="0" smtClean="0">
                <a:sym typeface="Wingdings" charset="0"/>
              </a:rPr>
              <a:t>More detailed information:</a:t>
            </a:r>
            <a:endParaRPr lang="en-US" sz="1200" dirty="0" smtClean="0"/>
          </a:p>
          <a:p>
            <a:pPr marL="1257300" lvl="2" indent="-342900">
              <a:buFont typeface="Arial"/>
              <a:buChar char="•"/>
              <a:defRPr/>
            </a:pPr>
            <a:r>
              <a:rPr lang="en-US" dirty="0" smtClean="0"/>
              <a:t>Class’s learning of sub-objectives</a:t>
            </a:r>
          </a:p>
          <a:p>
            <a:pPr marL="1257300" lvl="2" indent="-342900">
              <a:buFont typeface="Arial"/>
              <a:buChar char="•"/>
              <a:defRPr/>
            </a:pPr>
            <a:r>
              <a:rPr lang="en-US" dirty="0" smtClean="0"/>
              <a:t>Learning of individual students</a:t>
            </a:r>
          </a:p>
          <a:p>
            <a:pPr marL="1257300" lvl="2" indent="-342900">
              <a:buFont typeface="Arial"/>
              <a:buChar char="•"/>
              <a:defRPr/>
            </a:pPr>
            <a:r>
              <a:rPr lang="en-US" dirty="0" smtClean="0"/>
              <a:t>Common misconceptions</a:t>
            </a:r>
            <a:endParaRPr lang="en-US" dirty="0"/>
          </a:p>
          <a:p>
            <a:pPr marL="1257300" lvl="2" indent="-342900">
              <a:buFont typeface="Arial"/>
              <a:buChar char="•"/>
              <a:defRPr/>
            </a:pPr>
            <a:endParaRPr lang="en-US" dirty="0"/>
          </a:p>
          <a:p>
            <a:pPr lvl="2">
              <a:buClr>
                <a:srgbClr val="00FF00"/>
              </a:buClr>
              <a:buFont typeface="Wingdings" charset="0"/>
              <a:buNone/>
              <a:defRPr/>
            </a:pPr>
            <a:endParaRPr lang="en-US" dirty="0"/>
          </a:p>
          <a:p>
            <a:pPr lvl="2">
              <a:buFont typeface="Wingdings" charset="0"/>
              <a:buNone/>
              <a:defRPr/>
            </a:pPr>
            <a:endParaRPr lang="en-US" dirty="0"/>
          </a:p>
          <a:p>
            <a:pPr>
              <a:defRPr/>
            </a:pPr>
            <a:endParaRPr lang="en-US" dirty="0"/>
          </a:p>
        </p:txBody>
      </p:sp>
    </p:spTree>
    <p:extLst>
      <p:ext uri="{BB962C8B-B14F-4D97-AF65-F5344CB8AC3E}">
        <p14:creationId xmlns:p14="http://schemas.microsoft.com/office/powerpoint/2010/main" val="1169260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Learning activities are instrumented to </a:t>
            </a:r>
            <a:r>
              <a:rPr lang="en-US" i="1" dirty="0" smtClean="0"/>
              <a:t>continuously </a:t>
            </a:r>
            <a:r>
              <a:rPr lang="en-US" dirty="0" smtClean="0"/>
              <a:t>assess student learning</a:t>
            </a:r>
          </a:p>
        </p:txBody>
      </p:sp>
      <p:pic>
        <p:nvPicPr>
          <p:cNvPr id="3789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00400"/>
            <a:ext cx="4306888"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3963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1352550"/>
            <a:ext cx="342265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3" name="Curved Connector 13"/>
          <p:cNvCxnSpPr>
            <a:cxnSpLocks noChangeShapeType="1"/>
          </p:cNvCxnSpPr>
          <p:nvPr/>
        </p:nvCxnSpPr>
        <p:spPr bwMode="auto">
          <a:xfrm rot="5400000" flipH="1" flipV="1">
            <a:off x="3106738" y="528637"/>
            <a:ext cx="863600" cy="31083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894" name="Shape 19"/>
          <p:cNvCxnSpPr>
            <a:cxnSpLocks noChangeShapeType="1"/>
          </p:cNvCxnSpPr>
          <p:nvPr/>
        </p:nvCxnSpPr>
        <p:spPr bwMode="auto">
          <a:xfrm rot="16200000" flipH="1">
            <a:off x="2809875" y="3517900"/>
            <a:ext cx="936625" cy="2587625"/>
          </a:xfrm>
          <a:prstGeom prst="curvedConnector2">
            <a:avLst/>
          </a:prstGeom>
          <a:noFill/>
          <a:ln w="25400">
            <a:solidFill>
              <a:schemeClr val="accent1"/>
            </a:solidFill>
            <a:round/>
            <a:headEnd/>
            <a:tailEnd type="arrow" w="lg" len="lg"/>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5" name="TextBox 20"/>
          <p:cNvSpPr txBox="1">
            <a:spLocks noChangeArrowheads="1"/>
          </p:cNvSpPr>
          <p:nvPr/>
        </p:nvSpPr>
        <p:spPr bwMode="auto">
          <a:xfrm>
            <a:off x="2667000" y="19812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Student</a:t>
            </a:r>
          </a:p>
        </p:txBody>
      </p:sp>
      <p:sp>
        <p:nvSpPr>
          <p:cNvPr id="37896" name="TextBox 21"/>
          <p:cNvSpPr txBox="1">
            <a:spLocks noChangeArrowheads="1"/>
          </p:cNvSpPr>
          <p:nvPr/>
        </p:nvSpPr>
        <p:spPr bwMode="auto">
          <a:xfrm>
            <a:off x="1524000" y="5105400"/>
            <a:ext cx="2343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r>
              <a:rPr lang="en-US">
                <a:latin typeface="Calibri" charset="0"/>
              </a:rPr>
              <a:t>Feedback to Instructor</a:t>
            </a:r>
          </a:p>
        </p:txBody>
      </p:sp>
    </p:spTree>
    <p:extLst>
      <p:ext uri="{BB962C8B-B14F-4D97-AF65-F5344CB8AC3E}">
        <p14:creationId xmlns:p14="http://schemas.microsoft.com/office/powerpoint/2010/main" val="19636605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LD Slide1.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
            <a:ext cx="9144000"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1"/>
          <p:cNvSpPr txBox="1">
            <a:spLocks noChangeArrowheads="1"/>
          </p:cNvSpPr>
          <p:nvPr/>
        </p:nvSpPr>
        <p:spPr bwMode="auto">
          <a:xfrm>
            <a:off x="0" y="6273800"/>
            <a:ext cx="5567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Geneva" charset="0"/>
              </a:defRPr>
            </a:lvl1pPr>
            <a:lvl2pPr marL="37931725" indent="-37474525">
              <a:defRPr sz="2400">
                <a:solidFill>
                  <a:schemeClr val="tx1"/>
                </a:solidFill>
                <a:latin typeface="45 Helvetica Light" charset="0"/>
                <a:ea typeface="Geneva" charset="0"/>
                <a:cs typeface="Geneva" charset="0"/>
              </a:defRPr>
            </a:lvl2pPr>
            <a:lvl3pPr>
              <a:defRPr sz="2400">
                <a:solidFill>
                  <a:schemeClr val="tx1"/>
                </a:solidFill>
                <a:latin typeface="45 Helvetica Light" charset="0"/>
                <a:ea typeface="Geneva" charset="0"/>
                <a:cs typeface="Geneva" charset="0"/>
              </a:defRPr>
            </a:lvl3pPr>
            <a:lvl4pPr>
              <a:defRPr sz="2400">
                <a:solidFill>
                  <a:schemeClr val="tx1"/>
                </a:solidFill>
                <a:latin typeface="45 Helvetica Light" charset="0"/>
                <a:ea typeface="Geneva" charset="0"/>
                <a:cs typeface="Geneva" charset="0"/>
              </a:defRPr>
            </a:lvl4pPr>
            <a:lvl5pPr>
              <a:defRPr sz="2400">
                <a:solidFill>
                  <a:schemeClr val="tx1"/>
                </a:solidFill>
                <a:latin typeface="45 Helvetica Light" charset="0"/>
                <a:ea typeface="Geneva" charset="0"/>
                <a:cs typeface="Geneva" charset="0"/>
              </a:defRPr>
            </a:lvl5pPr>
            <a:lvl6pPr marL="4572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9144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1371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18288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pPr>
              <a:spcBef>
                <a:spcPct val="50000"/>
              </a:spcBef>
            </a:pPr>
            <a:r>
              <a:rPr lang="en-US" sz="2000">
                <a:solidFill>
                  <a:schemeClr val="bg1"/>
                </a:solidFill>
                <a:latin typeface="Times" charset="0"/>
                <a:cs typeface="Times" charset="0"/>
              </a:rPr>
              <a:t>Learning Dashboard Team led by Dr. Marsha Lovett</a:t>
            </a:r>
          </a:p>
        </p:txBody>
      </p:sp>
    </p:spTree>
    <p:extLst>
      <p:ext uri="{BB962C8B-B14F-4D97-AF65-F5344CB8AC3E}">
        <p14:creationId xmlns:p14="http://schemas.microsoft.com/office/powerpoint/2010/main" val="14091177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D Slide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5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908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LD slide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4"/>
          <p:cNvSpPr>
            <a:spLocks noChangeArrowheads="1"/>
          </p:cNvSpPr>
          <p:nvPr/>
        </p:nvSpPr>
        <p:spPr bwMode="auto">
          <a:xfrm>
            <a:off x="1524000" y="3429000"/>
            <a:ext cx="533400" cy="1981200"/>
          </a:xfrm>
          <a:prstGeom prst="rect">
            <a:avLst/>
          </a:prstGeom>
          <a:solidFill>
            <a:schemeClr val="accent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23199219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1440" tIns="45720" rIns="91440" bIns="45720" numCol="1" anchor="t" anchorCtr="0" compatLnSpc="1">
            <a:prstTxWarp prst="textNoShape">
              <a:avLst/>
            </a:prstTxWarp>
          </a:bodyPr>
          <a:lstStyle/>
          <a:p>
            <a:endParaRPr lang="en-US">
              <a:ea typeface="ＭＳ Ｐゴシック" charset="0"/>
              <a:cs typeface="ＭＳ Ｐゴシック" charset="0"/>
            </a:endParaRPr>
          </a:p>
        </p:txBody>
      </p:sp>
      <p:pic>
        <p:nvPicPr>
          <p:cNvPr id="12291" name="Content Placeholder 5" descr="Compute Median.tiff"/>
          <p:cNvPicPr>
            <a:picLocks noGrp="1" noChangeAspect="1"/>
          </p:cNvPicPr>
          <p:nvPr>
            <p:ph idx="1"/>
          </p:nvPr>
        </p:nvPicPr>
        <p:blipFill>
          <a:blip r:embed="rId2">
            <a:extLst>
              <a:ext uri="{28A0092B-C50C-407E-A947-70E740481C1C}">
                <a14:useLocalDpi xmlns:a14="http://schemas.microsoft.com/office/drawing/2010/main" val="0"/>
              </a:ext>
            </a:extLst>
          </a:blip>
          <a:srcRect l="-18996" r="-18996"/>
          <a:stretch>
            <a:fillRect/>
          </a:stretch>
        </p:blipFill>
        <p:spPr bwMode="auto">
          <a:xfrm>
            <a:off x="-1697038" y="0"/>
            <a:ext cx="1246981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99107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lgn="ctr"/>
            <a:r>
              <a:rPr lang="en-US" dirty="0" smtClean="0"/>
              <a:t>How </a:t>
            </a:r>
            <a:r>
              <a:rPr lang="en-US" dirty="0"/>
              <a:t>i</a:t>
            </a:r>
            <a:r>
              <a:rPr lang="en-US" dirty="0" smtClean="0"/>
              <a:t>nstructors use the</a:t>
            </a:r>
            <a:br>
              <a:rPr lang="en-US" dirty="0" smtClean="0"/>
            </a:br>
            <a:r>
              <a:rPr lang="en-US" dirty="0" smtClean="0"/>
              <a:t>Learning Dashboard</a:t>
            </a:r>
            <a:endParaRPr lang="en-US" dirty="0"/>
          </a:p>
        </p:txBody>
      </p:sp>
    </p:spTree>
    <p:extLst>
      <p:ext uri="{BB962C8B-B14F-4D97-AF65-F5344CB8AC3E}">
        <p14:creationId xmlns:p14="http://schemas.microsoft.com/office/powerpoint/2010/main" val="1835339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descr="OLI-blendedscenario-slide1.pdf"/>
          <p:cNvPicPr>
            <a:picLocks noChangeAspect="1"/>
          </p:cNvPicPr>
          <p:nvPr/>
        </p:nvPicPr>
        <p:blipFill>
          <a:blip r:embed="rId3">
            <a:extLst>
              <a:ext uri="{28A0092B-C50C-407E-A947-70E740481C1C}">
                <a14:useLocalDpi xmlns:a14="http://schemas.microsoft.com/office/drawing/2010/main" val="0"/>
              </a:ext>
            </a:extLst>
          </a:blip>
          <a:srcRect l="16071" t="2551" r="14285" b="1785"/>
          <a:stretch>
            <a:fillRect/>
          </a:stretch>
        </p:blipFill>
        <p:spPr bwMode="auto">
          <a:xfrm>
            <a:off x="1676400" y="152400"/>
            <a:ext cx="5943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04221">
            <a:off x="533400" y="3200400"/>
            <a:ext cx="4652917" cy="1583651"/>
          </a:xfrm>
          <a:prstGeom prst="rect">
            <a:avLst/>
          </a:prstGeom>
        </p:spPr>
      </p:pic>
      <p:pic>
        <p:nvPicPr>
          <p:cNvPr id="3" name="Picture 2" descr="Chronic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14400"/>
            <a:ext cx="7010400" cy="1528093"/>
          </a:xfrm>
          <a:prstGeom prst="rect">
            <a:avLst/>
          </a:prstGeom>
        </p:spPr>
      </p:pic>
      <p:pic>
        <p:nvPicPr>
          <p:cNvPr id="4" name="Picture 3" descr="IH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7732" y="4191000"/>
            <a:ext cx="3941857" cy="1993900"/>
          </a:xfrm>
          <a:prstGeom prst="rect">
            <a:avLst/>
          </a:prstGeom>
        </p:spPr>
      </p:pic>
      <p:pic>
        <p:nvPicPr>
          <p:cNvPr id="5" name="Picture 4" descr="NYTArt.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65843">
            <a:off x="3891372" y="2659665"/>
            <a:ext cx="6616700" cy="1752600"/>
          </a:xfrm>
          <a:prstGeom prst="rect">
            <a:avLst/>
          </a:prstGeom>
        </p:spPr>
      </p:pic>
      <p:sp>
        <p:nvSpPr>
          <p:cNvPr id="6" name="TextBox 5"/>
          <p:cNvSpPr txBox="1"/>
          <p:nvPr/>
        </p:nvSpPr>
        <p:spPr>
          <a:xfrm>
            <a:off x="762000" y="304800"/>
            <a:ext cx="6771806" cy="461665"/>
          </a:xfrm>
          <a:prstGeom prst="rect">
            <a:avLst/>
          </a:prstGeom>
          <a:noFill/>
        </p:spPr>
        <p:txBody>
          <a:bodyPr wrap="none" rtlCol="0">
            <a:spAutoFit/>
          </a:bodyPr>
          <a:lstStyle/>
          <a:p>
            <a:r>
              <a:rPr lang="en-US" dirty="0" smtClean="0"/>
              <a:t>Technology-Enhanced Learning is in the news… </a:t>
            </a:r>
            <a:endParaRPr lang="en-US" dirty="0"/>
          </a:p>
        </p:txBody>
      </p:sp>
    </p:spTree>
    <p:extLst>
      <p:ext uri="{BB962C8B-B14F-4D97-AF65-F5344CB8AC3E}">
        <p14:creationId xmlns:p14="http://schemas.microsoft.com/office/powerpoint/2010/main" val="25952456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OLI-blendedscenario-slide2.pdf"/>
          <p:cNvPicPr>
            <a:picLocks noChangeAspect="1"/>
          </p:cNvPicPr>
          <p:nvPr/>
        </p:nvPicPr>
        <p:blipFill>
          <a:blip r:embed="rId3">
            <a:extLst>
              <a:ext uri="{28A0092B-C50C-407E-A947-70E740481C1C}">
                <a14:useLocalDpi xmlns:a14="http://schemas.microsoft.com/office/drawing/2010/main" val="0"/>
              </a:ext>
            </a:extLst>
          </a:blip>
          <a:srcRect l="16000" t="1250" r="14000" b="2499"/>
          <a:stretch>
            <a:fillRect/>
          </a:stretch>
        </p:blipFill>
        <p:spPr bwMode="auto">
          <a:xfrm>
            <a:off x="1676400" y="76200"/>
            <a:ext cx="594360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descr="OLI-blendedscenario-slide3.pdf"/>
          <p:cNvPicPr>
            <a:picLocks noChangeAspect="1"/>
          </p:cNvPicPr>
          <p:nvPr/>
        </p:nvPicPr>
        <p:blipFill>
          <a:blip r:embed="rId3">
            <a:extLst>
              <a:ext uri="{28A0092B-C50C-407E-A947-70E740481C1C}">
                <a14:useLocalDpi xmlns:a14="http://schemas.microsoft.com/office/drawing/2010/main" val="0"/>
              </a:ext>
            </a:extLst>
          </a:blip>
          <a:srcRect l="15517" t="2463" r="12930" b="2708"/>
          <a:stretch>
            <a:fillRect/>
          </a:stretch>
        </p:blipFill>
        <p:spPr bwMode="auto">
          <a:xfrm>
            <a:off x="1600200" y="152400"/>
            <a:ext cx="609600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6172200" y="43434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lgn="ctr"/>
            <a:endParaRPr lang="en-US"/>
          </a:p>
        </p:txBody>
      </p:sp>
      <p:pic>
        <p:nvPicPr>
          <p:cNvPr id="31747" name="Picture 12" descr="OLI-feedbackloopInstructorStud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4876800" cy="45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The Key…. Feedback Loops</a:t>
            </a:r>
            <a:endParaRPr lang="en-US" dirty="0"/>
          </a:p>
        </p:txBody>
      </p:sp>
    </p:spTree>
    <p:extLst>
      <p:ext uri="{BB962C8B-B14F-4D97-AF65-F5344CB8AC3E}">
        <p14:creationId xmlns:p14="http://schemas.microsoft.com/office/powerpoint/2010/main" val="409868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bwMode="auto">
          <a:xfrm>
            <a:off x="381000" y="304800"/>
            <a:ext cx="8001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sz="4000">
                <a:latin typeface="Times" charset="0"/>
                <a:ea typeface="ＭＳ Ｐゴシック" charset="0"/>
                <a:cs typeface="ＭＳ Ｐゴシック" charset="0"/>
              </a:rPr>
              <a:t> Accelerated </a:t>
            </a:r>
            <a:r>
              <a:rPr lang="en-US">
                <a:latin typeface="Times" charset="0"/>
                <a:ea typeface="ＭＳ Ｐゴシック" charset="0"/>
                <a:cs typeface="ＭＳ Ｐゴシック" charset="0"/>
              </a:rPr>
              <a:t>Learning Hypothesis</a:t>
            </a:r>
            <a:endParaRPr lang="en-US" sz="4000">
              <a:latin typeface="Times" charset="0"/>
              <a:ea typeface="ＭＳ Ｐゴシック" charset="0"/>
              <a:cs typeface="ＭＳ Ｐゴシック" charset="0"/>
            </a:endParaRPr>
          </a:p>
        </p:txBody>
      </p:sp>
      <p:sp>
        <p:nvSpPr>
          <p:cNvPr id="604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atin typeface="75 Helvetica Bold" charset="0"/>
              <a:ea typeface="ＭＳ Ｐゴシック" charset="0"/>
              <a:cs typeface="ＭＳ Ｐゴシック" charset="0"/>
            </a:endParaRPr>
          </a:p>
          <a:p>
            <a:pPr marL="479425" lvl="1" indent="-457200">
              <a:lnSpc>
                <a:spcPts val="3575"/>
              </a:lnSpc>
              <a:spcBef>
                <a:spcPts val="575"/>
              </a:spcBef>
              <a:buFontTx/>
              <a:buNone/>
            </a:pPr>
            <a:r>
              <a:rPr lang="en-US" sz="3200">
                <a:latin typeface="75 Helvetica Bold" charset="0"/>
                <a:ea typeface="ＭＳ Ｐゴシック" charset="0"/>
                <a:cs typeface="ＭＳ Ｐゴシック" charset="0"/>
              </a:rPr>
              <a:t>	</a:t>
            </a:r>
            <a:r>
              <a:rPr lang="en-US" sz="2400">
                <a:latin typeface="Helvetica" charset="0"/>
                <a:ea typeface="ＭＳ Ｐゴシック" charset="0"/>
                <a:cs typeface="ＭＳ Ｐゴシック" charset="0"/>
              </a:rPr>
              <a:t>Hypothesis: With this kind of adaptive teaching and learning, students can learn the </a:t>
            </a:r>
            <a:r>
              <a:rPr lang="en-US" sz="2400" b="1">
                <a:latin typeface="Helvetica" charset="0"/>
                <a:ea typeface="ＭＳ Ｐゴシック" charset="0"/>
                <a:cs typeface="ＭＳ Ｐゴシック" charset="0"/>
              </a:rPr>
              <a:t>same material </a:t>
            </a:r>
            <a:r>
              <a:rPr lang="en-US" sz="2400">
                <a:latin typeface="Helvetica" charset="0"/>
                <a:ea typeface="ＭＳ Ｐゴシック" charset="0"/>
                <a:cs typeface="ＭＳ Ｐゴシック" charset="0"/>
              </a:rPr>
              <a:t>as they would in a traditional course in </a:t>
            </a:r>
            <a:r>
              <a:rPr lang="en-US" sz="2400" b="1">
                <a:latin typeface="Helvetica" charset="0"/>
                <a:ea typeface="ＭＳ Ｐゴシック" charset="0"/>
                <a:cs typeface="ＭＳ Ｐゴシック" charset="0"/>
              </a:rPr>
              <a:t>shorter time </a:t>
            </a:r>
            <a:r>
              <a:rPr lang="en-US" sz="2400">
                <a:latin typeface="Helvetica" charset="0"/>
                <a:ea typeface="ＭＳ Ｐゴシック" charset="0"/>
                <a:cs typeface="ＭＳ Ｐゴシック" charset="0"/>
              </a:rPr>
              <a:t>and still show </a:t>
            </a:r>
            <a:r>
              <a:rPr lang="en-US" sz="2400" b="1">
                <a:latin typeface="Helvetica" charset="0"/>
                <a:ea typeface="ＭＳ Ｐゴシック" charset="0"/>
                <a:cs typeface="ＭＳ Ｐゴシック" charset="0"/>
              </a:rPr>
              <a:t>equal or better learning</a:t>
            </a:r>
            <a:r>
              <a:rPr lang="en-US" sz="2400">
                <a:latin typeface="Helvetica" charset="0"/>
                <a:ea typeface="ＭＳ Ｐゴシック" charset="0"/>
                <a:cs typeface="ＭＳ Ｐゴシック" charset="0"/>
              </a:rPr>
              <a:t>.</a:t>
            </a:r>
          </a:p>
        </p:txBody>
      </p:sp>
      <p:sp>
        <p:nvSpPr>
          <p:cNvPr id="60419" name="Rectangle 3"/>
          <p:cNvSpPr>
            <a:spLocks noChangeArrowheads="1"/>
          </p:cNvSpPr>
          <p:nvPr/>
        </p:nvSpPr>
        <p:spPr bwMode="auto">
          <a:xfrm>
            <a:off x="6226175" y="5834063"/>
            <a:ext cx="291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(Lovett, Meyer, &amp; Thille, 2008)</a:t>
            </a:r>
          </a:p>
        </p:txBody>
      </p:sp>
    </p:spTree>
    <p:extLst>
      <p:ext uri="{BB962C8B-B14F-4D97-AF65-F5344CB8AC3E}">
        <p14:creationId xmlns:p14="http://schemas.microsoft.com/office/powerpoint/2010/main" val="143010708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bwMode="auto">
          <a:xfrm>
            <a:off x="914400" y="1693863"/>
            <a:ext cx="7650163" cy="417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indent="-457200"/>
            <a:r>
              <a:rPr lang="en-US" sz="2400">
                <a:latin typeface="Helvetica" charset="0"/>
                <a:ea typeface="ＭＳ Ｐゴシック" charset="0"/>
                <a:cs typeface="ＭＳ Ｐゴシック" charset="0"/>
              </a:rPr>
              <a:t>#1	Small class, expert instructor</a:t>
            </a:r>
          </a:p>
          <a:p>
            <a:pPr marL="479425" lvl="1" indent="-457200">
              <a:buFontTx/>
              <a:buNone/>
            </a:pPr>
            <a:r>
              <a:rPr lang="en-US" sz="2400">
                <a:latin typeface="Helvetica" charset="0"/>
                <a:ea typeface="ＭＳ Ｐゴシック" charset="0"/>
                <a:cs typeface="ＭＳ Ｐゴシック" charset="0"/>
              </a:rPr>
              <a:t>	Collect baseline data on standard measures</a:t>
            </a:r>
          </a:p>
          <a:p>
            <a:pPr marL="479425" lvl="1" indent="-457200">
              <a:buFontTx/>
              <a:buNone/>
            </a:pPr>
            <a:r>
              <a:rPr lang="en-US" sz="2400">
                <a:latin typeface="Helvetica" charset="0"/>
                <a:ea typeface="ＭＳ Ｐゴシック" charset="0"/>
                <a:cs typeface="ＭＳ Ｐゴシック" charset="0"/>
              </a:rPr>
              <a:t>	Test new dependent measures</a:t>
            </a:r>
          </a:p>
          <a:p>
            <a:pPr marL="479425" lvl="1" indent="-457200">
              <a:buFontTx/>
              <a:buNone/>
            </a:pPr>
            <a:endParaRPr lang="en-US" sz="2400">
              <a:latin typeface="Helvetica" charset="0"/>
              <a:ea typeface="ＭＳ Ｐゴシック" charset="0"/>
              <a:cs typeface="ＭＳ Ｐゴシック" charset="0"/>
            </a:endParaRPr>
          </a:p>
          <a:p>
            <a:pPr marL="479425" lvl="1" indent="-457200">
              <a:buClr>
                <a:srgbClr val="231F20"/>
              </a:buClr>
              <a:buFontTx/>
              <a:buNone/>
            </a:pPr>
            <a:r>
              <a:rPr lang="en-US" sz="2400">
                <a:latin typeface="Helvetica" charset="0"/>
                <a:ea typeface="ＭＳ Ｐゴシック" charset="0"/>
                <a:cs typeface="ＭＳ Ｐゴシック" charset="0"/>
              </a:rPr>
              <a:t>#2	Replication with larger class</a:t>
            </a:r>
          </a:p>
          <a:p>
            <a:pPr marL="479425" lvl="1" indent="-457200">
              <a:buFontTx/>
              <a:buNone/>
            </a:pPr>
            <a:r>
              <a:rPr lang="en-US" sz="2400">
                <a:latin typeface="Helvetica" charset="0"/>
                <a:ea typeface="ＭＳ Ｐゴシック" charset="0"/>
                <a:cs typeface="ＭＳ Ｐゴシック" charset="0"/>
              </a:rPr>
              <a:t>	With retention &amp; transfer follow-up 4+ months later</a:t>
            </a:r>
          </a:p>
          <a:p>
            <a:pPr marL="457200" indent="-457200"/>
            <a:endParaRPr lang="en-US" sz="2400">
              <a:latin typeface="Helvetica" charset="0"/>
              <a:ea typeface="ＭＳ Ｐゴシック" charset="0"/>
              <a:cs typeface="ＭＳ Ｐゴシック" charset="0"/>
            </a:endParaRPr>
          </a:p>
          <a:p>
            <a:pPr marL="457200" indent="-457200"/>
            <a:r>
              <a:rPr lang="en-US" sz="2400">
                <a:latin typeface="Helvetica" charset="0"/>
                <a:ea typeface="ＭＳ Ｐゴシック" charset="0"/>
                <a:cs typeface="ＭＳ Ｐゴシック" charset="0"/>
              </a:rPr>
              <a:t>#3	Replication and extension to a new instructor</a:t>
            </a:r>
          </a:p>
        </p:txBody>
      </p:sp>
      <p:sp>
        <p:nvSpPr>
          <p:cNvPr id="61442" name="Title 2"/>
          <p:cNvSpPr>
            <a:spLocks noGrp="1"/>
          </p:cNvSpPr>
          <p:nvPr>
            <p:ph type="title"/>
          </p:nvPr>
        </p:nvSpPr>
        <p:spPr bwMode="auto">
          <a:xfrm>
            <a:off x="914400" y="546100"/>
            <a:ext cx="7924800"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Three Accelerated Learning Studies</a:t>
            </a:r>
          </a:p>
        </p:txBody>
      </p:sp>
      <p:sp>
        <p:nvSpPr>
          <p:cNvPr id="61443" name="Rectangle 4"/>
          <p:cNvSpPr>
            <a:spLocks noChangeArrowheads="1"/>
          </p:cNvSpPr>
          <p:nvPr/>
        </p:nvSpPr>
        <p:spPr bwMode="auto">
          <a:xfrm>
            <a:off x="0" y="5791200"/>
            <a:ext cx="9172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t>These studies were conducted in the context of the Open Learning Initiative (OLI) Statistics course.</a:t>
            </a:r>
          </a:p>
        </p:txBody>
      </p:sp>
    </p:spTree>
    <p:extLst>
      <p:ext uri="{BB962C8B-B14F-4D97-AF65-F5344CB8AC3E}">
        <p14:creationId xmlns:p14="http://schemas.microsoft.com/office/powerpoint/2010/main" val="40862082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4"/>
          <p:cNvSpPr>
            <a:spLocks noGrp="1"/>
          </p:cNvSpPr>
          <p:nvPr>
            <p:ph idx="1"/>
          </p:nvPr>
        </p:nvSpPr>
        <p:spPr bwMode="auto">
          <a:xfrm>
            <a:off x="692150" y="1708150"/>
            <a:ext cx="4033838" cy="427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buClr>
                <a:srgbClr val="231F20"/>
              </a:buClr>
            </a:pPr>
            <a:r>
              <a:rPr lang="en-US" sz="2400" b="1">
                <a:latin typeface="Helvetica Neue" charset="0"/>
                <a:ea typeface="ＭＳ Ｐゴシック" charset="0"/>
                <a:cs typeface="ＭＳ Ｐゴシック" charset="0"/>
              </a:rPr>
              <a:t>Two </a:t>
            </a:r>
            <a:r>
              <a:rPr lang="en-US" sz="2400">
                <a:latin typeface="Helvetica Neue Light" charset="0"/>
                <a:ea typeface="ＭＳ Ｐゴシック" charset="0"/>
                <a:cs typeface="ＭＳ Ｐゴシック" charset="0"/>
              </a:rPr>
              <a:t>50-minute classes/wk</a:t>
            </a:r>
            <a:endParaRPr lang="en-US" sz="2400">
              <a:solidFill>
                <a:srgbClr val="231F20"/>
              </a:solidFill>
              <a:latin typeface="Helvetica Neue Light" charset="0"/>
              <a:ea typeface="Osaka" charset="0"/>
              <a:cs typeface="Helvetica Neue Light" charset="0"/>
            </a:endParaRPr>
          </a:p>
          <a:p>
            <a:pPr>
              <a:spcBef>
                <a:spcPct val="0"/>
              </a:spcBef>
            </a:pPr>
            <a:endParaRPr lang="en-US" sz="2000">
              <a:latin typeface="Helvetica Neue Light" charset="0"/>
              <a:ea typeface="ＭＳ Ｐゴシック" charset="0"/>
              <a:cs typeface="ＭＳ Ｐゴシック" charset="0"/>
            </a:endParaRPr>
          </a:p>
          <a:p>
            <a:pPr>
              <a:spcBef>
                <a:spcPct val="0"/>
              </a:spcBef>
            </a:pPr>
            <a:r>
              <a:rPr lang="en-US" sz="2400" b="1">
                <a:latin typeface="Helvetica Neue" charset="0"/>
                <a:ea typeface="ＭＳ Ｐゴシック" charset="0"/>
                <a:cs typeface="ＭＳ Ｐゴシック" charset="0"/>
              </a:rPr>
              <a:t>Eight </a:t>
            </a:r>
            <a:r>
              <a:rPr lang="en-US" sz="2400">
                <a:latin typeface="Helvetica Neue Light" charset="0"/>
                <a:ea typeface="ＭＳ Ｐゴシック" charset="0"/>
                <a:cs typeface="ＭＳ Ｐゴシック" charset="0"/>
              </a:rPr>
              <a:t>weeks of instruction</a:t>
            </a:r>
          </a:p>
          <a:p>
            <a:pPr>
              <a:spcBef>
                <a:spcPct val="0"/>
              </a:spcBef>
            </a:pPr>
            <a:endParaRPr lang="en-US" sz="2400">
              <a:latin typeface="Helvetica Neue Light" charset="0"/>
              <a:ea typeface="ＭＳ Ｐゴシック" charset="0"/>
              <a:cs typeface="ＭＳ Ｐゴシック" charset="0"/>
            </a:endParaRPr>
          </a:p>
          <a:p>
            <a:pPr>
              <a:spcBef>
                <a:spcPct val="0"/>
              </a:spcBef>
            </a:pPr>
            <a:r>
              <a:rPr lang="en-US" sz="2400">
                <a:latin typeface="Helvetica Neue Light" charset="0"/>
                <a:ea typeface="ＭＳ Ｐゴシック" charset="0"/>
                <a:cs typeface="ＭＳ Ｐゴシック" charset="0"/>
              </a:rPr>
              <a:t>Homework: complete OLI activities on a schedule</a:t>
            </a:r>
          </a:p>
          <a:p>
            <a:pPr>
              <a:spcBef>
                <a:spcPct val="0"/>
              </a:spcBef>
            </a:pPr>
            <a:endParaRPr lang="en-US" sz="2400">
              <a:latin typeface="Helvetica Neue Light" charset="0"/>
              <a:ea typeface="ＭＳ Ｐゴシック" charset="0"/>
              <a:cs typeface="ＭＳ Ｐゴシック" charset="0"/>
            </a:endParaRPr>
          </a:p>
          <a:p>
            <a:pPr>
              <a:spcBef>
                <a:spcPct val="0"/>
              </a:spcBef>
            </a:pPr>
            <a:r>
              <a:rPr lang="en-US" sz="2400">
                <a:latin typeface="Helvetica Neue Light" charset="0"/>
                <a:ea typeface="ＭＳ Ｐゴシック" charset="0"/>
                <a:cs typeface="ＭＳ Ｐゴシック" charset="0"/>
              </a:rPr>
              <a:t>Tests: Three in-class exams, final exam, and CAOS test</a:t>
            </a:r>
          </a:p>
          <a:p>
            <a:pPr>
              <a:spcBef>
                <a:spcPct val="0"/>
              </a:spcBef>
            </a:pPr>
            <a:endParaRPr lang="en-US" sz="2400">
              <a:latin typeface="Helvetica Neue Light" charset="0"/>
              <a:ea typeface="ＭＳ Ｐゴシック" charset="0"/>
              <a:cs typeface="ＭＳ Ｐゴシック" charset="0"/>
            </a:endParaRPr>
          </a:p>
        </p:txBody>
      </p:sp>
      <p:sp>
        <p:nvSpPr>
          <p:cNvPr id="62466" name="Title 2"/>
          <p:cNvSpPr>
            <a:spLocks noGrp="1"/>
          </p:cNvSpPr>
          <p:nvPr>
            <p:ph type="title"/>
          </p:nvPr>
        </p:nvSpPr>
        <p:spPr bwMode="auto">
          <a:xfrm>
            <a:off x="457200" y="546100"/>
            <a:ext cx="7618413"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800">
                <a:latin typeface="Times" charset="0"/>
                <a:ea typeface="ＭＳ Ｐゴシック" charset="0"/>
                <a:cs typeface="ＭＳ Ｐゴシック" charset="0"/>
              </a:rPr>
              <a:t>Adaptive/Accelerated vs. Traditional</a:t>
            </a:r>
          </a:p>
        </p:txBody>
      </p:sp>
      <p:sp>
        <p:nvSpPr>
          <p:cNvPr id="11" name="TextBox 10"/>
          <p:cNvSpPr txBox="1">
            <a:spLocks noChangeArrowheads="1"/>
          </p:cNvSpPr>
          <p:nvPr/>
        </p:nvSpPr>
        <p:spPr bwMode="auto">
          <a:xfrm>
            <a:off x="1568450" y="51927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Same content but different </a:t>
            </a:r>
            <a:r>
              <a:rPr lang="en-US" i="1">
                <a:latin typeface="Arial" charset="0"/>
              </a:rPr>
              <a:t>kind </a:t>
            </a:r>
            <a:r>
              <a:rPr lang="en-US">
                <a:latin typeface="Arial" charset="0"/>
              </a:rPr>
              <a:t>of instruction</a:t>
            </a:r>
          </a:p>
        </p:txBody>
      </p:sp>
      <p:sp>
        <p:nvSpPr>
          <p:cNvPr id="62468" name="Content Placeholder 4"/>
          <p:cNvSpPr txBox="1">
            <a:spLocks/>
          </p:cNvSpPr>
          <p:nvPr/>
        </p:nvSpPr>
        <p:spPr bwMode="auto">
          <a:xfrm>
            <a:off x="4841875" y="1703388"/>
            <a:ext cx="403383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buClr>
                <a:srgbClr val="231F20"/>
              </a:buClr>
            </a:pPr>
            <a:r>
              <a:rPr lang="en-US" b="1">
                <a:latin typeface="Helvetica Neue" charset="0"/>
                <a:ea typeface="Osaka" charset="0"/>
                <a:cs typeface="Osaka" charset="0"/>
              </a:rPr>
              <a:t>Four </a:t>
            </a:r>
            <a:r>
              <a:rPr lang="en-US">
                <a:latin typeface="Helvetica Neue Light" charset="0"/>
                <a:ea typeface="Osaka" charset="0"/>
                <a:cs typeface="Osaka" charset="0"/>
              </a:rPr>
              <a:t>50-minute classes/wk</a:t>
            </a:r>
            <a:endParaRPr lang="en-US">
              <a:solidFill>
                <a:srgbClr val="231F20"/>
              </a:solidFill>
              <a:latin typeface="Helvetica Neue Light" charset="0"/>
              <a:ea typeface="Osaka" charset="0"/>
              <a:cs typeface="Osaka" charset="0"/>
            </a:endParaRPr>
          </a:p>
          <a:p>
            <a:endParaRPr lang="en-US" sz="2000">
              <a:latin typeface="Helvetica Neue Light" charset="0"/>
              <a:ea typeface="Osaka" charset="0"/>
              <a:cs typeface="Osaka" charset="0"/>
            </a:endParaRPr>
          </a:p>
          <a:p>
            <a:r>
              <a:rPr lang="en-US" b="1">
                <a:latin typeface="Helvetica Neue" charset="0"/>
                <a:ea typeface="Osaka" charset="0"/>
                <a:cs typeface="Osaka" charset="0"/>
              </a:rPr>
              <a:t>Fifteen </a:t>
            </a:r>
            <a:r>
              <a:rPr lang="en-US">
                <a:latin typeface="Helvetica Neue Light" charset="0"/>
                <a:ea typeface="Osaka" charset="0"/>
                <a:cs typeface="Osaka" charset="0"/>
              </a:rPr>
              <a:t>weeks of instruction</a:t>
            </a:r>
          </a:p>
          <a:p>
            <a:endParaRPr lang="en-US">
              <a:latin typeface="Helvetica Neue Light" charset="0"/>
              <a:ea typeface="Osaka" charset="0"/>
              <a:cs typeface="Osaka" charset="0"/>
            </a:endParaRPr>
          </a:p>
          <a:p>
            <a:r>
              <a:rPr lang="en-US">
                <a:latin typeface="Helvetica Neue Light" charset="0"/>
                <a:ea typeface="Osaka" charset="0"/>
                <a:cs typeface="Osaka" charset="0"/>
              </a:rPr>
              <a:t>Homework: read textbook &amp; complete problem sets</a:t>
            </a:r>
          </a:p>
          <a:p>
            <a:endParaRPr lang="en-US">
              <a:latin typeface="Helvetica Neue Light" charset="0"/>
              <a:ea typeface="Osaka" charset="0"/>
              <a:cs typeface="Osaka" charset="0"/>
            </a:endParaRPr>
          </a:p>
          <a:p>
            <a:r>
              <a:rPr lang="en-US">
                <a:latin typeface="Helvetica Neue Light" charset="0"/>
                <a:ea typeface="Osaka" charset="0"/>
                <a:cs typeface="Osaka" charset="0"/>
              </a:rPr>
              <a:t>Tests: Three in-class exams, final exam, and CAOS test</a:t>
            </a:r>
          </a:p>
          <a:p>
            <a:endParaRPr lang="en-US">
              <a:latin typeface="Helvetica Neue Light" charset="0"/>
              <a:ea typeface="Osaka" charset="0"/>
              <a:cs typeface="Osaka" charset="0"/>
            </a:endParaRPr>
          </a:p>
        </p:txBody>
      </p:sp>
    </p:spTree>
    <p:extLst>
      <p:ext uri="{BB962C8B-B14F-4D97-AF65-F5344CB8AC3E}">
        <p14:creationId xmlns:p14="http://schemas.microsoft.com/office/powerpoint/2010/main" val="26885455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4"/>
          <p:cNvSpPr>
            <a:spLocks noGrp="1"/>
          </p:cNvSpPr>
          <p:nvPr>
            <p:ph idx="1"/>
          </p:nvPr>
        </p:nvSpPr>
        <p:spPr bwMode="auto">
          <a:xfrm>
            <a:off x="692150" y="1708150"/>
            <a:ext cx="4033838" cy="4279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buClr>
                <a:srgbClr val="231F20"/>
              </a:buClr>
            </a:pPr>
            <a:r>
              <a:rPr lang="en-US" sz="2400" b="1">
                <a:latin typeface="Helvetica Neue" charset="0"/>
                <a:ea typeface="ＭＳ Ｐゴシック" charset="0"/>
                <a:cs typeface="ＭＳ Ｐゴシック" charset="0"/>
              </a:rPr>
              <a:t>Two </a:t>
            </a:r>
            <a:r>
              <a:rPr lang="en-US" sz="2400">
                <a:latin typeface="Helvetica Neue Light" charset="0"/>
                <a:ea typeface="ＭＳ Ｐゴシック" charset="0"/>
                <a:cs typeface="ＭＳ Ｐゴシック" charset="0"/>
              </a:rPr>
              <a:t>50-minute classes/wk</a:t>
            </a:r>
            <a:endParaRPr lang="en-US" sz="2400">
              <a:solidFill>
                <a:srgbClr val="231F20"/>
              </a:solidFill>
              <a:latin typeface="Helvetica Neue Light" charset="0"/>
              <a:ea typeface="Osaka" charset="0"/>
              <a:cs typeface="Helvetica Neue Light" charset="0"/>
            </a:endParaRPr>
          </a:p>
          <a:p>
            <a:pPr>
              <a:spcBef>
                <a:spcPct val="0"/>
              </a:spcBef>
            </a:pPr>
            <a:endParaRPr lang="en-US" sz="2000">
              <a:latin typeface="Helvetica Neue Light" charset="0"/>
              <a:ea typeface="ＭＳ Ｐゴシック" charset="0"/>
              <a:cs typeface="ＭＳ Ｐゴシック" charset="0"/>
            </a:endParaRPr>
          </a:p>
          <a:p>
            <a:pPr>
              <a:spcBef>
                <a:spcPct val="0"/>
              </a:spcBef>
            </a:pPr>
            <a:r>
              <a:rPr lang="en-US" sz="2400" b="1">
                <a:latin typeface="Helvetica Neue" charset="0"/>
                <a:ea typeface="ＭＳ Ｐゴシック" charset="0"/>
                <a:cs typeface="ＭＳ Ｐゴシック" charset="0"/>
              </a:rPr>
              <a:t>Eight </a:t>
            </a:r>
            <a:r>
              <a:rPr lang="en-US" sz="2400">
                <a:latin typeface="Helvetica Neue Light" charset="0"/>
                <a:ea typeface="ＭＳ Ｐゴシック" charset="0"/>
                <a:cs typeface="ＭＳ Ｐゴシック" charset="0"/>
              </a:rPr>
              <a:t>weeks of instruction</a:t>
            </a:r>
          </a:p>
          <a:p>
            <a:pPr>
              <a:spcBef>
                <a:spcPct val="0"/>
              </a:spcBef>
            </a:pPr>
            <a:endParaRPr lang="en-US" sz="2400">
              <a:latin typeface="Helvetica Neue Light" charset="0"/>
              <a:ea typeface="ＭＳ Ｐゴシック" charset="0"/>
              <a:cs typeface="ＭＳ Ｐゴシック" charset="0"/>
            </a:endParaRPr>
          </a:p>
          <a:p>
            <a:pPr>
              <a:spcBef>
                <a:spcPct val="0"/>
              </a:spcBef>
            </a:pPr>
            <a:r>
              <a:rPr lang="en-US" sz="2400">
                <a:latin typeface="Helvetica Neue Light" charset="0"/>
                <a:ea typeface="ＭＳ Ｐゴシック" charset="0"/>
                <a:cs typeface="ＭＳ Ｐゴシック" charset="0"/>
              </a:rPr>
              <a:t>Homework: complete OLI activities on a schedule</a:t>
            </a:r>
          </a:p>
          <a:p>
            <a:pPr>
              <a:spcBef>
                <a:spcPct val="0"/>
              </a:spcBef>
            </a:pPr>
            <a:endParaRPr lang="en-US" sz="2400">
              <a:latin typeface="Helvetica Neue Light" charset="0"/>
              <a:ea typeface="ＭＳ Ｐゴシック" charset="0"/>
              <a:cs typeface="ＭＳ Ｐゴシック" charset="0"/>
            </a:endParaRPr>
          </a:p>
          <a:p>
            <a:pPr>
              <a:spcBef>
                <a:spcPct val="0"/>
              </a:spcBef>
            </a:pPr>
            <a:r>
              <a:rPr lang="en-US" sz="2400">
                <a:latin typeface="Helvetica Neue Light" charset="0"/>
                <a:ea typeface="ＭＳ Ｐゴシック" charset="0"/>
                <a:cs typeface="ＭＳ Ｐゴシック" charset="0"/>
              </a:rPr>
              <a:t>Tests: Three in-class exams, final exam, and CAOS test</a:t>
            </a:r>
          </a:p>
          <a:p>
            <a:pPr>
              <a:spcBef>
                <a:spcPct val="0"/>
              </a:spcBef>
            </a:pPr>
            <a:endParaRPr lang="en-US" sz="2400">
              <a:latin typeface="Helvetica Neue Light" charset="0"/>
              <a:ea typeface="ＭＳ Ｐゴシック" charset="0"/>
              <a:cs typeface="ＭＳ Ｐゴシック" charset="0"/>
            </a:endParaRPr>
          </a:p>
        </p:txBody>
      </p:sp>
      <p:sp>
        <p:nvSpPr>
          <p:cNvPr id="64514" name="TextBox 10"/>
          <p:cNvSpPr txBox="1">
            <a:spLocks noChangeArrowheads="1"/>
          </p:cNvSpPr>
          <p:nvPr/>
        </p:nvSpPr>
        <p:spPr bwMode="auto">
          <a:xfrm>
            <a:off x="1568450" y="51927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Same content but different </a:t>
            </a:r>
            <a:r>
              <a:rPr lang="en-US" i="1">
                <a:latin typeface="Arial" charset="0"/>
              </a:rPr>
              <a:t>kind </a:t>
            </a:r>
            <a:r>
              <a:rPr lang="en-US">
                <a:latin typeface="Arial" charset="0"/>
              </a:rPr>
              <a:t>of instruction</a:t>
            </a:r>
          </a:p>
        </p:txBody>
      </p:sp>
      <p:sp>
        <p:nvSpPr>
          <p:cNvPr id="64515" name="Content Placeholder 4"/>
          <p:cNvSpPr txBox="1">
            <a:spLocks/>
          </p:cNvSpPr>
          <p:nvPr/>
        </p:nvSpPr>
        <p:spPr bwMode="auto">
          <a:xfrm>
            <a:off x="4841875" y="1703388"/>
            <a:ext cx="403383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a:buClr>
                <a:srgbClr val="231F20"/>
              </a:buClr>
            </a:pPr>
            <a:r>
              <a:rPr lang="en-US" b="1">
                <a:latin typeface="Helvetica Neue" charset="0"/>
                <a:ea typeface="Osaka" charset="0"/>
                <a:cs typeface="Osaka" charset="0"/>
              </a:rPr>
              <a:t>Four </a:t>
            </a:r>
            <a:r>
              <a:rPr lang="en-US">
                <a:latin typeface="Helvetica Neue Light" charset="0"/>
                <a:ea typeface="Osaka" charset="0"/>
                <a:cs typeface="Osaka" charset="0"/>
              </a:rPr>
              <a:t>50-minute classes/wk</a:t>
            </a:r>
            <a:endParaRPr lang="en-US">
              <a:solidFill>
                <a:srgbClr val="231F20"/>
              </a:solidFill>
              <a:latin typeface="Helvetica Neue Light" charset="0"/>
              <a:ea typeface="Osaka" charset="0"/>
              <a:cs typeface="Osaka" charset="0"/>
            </a:endParaRPr>
          </a:p>
          <a:p>
            <a:endParaRPr lang="en-US" sz="2000">
              <a:latin typeface="Helvetica Neue Light" charset="0"/>
              <a:ea typeface="Osaka" charset="0"/>
              <a:cs typeface="Osaka" charset="0"/>
            </a:endParaRPr>
          </a:p>
          <a:p>
            <a:r>
              <a:rPr lang="en-US" b="1">
                <a:latin typeface="Helvetica Neue" charset="0"/>
                <a:ea typeface="Osaka" charset="0"/>
                <a:cs typeface="Osaka" charset="0"/>
              </a:rPr>
              <a:t>Fifteen </a:t>
            </a:r>
            <a:r>
              <a:rPr lang="en-US">
                <a:latin typeface="Helvetica Neue Light" charset="0"/>
                <a:ea typeface="Osaka" charset="0"/>
                <a:cs typeface="Osaka" charset="0"/>
              </a:rPr>
              <a:t>weeks of instruction</a:t>
            </a:r>
          </a:p>
          <a:p>
            <a:endParaRPr lang="en-US">
              <a:latin typeface="Helvetica Neue Light" charset="0"/>
              <a:ea typeface="Osaka" charset="0"/>
              <a:cs typeface="Osaka" charset="0"/>
            </a:endParaRPr>
          </a:p>
          <a:p>
            <a:r>
              <a:rPr lang="en-US">
                <a:latin typeface="Helvetica Neue Light" charset="0"/>
                <a:ea typeface="Osaka" charset="0"/>
                <a:cs typeface="Osaka" charset="0"/>
              </a:rPr>
              <a:t>Homework: read textbook &amp; complete problem sets</a:t>
            </a:r>
          </a:p>
          <a:p>
            <a:endParaRPr lang="en-US">
              <a:latin typeface="Helvetica Neue Light" charset="0"/>
              <a:ea typeface="Osaka" charset="0"/>
              <a:cs typeface="Osaka" charset="0"/>
            </a:endParaRPr>
          </a:p>
          <a:p>
            <a:r>
              <a:rPr lang="en-US">
                <a:latin typeface="Helvetica Neue Light" charset="0"/>
                <a:ea typeface="Osaka" charset="0"/>
                <a:cs typeface="Osaka" charset="0"/>
              </a:rPr>
              <a:t>Tests: Three in-class exams, final exam, and CAOS test</a:t>
            </a:r>
          </a:p>
          <a:p>
            <a:endParaRPr lang="en-US">
              <a:latin typeface="Helvetica Neue Light" charset="0"/>
              <a:ea typeface="Osaka" charset="0"/>
              <a:cs typeface="Osaka" charset="0"/>
            </a:endParaRPr>
          </a:p>
        </p:txBody>
      </p:sp>
      <p:sp>
        <p:nvSpPr>
          <p:cNvPr id="64516" name="TextBox 5"/>
          <p:cNvSpPr txBox="1">
            <a:spLocks noChangeArrowheads="1"/>
          </p:cNvSpPr>
          <p:nvPr/>
        </p:nvSpPr>
        <p:spPr bwMode="auto">
          <a:xfrm>
            <a:off x="4430713" y="1660525"/>
            <a:ext cx="45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3600" b="1">
                <a:latin typeface="Arial" charset="0"/>
              </a:rPr>
              <a:t>&lt;</a:t>
            </a:r>
          </a:p>
        </p:txBody>
      </p:sp>
      <p:sp>
        <p:nvSpPr>
          <p:cNvPr id="64517" name="TextBox 6"/>
          <p:cNvSpPr txBox="1">
            <a:spLocks noChangeArrowheads="1"/>
          </p:cNvSpPr>
          <p:nvPr/>
        </p:nvSpPr>
        <p:spPr bwMode="auto">
          <a:xfrm>
            <a:off x="4438650" y="2297113"/>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3600" b="1">
                <a:latin typeface="Arial" charset="0"/>
              </a:rPr>
              <a:t>&lt;</a:t>
            </a:r>
          </a:p>
        </p:txBody>
      </p:sp>
      <p:sp>
        <p:nvSpPr>
          <p:cNvPr id="64518" name="TextBox 7"/>
          <p:cNvSpPr txBox="1">
            <a:spLocks noChangeArrowheads="1"/>
          </p:cNvSpPr>
          <p:nvPr/>
        </p:nvSpPr>
        <p:spPr bwMode="auto">
          <a:xfrm>
            <a:off x="4438650" y="3043238"/>
            <a:ext cx="466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3600" b="1">
                <a:latin typeface="Arial" charset="0"/>
              </a:rPr>
              <a:t>&lt;</a:t>
            </a:r>
          </a:p>
        </p:txBody>
      </p:sp>
      <p:sp>
        <p:nvSpPr>
          <p:cNvPr id="64519" name="TextBox 8"/>
          <p:cNvSpPr txBox="1">
            <a:spLocks noChangeArrowheads="1"/>
          </p:cNvSpPr>
          <p:nvPr/>
        </p:nvSpPr>
        <p:spPr bwMode="auto">
          <a:xfrm>
            <a:off x="4465638" y="4154488"/>
            <a:ext cx="454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3600" b="1">
                <a:latin typeface="Arial" charset="0"/>
              </a:rPr>
              <a:t>=</a:t>
            </a:r>
          </a:p>
        </p:txBody>
      </p:sp>
      <p:sp>
        <p:nvSpPr>
          <p:cNvPr id="64520" name="Title 2"/>
          <p:cNvSpPr>
            <a:spLocks noGrp="1"/>
          </p:cNvSpPr>
          <p:nvPr>
            <p:ph type="title"/>
          </p:nvPr>
        </p:nvSpPr>
        <p:spPr bwMode="auto">
          <a:xfrm>
            <a:off x="457200" y="546100"/>
            <a:ext cx="7618413"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800">
                <a:latin typeface="Times" charset="0"/>
                <a:ea typeface="ＭＳ Ｐゴシック" charset="0"/>
                <a:cs typeface="ＭＳ Ｐゴシック" charset="0"/>
              </a:rPr>
              <a:t>Adaptive/Accelerated vs. Traditional</a:t>
            </a:r>
          </a:p>
        </p:txBody>
      </p:sp>
    </p:spTree>
    <p:extLst>
      <p:ext uri="{BB962C8B-B14F-4D97-AF65-F5344CB8AC3E}">
        <p14:creationId xmlns:p14="http://schemas.microsoft.com/office/powerpoint/2010/main" val="9103257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bwMode="auto">
          <a:xfrm>
            <a:off x="914400" y="457200"/>
            <a:ext cx="7332663"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Final Exam Performance</a:t>
            </a:r>
          </a:p>
        </p:txBody>
      </p:sp>
      <p:graphicFrame>
        <p:nvGraphicFramePr>
          <p:cNvPr id="66562" name="Object 2"/>
          <p:cNvGraphicFramePr>
            <a:graphicFrameLocks noChangeAspect="1"/>
          </p:cNvGraphicFramePr>
          <p:nvPr/>
        </p:nvGraphicFramePr>
        <p:xfrm>
          <a:off x="682625" y="1093788"/>
          <a:ext cx="8010525" cy="4075112"/>
        </p:xfrm>
        <a:graphic>
          <a:graphicData uri="http://schemas.openxmlformats.org/presentationml/2006/ole">
            <mc:AlternateContent xmlns:mc="http://schemas.openxmlformats.org/markup-compatibility/2006">
              <mc:Choice xmlns:v="urn:schemas-microsoft-com:vml" Requires="v">
                <p:oleObj spid="_x0000_s114694" name="Chart" r:id="rId4" imgW="8009482" imgH="4077887" progId="Excel.Chart.8">
                  <p:embed/>
                </p:oleObj>
              </mc:Choice>
              <mc:Fallback>
                <p:oleObj name="Chart" r:id="rId4" imgW="8009482" imgH="407788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25" y="1093788"/>
                        <a:ext cx="8010525"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3" name="Rectangle 2"/>
          <p:cNvSpPr txBox="1">
            <a:spLocks noChangeArrowheads="1"/>
          </p:cNvSpPr>
          <p:nvPr/>
        </p:nvSpPr>
        <p:spPr bwMode="auto">
          <a:xfrm>
            <a:off x="690563" y="525145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45 Helvetica Light" charset="0"/>
                <a:ea typeface="ＭＳ Ｐゴシック" charset="0"/>
                <a:cs typeface="ＭＳ Ｐゴシック" charset="0"/>
              </a:defRPr>
            </a:lvl1pPr>
            <a:lvl2pPr marL="742950" indent="-285750" defTabSz="457200">
              <a:defRPr sz="2400">
                <a:solidFill>
                  <a:schemeClr val="tx1"/>
                </a:solidFill>
                <a:latin typeface="45 Helvetica Light" charset="0"/>
                <a:ea typeface="ＭＳ Ｐゴシック" charset="0"/>
              </a:defRPr>
            </a:lvl2pPr>
            <a:lvl3pPr marL="1143000" indent="-228600" defTabSz="457200">
              <a:defRPr sz="2400">
                <a:solidFill>
                  <a:schemeClr val="tx1"/>
                </a:solidFill>
                <a:latin typeface="45 Helvetica Light" charset="0"/>
                <a:ea typeface="ＭＳ Ｐゴシック" charset="0"/>
              </a:defRPr>
            </a:lvl3pPr>
            <a:lvl4pPr marL="1600200" indent="-228600" defTabSz="457200">
              <a:defRPr sz="2400">
                <a:solidFill>
                  <a:schemeClr val="tx1"/>
                </a:solidFill>
                <a:latin typeface="45 Helvetica Light" charset="0"/>
                <a:ea typeface="ＭＳ Ｐゴシック" charset="0"/>
              </a:defRPr>
            </a:lvl4pPr>
            <a:lvl5pPr marL="2057400" indent="-228600" defTabSz="4572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spcBef>
                <a:spcPct val="20000"/>
              </a:spcBef>
              <a:buClr>
                <a:srgbClr val="231F20"/>
              </a:buClr>
            </a:pPr>
            <a:r>
              <a:rPr lang="en-US">
                <a:solidFill>
                  <a:srgbClr val="231F20"/>
                </a:solidFill>
                <a:latin typeface="Helvetica Neue Light" charset="0"/>
                <a:cs typeface="Helvetica Neue Light" charset="0"/>
              </a:rPr>
              <a:t>	Adaptive/Accelerated had highest exam scores, but they were not statistically different from Traditional.</a:t>
            </a:r>
          </a:p>
        </p:txBody>
      </p:sp>
      <p:sp>
        <p:nvSpPr>
          <p:cNvPr id="66564" name="TextBox 5"/>
          <p:cNvSpPr txBox="1">
            <a:spLocks noChangeArrowheads="1"/>
          </p:cNvSpPr>
          <p:nvPr/>
        </p:nvSpPr>
        <p:spPr bwMode="auto">
          <a:xfrm>
            <a:off x="2328863" y="17303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92%</a:t>
            </a:r>
          </a:p>
        </p:txBody>
      </p:sp>
      <p:sp>
        <p:nvSpPr>
          <p:cNvPr id="66565" name="TextBox 6"/>
          <p:cNvSpPr txBox="1">
            <a:spLocks noChangeArrowheads="1"/>
          </p:cNvSpPr>
          <p:nvPr/>
        </p:nvSpPr>
        <p:spPr bwMode="auto">
          <a:xfrm>
            <a:off x="4710113" y="2044700"/>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82%</a:t>
            </a:r>
          </a:p>
        </p:txBody>
      </p:sp>
      <p:sp>
        <p:nvSpPr>
          <p:cNvPr id="66566" name="TextBox 7"/>
          <p:cNvSpPr txBox="1">
            <a:spLocks noChangeArrowheads="1"/>
          </p:cNvSpPr>
          <p:nvPr/>
        </p:nvSpPr>
        <p:spPr bwMode="auto">
          <a:xfrm>
            <a:off x="7010400" y="204152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81%</a:t>
            </a:r>
          </a:p>
        </p:txBody>
      </p:sp>
    </p:spTree>
    <p:extLst>
      <p:ext uri="{BB962C8B-B14F-4D97-AF65-F5344CB8AC3E}">
        <p14:creationId xmlns:p14="http://schemas.microsoft.com/office/powerpoint/2010/main" val="8354770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214563" y="3159125"/>
            <a:ext cx="4265612"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68610" name="Rectangle 2"/>
          <p:cNvSpPr>
            <a:spLocks noGrp="1" noChangeArrowheads="1"/>
          </p:cNvSpPr>
          <p:nvPr>
            <p:ph idx="1"/>
          </p:nvPr>
        </p:nvSpPr>
        <p:spPr bwMode="auto">
          <a:xfrm>
            <a:off x="533400" y="4953000"/>
            <a:ext cx="79248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400">
                <a:latin typeface="Helvetica Neue Light" charset="0"/>
                <a:ea typeface="ＭＳ Ｐゴシック" charset="0"/>
                <a:cs typeface="ＭＳ Ｐゴシック" charset="0"/>
              </a:rPr>
              <a:t>	Adaptive/Accelerated group gained significantly more pre/post than the Traditional Control group, 18% vs. 3%  </a:t>
            </a:r>
          </a:p>
        </p:txBody>
      </p:sp>
      <p:sp>
        <p:nvSpPr>
          <p:cNvPr id="68611" name="Title 2"/>
          <p:cNvSpPr>
            <a:spLocks noGrp="1"/>
          </p:cNvSpPr>
          <p:nvPr>
            <p:ph type="title"/>
          </p:nvPr>
        </p:nvSpPr>
        <p:spPr bwMode="auto">
          <a:xfrm>
            <a:off x="914400" y="457200"/>
            <a:ext cx="7618413"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Standardized Test Results</a:t>
            </a:r>
          </a:p>
        </p:txBody>
      </p:sp>
      <p:sp>
        <p:nvSpPr>
          <p:cNvPr id="68612"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68613" name="Chart 6"/>
          <p:cNvGraphicFramePr>
            <a:graphicFrameLocks/>
          </p:cNvGraphicFramePr>
          <p:nvPr/>
        </p:nvGraphicFramePr>
        <p:xfrm>
          <a:off x="1614488" y="1312863"/>
          <a:ext cx="6121400" cy="3708400"/>
        </p:xfrm>
        <a:graphic>
          <a:graphicData uri="http://schemas.openxmlformats.org/presentationml/2006/ole">
            <mc:AlternateContent xmlns:mc="http://schemas.openxmlformats.org/markup-compatibility/2006">
              <mc:Choice xmlns:v="urn:schemas-microsoft-com:vml" Requires="v">
                <p:oleObj spid="_x0000_s116742" name="Chart" r:id="rId4" imgW="6095496" imgH="4065696" progId="Excel.Chart.8">
                  <p:embed/>
                </p:oleObj>
              </mc:Choice>
              <mc:Fallback>
                <p:oleObj name="Chart" r:id="rId4" imgW="6095496" imgH="40656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1312863"/>
                        <a:ext cx="6121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4" name="TextBox 8"/>
          <p:cNvSpPr txBox="1">
            <a:spLocks noChangeArrowheads="1"/>
          </p:cNvSpPr>
          <p:nvPr/>
        </p:nvSpPr>
        <p:spPr bwMode="auto">
          <a:xfrm>
            <a:off x="6751638" y="34845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10" name="Straight Connector 9"/>
          <p:cNvCxnSpPr/>
          <p:nvPr/>
        </p:nvCxnSpPr>
        <p:spPr>
          <a:xfrm flipV="1">
            <a:off x="6632575" y="3668713"/>
            <a:ext cx="193675" cy="1587"/>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0234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Content Placeholder 1"/>
          <p:cNvSpPr>
            <a:spLocks noGrp="1"/>
          </p:cNvSpPr>
          <p:nvPr>
            <p:ph idx="1"/>
          </p:nvPr>
        </p:nvSpPr>
        <p:spPr bwMode="auto">
          <a:xfrm>
            <a:off x="914400" y="1371600"/>
            <a:ext cx="7870825" cy="417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5000"/>
              </a:lnSpc>
            </a:pPr>
            <a:r>
              <a:rPr lang="en-US" sz="2000">
                <a:latin typeface="Helvetica Neue Light" charset="0"/>
                <a:ea typeface="ＭＳ Ｐゴシック" charset="0"/>
                <a:cs typeface="ＭＳ Ｐゴシック" charset="0"/>
              </a:rPr>
              <a:t>Goal: Study students’ retention and transfer in both groups</a:t>
            </a:r>
          </a:p>
          <a:p>
            <a:pPr eaLnBrk="1" hangingPunct="1">
              <a:lnSpc>
                <a:spcPct val="95000"/>
              </a:lnSpc>
            </a:pPr>
            <a:r>
              <a:rPr lang="en-US" sz="2000">
                <a:latin typeface="Helvetica Neue Light" charset="0"/>
                <a:ea typeface="ＭＳ Ｐゴシック" charset="0"/>
                <a:cs typeface="ＭＳ Ｐゴシック" charset="0"/>
              </a:rPr>
              <a:t>Students were recruited at the beginning of the following semester</a:t>
            </a:r>
          </a:p>
          <a:p>
            <a:endParaRPr lang="en-US" sz="900">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pPr lvl="1"/>
            <a:endParaRPr lang="en-US" sz="1100">
              <a:latin typeface="Helvetica Neue Light" charset="0"/>
              <a:ea typeface="ＭＳ Ｐゴシック" charset="0"/>
              <a:cs typeface="ＭＳ Ｐゴシック" charset="0"/>
            </a:endParaRPr>
          </a:p>
        </p:txBody>
      </p:sp>
      <p:sp>
        <p:nvSpPr>
          <p:cNvPr id="70658" name="Title 2"/>
          <p:cNvSpPr>
            <a:spLocks noGrp="1"/>
          </p:cNvSpPr>
          <p:nvPr>
            <p:ph type="title"/>
          </p:nvPr>
        </p:nvSpPr>
        <p:spPr bwMode="auto">
          <a:xfrm>
            <a:off x="838200" y="546100"/>
            <a:ext cx="7848600"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Follow-up: Retention &amp; Transfer</a:t>
            </a:r>
          </a:p>
        </p:txBody>
      </p:sp>
      <p:cxnSp>
        <p:nvCxnSpPr>
          <p:cNvPr id="9" name="Straight Connector 8"/>
          <p:cNvCxnSpPr/>
          <p:nvPr/>
        </p:nvCxnSpPr>
        <p:spPr>
          <a:xfrm>
            <a:off x="727075" y="4098925"/>
            <a:ext cx="8070850" cy="381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0660" name="TextBox 9"/>
          <p:cNvSpPr txBox="1">
            <a:spLocks noChangeArrowheads="1"/>
          </p:cNvSpPr>
          <p:nvPr/>
        </p:nvSpPr>
        <p:spPr bwMode="auto">
          <a:xfrm>
            <a:off x="941388" y="4084638"/>
            <a:ext cx="754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Jan   Feb   Mar   Apr   May   Jun   Jul   Aug   Sep   Oct</a:t>
            </a:r>
          </a:p>
        </p:txBody>
      </p:sp>
      <p:cxnSp>
        <p:nvCxnSpPr>
          <p:cNvPr id="14" name="Straight Arrow Connector 13"/>
          <p:cNvCxnSpPr/>
          <p:nvPr/>
        </p:nvCxnSpPr>
        <p:spPr>
          <a:xfrm rot="5400000">
            <a:off x="7181057" y="3555206"/>
            <a:ext cx="10350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662" name="Rectangle 15"/>
          <p:cNvSpPr>
            <a:spLocks noChangeArrowheads="1"/>
          </p:cNvSpPr>
          <p:nvPr/>
        </p:nvSpPr>
        <p:spPr bwMode="auto">
          <a:xfrm>
            <a:off x="6843713" y="2674938"/>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Follow-up Begins</a:t>
            </a:r>
          </a:p>
        </p:txBody>
      </p:sp>
      <p:cxnSp>
        <p:nvCxnSpPr>
          <p:cNvPr id="17" name="Straight Arrow Connector 16"/>
          <p:cNvCxnSpPr/>
          <p:nvPr/>
        </p:nvCxnSpPr>
        <p:spPr>
          <a:xfrm rot="16200000" flipH="1">
            <a:off x="2716213" y="3870325"/>
            <a:ext cx="388938" cy="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664" name="Rectangle 17"/>
          <p:cNvSpPr>
            <a:spLocks noChangeArrowheads="1"/>
          </p:cNvSpPr>
          <p:nvPr/>
        </p:nvSpPr>
        <p:spPr bwMode="auto">
          <a:xfrm>
            <a:off x="1314450" y="3336925"/>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Adapt/Acc Ends</a:t>
            </a:r>
          </a:p>
        </p:txBody>
      </p:sp>
      <p:cxnSp>
        <p:nvCxnSpPr>
          <p:cNvPr id="24" name="Straight Arrow Connector 23"/>
          <p:cNvCxnSpPr/>
          <p:nvPr/>
        </p:nvCxnSpPr>
        <p:spPr>
          <a:xfrm rot="16200000" flipH="1">
            <a:off x="3864769" y="3720307"/>
            <a:ext cx="698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666" name="Rectangle 24"/>
          <p:cNvSpPr>
            <a:spLocks noChangeArrowheads="1"/>
          </p:cNvSpPr>
          <p:nvPr/>
        </p:nvSpPr>
        <p:spPr bwMode="auto">
          <a:xfrm>
            <a:off x="3448050" y="3009900"/>
            <a:ext cx="155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Trad</a:t>
            </a:r>
            <a:r>
              <a:rPr lang="ja-JP" altLang="en-US" sz="2000"/>
              <a:t>’</a:t>
            </a:r>
            <a:r>
              <a:rPr lang="en-US" altLang="ja-JP" sz="2000"/>
              <a:t>l Ends</a:t>
            </a:r>
            <a:endParaRPr lang="en-US" sz="2000"/>
          </a:p>
        </p:txBody>
      </p:sp>
    </p:spTree>
    <p:extLst>
      <p:ext uri="{BB962C8B-B14F-4D97-AF65-F5344CB8AC3E}">
        <p14:creationId xmlns:p14="http://schemas.microsoft.com/office/powerpoint/2010/main" val="405819587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8305800" cy="1569660"/>
          </a:xfrm>
          <a:prstGeom prst="rect">
            <a:avLst/>
          </a:prstGeom>
          <a:noFill/>
        </p:spPr>
        <p:txBody>
          <a:bodyPr wrap="square" rtlCol="0">
            <a:spAutoFit/>
          </a:bodyPr>
          <a:lstStyle/>
          <a:p>
            <a:pPr algn="ctr"/>
            <a:r>
              <a:rPr lang="en-US" sz="3200" dirty="0" smtClean="0"/>
              <a:t>The motivation behind our work </a:t>
            </a:r>
            <a:r>
              <a:rPr lang="en-US" sz="3200" dirty="0"/>
              <a:t>i</a:t>
            </a:r>
            <a:r>
              <a:rPr lang="en-US" sz="3200" dirty="0" smtClean="0"/>
              <a:t>s different: </a:t>
            </a:r>
          </a:p>
          <a:p>
            <a:pPr algn="ctr"/>
            <a:endParaRPr lang="en-US" sz="3200" dirty="0" smtClean="0"/>
          </a:p>
          <a:p>
            <a:pPr algn="ctr"/>
            <a:r>
              <a:rPr lang="en-US" sz="3200" dirty="0" smtClean="0"/>
              <a:t>Access, Effectiveness, Efficiency</a:t>
            </a:r>
            <a:endParaRPr lang="en-US" sz="3200" dirty="0"/>
          </a:p>
        </p:txBody>
      </p:sp>
    </p:spTree>
    <p:extLst>
      <p:ext uri="{BB962C8B-B14F-4D97-AF65-F5344CB8AC3E}">
        <p14:creationId xmlns:p14="http://schemas.microsoft.com/office/powerpoint/2010/main" val="11079188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bwMode="auto">
          <a:xfrm>
            <a:off x="914400" y="1371600"/>
            <a:ext cx="7870825" cy="417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5000"/>
              </a:lnSpc>
            </a:pPr>
            <a:r>
              <a:rPr lang="en-US" sz="2000">
                <a:latin typeface="Helvetica Neue Light" charset="0"/>
                <a:ea typeface="ＭＳ Ｐゴシック" charset="0"/>
                <a:cs typeface="ＭＳ Ｐゴシック" charset="0"/>
              </a:rPr>
              <a:t>Goal: Study students’ retention and transfer in both groups</a:t>
            </a:r>
          </a:p>
          <a:p>
            <a:pPr eaLnBrk="1" hangingPunct="1">
              <a:lnSpc>
                <a:spcPct val="95000"/>
              </a:lnSpc>
            </a:pPr>
            <a:r>
              <a:rPr lang="en-US" sz="2000">
                <a:latin typeface="Helvetica Neue Light" charset="0"/>
                <a:ea typeface="ＭＳ Ｐゴシック" charset="0"/>
                <a:cs typeface="ＭＳ Ｐゴシック" charset="0"/>
              </a:rPr>
              <a:t>Students were recruited at the beginning of the following semester</a:t>
            </a:r>
          </a:p>
          <a:p>
            <a:endParaRPr lang="en-US" sz="900">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pPr lvl="1"/>
            <a:endParaRPr lang="en-US" sz="1100">
              <a:latin typeface="Helvetica Neue Light" charset="0"/>
              <a:ea typeface="ＭＳ Ｐゴシック" charset="0"/>
              <a:cs typeface="ＭＳ Ｐゴシック" charset="0"/>
            </a:endParaRPr>
          </a:p>
        </p:txBody>
      </p:sp>
      <p:sp>
        <p:nvSpPr>
          <p:cNvPr id="72706" name="Title 2"/>
          <p:cNvSpPr>
            <a:spLocks noGrp="1"/>
          </p:cNvSpPr>
          <p:nvPr>
            <p:ph type="title"/>
          </p:nvPr>
        </p:nvSpPr>
        <p:spPr bwMode="auto">
          <a:xfrm>
            <a:off x="838200" y="546100"/>
            <a:ext cx="7848600"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Follow-up: Retention &amp; Transfer</a:t>
            </a:r>
          </a:p>
        </p:txBody>
      </p:sp>
      <p:cxnSp>
        <p:nvCxnSpPr>
          <p:cNvPr id="9" name="Straight Connector 8"/>
          <p:cNvCxnSpPr/>
          <p:nvPr/>
        </p:nvCxnSpPr>
        <p:spPr>
          <a:xfrm>
            <a:off x="727075" y="4098925"/>
            <a:ext cx="8070850" cy="381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2708" name="TextBox 9"/>
          <p:cNvSpPr txBox="1">
            <a:spLocks noChangeArrowheads="1"/>
          </p:cNvSpPr>
          <p:nvPr/>
        </p:nvSpPr>
        <p:spPr bwMode="auto">
          <a:xfrm>
            <a:off x="941388" y="4084638"/>
            <a:ext cx="754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Jan   Feb   Mar   Apr   May   Jun   Jul   Aug   Sep   Oct</a:t>
            </a:r>
          </a:p>
        </p:txBody>
      </p:sp>
      <p:cxnSp>
        <p:nvCxnSpPr>
          <p:cNvPr id="14" name="Straight Arrow Connector 13"/>
          <p:cNvCxnSpPr/>
          <p:nvPr/>
        </p:nvCxnSpPr>
        <p:spPr>
          <a:xfrm rot="5400000">
            <a:off x="7181057" y="3555206"/>
            <a:ext cx="10350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710" name="Rectangle 15"/>
          <p:cNvSpPr>
            <a:spLocks noChangeArrowheads="1"/>
          </p:cNvSpPr>
          <p:nvPr/>
        </p:nvSpPr>
        <p:spPr bwMode="auto">
          <a:xfrm>
            <a:off x="6843713" y="2674938"/>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Follow-up Begins</a:t>
            </a:r>
          </a:p>
        </p:txBody>
      </p:sp>
      <p:cxnSp>
        <p:nvCxnSpPr>
          <p:cNvPr id="17" name="Straight Arrow Connector 16"/>
          <p:cNvCxnSpPr/>
          <p:nvPr/>
        </p:nvCxnSpPr>
        <p:spPr>
          <a:xfrm rot="16200000" flipH="1">
            <a:off x="2716213" y="3870325"/>
            <a:ext cx="388938" cy="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712" name="Rectangle 17"/>
          <p:cNvSpPr>
            <a:spLocks noChangeArrowheads="1"/>
          </p:cNvSpPr>
          <p:nvPr/>
        </p:nvSpPr>
        <p:spPr bwMode="auto">
          <a:xfrm>
            <a:off x="1314450" y="3336925"/>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Adapt/Acc Ends</a:t>
            </a:r>
          </a:p>
        </p:txBody>
      </p:sp>
      <p:cxnSp>
        <p:nvCxnSpPr>
          <p:cNvPr id="24" name="Straight Arrow Connector 23"/>
          <p:cNvCxnSpPr/>
          <p:nvPr/>
        </p:nvCxnSpPr>
        <p:spPr>
          <a:xfrm rot="16200000" flipH="1">
            <a:off x="3864769" y="3720307"/>
            <a:ext cx="698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2714" name="Rectangle 24"/>
          <p:cNvSpPr>
            <a:spLocks noChangeArrowheads="1"/>
          </p:cNvSpPr>
          <p:nvPr/>
        </p:nvSpPr>
        <p:spPr bwMode="auto">
          <a:xfrm>
            <a:off x="3448050" y="3009900"/>
            <a:ext cx="155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Trad</a:t>
            </a:r>
            <a:r>
              <a:rPr lang="ja-JP" altLang="en-US" sz="2000"/>
              <a:t>’</a:t>
            </a:r>
            <a:r>
              <a:rPr lang="en-US" altLang="ja-JP" sz="2000"/>
              <a:t>l Ends</a:t>
            </a:r>
            <a:endParaRPr lang="en-US" sz="2000"/>
          </a:p>
        </p:txBody>
      </p:sp>
      <p:grpSp>
        <p:nvGrpSpPr>
          <p:cNvPr id="72715" name="Group 34"/>
          <p:cNvGrpSpPr>
            <a:grpSpLocks/>
          </p:cNvGrpSpPr>
          <p:nvPr/>
        </p:nvGrpSpPr>
        <p:grpSpPr bwMode="auto">
          <a:xfrm>
            <a:off x="2906713" y="4124325"/>
            <a:ext cx="4805362" cy="1176338"/>
            <a:chOff x="2906702" y="4124621"/>
            <a:chExt cx="4805224" cy="1175727"/>
          </a:xfrm>
        </p:grpSpPr>
        <p:sp>
          <p:nvSpPr>
            <p:cNvPr id="29" name="Rectangle 28"/>
            <p:cNvSpPr/>
            <p:nvPr/>
          </p:nvSpPr>
          <p:spPr>
            <a:xfrm>
              <a:off x="2906702" y="4124621"/>
              <a:ext cx="4805224" cy="785405"/>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717" name="Rectangle 33"/>
            <p:cNvSpPr>
              <a:spLocks noChangeArrowheads="1"/>
            </p:cNvSpPr>
            <p:nvPr/>
          </p:nvSpPr>
          <p:spPr bwMode="auto">
            <a:xfrm>
              <a:off x="4305304" y="4900393"/>
              <a:ext cx="2095385" cy="3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2"/>
                  </a:solidFill>
                </a:rPr>
                <a:t>Adapt/Acc Delay </a:t>
              </a:r>
            </a:p>
          </p:txBody>
        </p:sp>
      </p:grpSp>
    </p:spTree>
    <p:extLst>
      <p:ext uri="{BB962C8B-B14F-4D97-AF65-F5344CB8AC3E}">
        <p14:creationId xmlns:p14="http://schemas.microsoft.com/office/powerpoint/2010/main" val="32606824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1"/>
          <p:cNvSpPr>
            <a:spLocks noGrp="1"/>
          </p:cNvSpPr>
          <p:nvPr>
            <p:ph idx="1"/>
          </p:nvPr>
        </p:nvSpPr>
        <p:spPr bwMode="auto">
          <a:xfrm>
            <a:off x="914400" y="1371600"/>
            <a:ext cx="7870825" cy="417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lnSpc>
                <a:spcPct val="95000"/>
              </a:lnSpc>
            </a:pPr>
            <a:r>
              <a:rPr lang="en-US" sz="2000">
                <a:latin typeface="Helvetica Neue Light" charset="0"/>
                <a:ea typeface="ＭＳ Ｐゴシック" charset="0"/>
                <a:cs typeface="ＭＳ Ｐゴシック" charset="0"/>
              </a:rPr>
              <a:t>Goal: Study students’ retention and transfer in both groups</a:t>
            </a:r>
          </a:p>
          <a:p>
            <a:pPr eaLnBrk="1" hangingPunct="1">
              <a:lnSpc>
                <a:spcPct val="95000"/>
              </a:lnSpc>
            </a:pPr>
            <a:r>
              <a:rPr lang="en-US" sz="2000">
                <a:latin typeface="Helvetica Neue Light" charset="0"/>
                <a:ea typeface="ＭＳ Ｐゴシック" charset="0"/>
                <a:cs typeface="ＭＳ Ｐゴシック" charset="0"/>
              </a:rPr>
              <a:t>Students were recruited at the beginning of the following semester</a:t>
            </a:r>
          </a:p>
          <a:p>
            <a:endParaRPr lang="en-US" sz="900">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endParaRPr lang="en-US">
              <a:latin typeface="Helvetica Neue Light" charset="0"/>
              <a:ea typeface="ＭＳ Ｐゴシック" charset="0"/>
              <a:cs typeface="ＭＳ Ｐゴシック" charset="0"/>
            </a:endParaRPr>
          </a:p>
          <a:p>
            <a:pPr lvl="1"/>
            <a:endParaRPr lang="en-US" sz="1100">
              <a:latin typeface="Helvetica Neue Light" charset="0"/>
              <a:ea typeface="ＭＳ Ｐゴシック" charset="0"/>
              <a:cs typeface="ＭＳ Ｐゴシック" charset="0"/>
            </a:endParaRPr>
          </a:p>
        </p:txBody>
      </p:sp>
      <p:sp>
        <p:nvSpPr>
          <p:cNvPr id="74754" name="Title 2"/>
          <p:cNvSpPr>
            <a:spLocks noGrp="1"/>
          </p:cNvSpPr>
          <p:nvPr>
            <p:ph type="title"/>
          </p:nvPr>
        </p:nvSpPr>
        <p:spPr bwMode="auto">
          <a:xfrm>
            <a:off x="838200" y="546100"/>
            <a:ext cx="7848600"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Follow-up: Retention &amp; Transfer</a:t>
            </a:r>
          </a:p>
        </p:txBody>
      </p:sp>
      <p:cxnSp>
        <p:nvCxnSpPr>
          <p:cNvPr id="9" name="Straight Connector 8"/>
          <p:cNvCxnSpPr/>
          <p:nvPr/>
        </p:nvCxnSpPr>
        <p:spPr>
          <a:xfrm>
            <a:off x="727075" y="4098925"/>
            <a:ext cx="8070850" cy="3810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74756" name="TextBox 9"/>
          <p:cNvSpPr txBox="1">
            <a:spLocks noChangeArrowheads="1"/>
          </p:cNvSpPr>
          <p:nvPr/>
        </p:nvSpPr>
        <p:spPr bwMode="auto">
          <a:xfrm>
            <a:off x="941388" y="4084638"/>
            <a:ext cx="7545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a:latin typeface="Arial" charset="0"/>
              </a:rPr>
              <a:t>Jan   Feb   Mar   Apr   May   Jun   Jul   Aug   Sep   Oct</a:t>
            </a:r>
          </a:p>
        </p:txBody>
      </p:sp>
      <p:cxnSp>
        <p:nvCxnSpPr>
          <p:cNvPr id="14" name="Straight Arrow Connector 13"/>
          <p:cNvCxnSpPr/>
          <p:nvPr/>
        </p:nvCxnSpPr>
        <p:spPr>
          <a:xfrm rot="5400000">
            <a:off x="7181057" y="3555206"/>
            <a:ext cx="10350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758" name="Rectangle 15"/>
          <p:cNvSpPr>
            <a:spLocks noChangeArrowheads="1"/>
          </p:cNvSpPr>
          <p:nvPr/>
        </p:nvSpPr>
        <p:spPr bwMode="auto">
          <a:xfrm>
            <a:off x="6843713" y="2674938"/>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Follow-up Begins</a:t>
            </a:r>
          </a:p>
        </p:txBody>
      </p:sp>
      <p:cxnSp>
        <p:nvCxnSpPr>
          <p:cNvPr id="17" name="Straight Arrow Connector 16"/>
          <p:cNvCxnSpPr/>
          <p:nvPr/>
        </p:nvCxnSpPr>
        <p:spPr>
          <a:xfrm rot="16200000" flipH="1">
            <a:off x="2716213" y="3870325"/>
            <a:ext cx="388938" cy="79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760" name="Rectangle 17"/>
          <p:cNvSpPr>
            <a:spLocks noChangeArrowheads="1"/>
          </p:cNvSpPr>
          <p:nvPr/>
        </p:nvSpPr>
        <p:spPr bwMode="auto">
          <a:xfrm>
            <a:off x="1314450" y="3336925"/>
            <a:ext cx="202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t>Adapt/Acc Ends</a:t>
            </a:r>
          </a:p>
        </p:txBody>
      </p:sp>
      <p:cxnSp>
        <p:nvCxnSpPr>
          <p:cNvPr id="24" name="Straight Arrow Connector 23"/>
          <p:cNvCxnSpPr/>
          <p:nvPr/>
        </p:nvCxnSpPr>
        <p:spPr>
          <a:xfrm rot="16200000" flipH="1">
            <a:off x="3864769" y="3720307"/>
            <a:ext cx="698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762" name="Rectangle 24"/>
          <p:cNvSpPr>
            <a:spLocks noChangeArrowheads="1"/>
          </p:cNvSpPr>
          <p:nvPr/>
        </p:nvSpPr>
        <p:spPr bwMode="auto">
          <a:xfrm>
            <a:off x="3448050" y="3009900"/>
            <a:ext cx="1554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Trad</a:t>
            </a:r>
            <a:r>
              <a:rPr lang="ja-JP" altLang="en-US" sz="2000"/>
              <a:t>’</a:t>
            </a:r>
            <a:r>
              <a:rPr lang="en-US" altLang="ja-JP" sz="2000"/>
              <a:t>l Ends</a:t>
            </a:r>
            <a:endParaRPr lang="en-US" sz="2000"/>
          </a:p>
        </p:txBody>
      </p:sp>
      <p:grpSp>
        <p:nvGrpSpPr>
          <p:cNvPr id="74763" name="Group 34"/>
          <p:cNvGrpSpPr>
            <a:grpSpLocks/>
          </p:cNvGrpSpPr>
          <p:nvPr/>
        </p:nvGrpSpPr>
        <p:grpSpPr bwMode="auto">
          <a:xfrm>
            <a:off x="2906713" y="4124325"/>
            <a:ext cx="4805362" cy="1176338"/>
            <a:chOff x="2906702" y="4124621"/>
            <a:chExt cx="4805224" cy="1175727"/>
          </a:xfrm>
        </p:grpSpPr>
        <p:sp>
          <p:nvSpPr>
            <p:cNvPr id="29" name="Rectangle 28"/>
            <p:cNvSpPr/>
            <p:nvPr/>
          </p:nvSpPr>
          <p:spPr>
            <a:xfrm>
              <a:off x="2906702" y="4124621"/>
              <a:ext cx="4805224" cy="785405"/>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768" name="Rectangle 33"/>
            <p:cNvSpPr>
              <a:spLocks noChangeArrowheads="1"/>
            </p:cNvSpPr>
            <p:nvPr/>
          </p:nvSpPr>
          <p:spPr bwMode="auto">
            <a:xfrm>
              <a:off x="4305304" y="4900393"/>
              <a:ext cx="2095385" cy="39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chemeClr val="tx2"/>
                  </a:solidFill>
                </a:rPr>
                <a:t>Adapt/Acc Delay </a:t>
              </a:r>
            </a:p>
          </p:txBody>
        </p:sp>
      </p:grpSp>
      <p:grpSp>
        <p:nvGrpSpPr>
          <p:cNvPr id="74764" name="Group 36"/>
          <p:cNvGrpSpPr>
            <a:grpSpLocks/>
          </p:cNvGrpSpPr>
          <p:nvPr/>
        </p:nvGrpSpPr>
        <p:grpSpPr bwMode="auto">
          <a:xfrm>
            <a:off x="4198938" y="4106863"/>
            <a:ext cx="3525837" cy="1695450"/>
            <a:chOff x="4198214" y="4106798"/>
            <a:chExt cx="3526805" cy="1694918"/>
          </a:xfrm>
        </p:grpSpPr>
        <p:sp>
          <p:nvSpPr>
            <p:cNvPr id="32" name="Rectangle 31"/>
            <p:cNvSpPr/>
            <p:nvPr/>
          </p:nvSpPr>
          <p:spPr>
            <a:xfrm>
              <a:off x="4198214" y="4106798"/>
              <a:ext cx="3526805" cy="1301342"/>
            </a:xfrm>
            <a:prstGeom prst="rect">
              <a:avLst/>
            </a:prstGeom>
            <a:noFill/>
            <a:ln w="1905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766" name="Rectangle 35"/>
            <p:cNvSpPr>
              <a:spLocks noChangeArrowheads="1"/>
            </p:cNvSpPr>
            <p:nvPr/>
          </p:nvSpPr>
          <p:spPr bwMode="auto">
            <a:xfrm>
              <a:off x="5196522" y="5401606"/>
              <a:ext cx="24999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2"/>
                  </a:solidFill>
                </a:rPr>
                <a:t>Trad</a:t>
              </a:r>
              <a:r>
                <a:rPr lang="ja-JP" altLang="en-US" sz="2000">
                  <a:solidFill>
                    <a:schemeClr val="tx2"/>
                  </a:solidFill>
                </a:rPr>
                <a:t>’</a:t>
              </a:r>
              <a:r>
                <a:rPr lang="en-US" altLang="ja-JP" sz="2000">
                  <a:solidFill>
                    <a:schemeClr val="tx2"/>
                  </a:solidFill>
                </a:rPr>
                <a:t>l Delay</a:t>
              </a:r>
              <a:endParaRPr lang="en-US" sz="2000">
                <a:solidFill>
                  <a:schemeClr val="tx2"/>
                </a:solidFill>
              </a:endParaRPr>
            </a:p>
          </p:txBody>
        </p:sp>
      </p:grpSp>
    </p:spTree>
    <p:extLst>
      <p:ext uri="{BB962C8B-B14F-4D97-AF65-F5344CB8AC3E}">
        <p14:creationId xmlns:p14="http://schemas.microsoft.com/office/powerpoint/2010/main" val="40303431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160588" y="3321050"/>
            <a:ext cx="4265612" cy="1588"/>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76802" name="Rectangle 2"/>
          <p:cNvSpPr>
            <a:spLocks noGrp="1" noChangeArrowheads="1"/>
          </p:cNvSpPr>
          <p:nvPr>
            <p:ph idx="1"/>
          </p:nvPr>
        </p:nvSpPr>
        <p:spPr bwMode="auto">
          <a:xfrm>
            <a:off x="788988" y="4953000"/>
            <a:ext cx="790416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sz="2000">
                <a:latin typeface="Helvetica Neue Light" charset="0"/>
                <a:ea typeface="ＭＳ Ｐゴシック" charset="0"/>
                <a:cs typeface="ＭＳ Ｐゴシック" charset="0"/>
              </a:rPr>
              <a:t>	At 6-month delay, Adaptive/Accelerated group scored higher on CAOS than Traditional Control, p &lt; .01. </a:t>
            </a:r>
          </a:p>
        </p:txBody>
      </p:sp>
      <p:sp>
        <p:nvSpPr>
          <p:cNvPr id="76803" name="Title 2"/>
          <p:cNvSpPr>
            <a:spLocks noGrp="1"/>
          </p:cNvSpPr>
          <p:nvPr>
            <p:ph type="title"/>
          </p:nvPr>
        </p:nvSpPr>
        <p:spPr bwMode="auto">
          <a:xfrm>
            <a:off x="914400" y="546100"/>
            <a:ext cx="7618413"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Retention: Standardized test</a:t>
            </a:r>
          </a:p>
        </p:txBody>
      </p:sp>
      <p:sp>
        <p:nvSpPr>
          <p:cNvPr id="76804" name="Rectangle 5"/>
          <p:cNvSpPr>
            <a:spLocks noChangeArrowheads="1"/>
          </p:cNvSpPr>
          <p:nvPr/>
        </p:nvSpPr>
        <p:spPr bwMode="auto">
          <a:xfrm>
            <a:off x="0" y="1439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76805" name="Chart 9"/>
          <p:cNvGraphicFramePr>
            <a:graphicFrameLocks/>
          </p:cNvGraphicFramePr>
          <p:nvPr/>
        </p:nvGraphicFramePr>
        <p:xfrm>
          <a:off x="1400175" y="1292225"/>
          <a:ext cx="6448425" cy="3852863"/>
        </p:xfrm>
        <a:graphic>
          <a:graphicData uri="http://schemas.openxmlformats.org/presentationml/2006/ole">
            <mc:AlternateContent xmlns:mc="http://schemas.openxmlformats.org/markup-compatibility/2006">
              <mc:Choice xmlns:v="urn:schemas-microsoft-com:vml" Requires="v">
                <p:oleObj spid="_x0000_s124934" name="Chart" r:id="rId4" imgW="6095496" imgH="3431764" progId="Excel.Chart.8">
                  <p:embed/>
                </p:oleObj>
              </mc:Choice>
              <mc:Fallback>
                <p:oleObj name="Chart" r:id="rId4" imgW="6095496" imgH="3431764"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1292225"/>
                        <a:ext cx="6448425"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6" name="TextBox 6"/>
          <p:cNvSpPr txBox="1">
            <a:spLocks noChangeArrowheads="1"/>
          </p:cNvSpPr>
          <p:nvPr/>
        </p:nvSpPr>
        <p:spPr bwMode="auto">
          <a:xfrm>
            <a:off x="6643688" y="3789363"/>
            <a:ext cx="892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45 Helvetica Light" charset="0"/>
                <a:ea typeface="ＭＳ Ｐゴシック" charset="0"/>
                <a:cs typeface="ＭＳ Ｐゴシック" charset="0"/>
              </a:defRPr>
            </a:lvl1pPr>
            <a:lvl2pPr marL="742950" indent="-285750">
              <a:defRPr sz="2400">
                <a:solidFill>
                  <a:schemeClr val="tx1"/>
                </a:solidFill>
                <a:latin typeface="45 Helvetica Light" charset="0"/>
                <a:ea typeface="ＭＳ Ｐゴシック" charset="0"/>
              </a:defRPr>
            </a:lvl2pPr>
            <a:lvl3pPr marL="1143000" indent="-228600">
              <a:defRPr sz="2400">
                <a:solidFill>
                  <a:schemeClr val="tx1"/>
                </a:solidFill>
                <a:latin typeface="45 Helvetica Light" charset="0"/>
                <a:ea typeface="ＭＳ Ｐゴシック" charset="0"/>
              </a:defRPr>
            </a:lvl3pPr>
            <a:lvl4pPr marL="1600200" indent="-228600">
              <a:defRPr sz="2400">
                <a:solidFill>
                  <a:schemeClr val="tx1"/>
                </a:solidFill>
                <a:latin typeface="45 Helvetica Light" charset="0"/>
                <a:ea typeface="ＭＳ Ｐゴシック" charset="0"/>
              </a:defRPr>
            </a:lvl4pPr>
            <a:lvl5pPr marL="2057400" indent="-2286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r>
              <a:rPr lang="en-US" sz="1600">
                <a:latin typeface="Arial" charset="0"/>
              </a:rPr>
              <a:t>Chance</a:t>
            </a:r>
            <a:endParaRPr lang="en-US" sz="1800">
              <a:latin typeface="Arial" charset="0"/>
            </a:endParaRPr>
          </a:p>
        </p:txBody>
      </p:sp>
      <p:cxnSp>
        <p:nvCxnSpPr>
          <p:cNvPr id="8" name="Straight Connector 7"/>
          <p:cNvCxnSpPr/>
          <p:nvPr/>
        </p:nvCxnSpPr>
        <p:spPr>
          <a:xfrm flipV="1">
            <a:off x="6513513" y="3973513"/>
            <a:ext cx="193675"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30670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p:cNvSpPr>
            <a:spLocks noGrp="1"/>
          </p:cNvSpPr>
          <p:nvPr>
            <p:ph type="title"/>
          </p:nvPr>
        </p:nvSpPr>
        <p:spPr bwMode="auto">
          <a:xfrm>
            <a:off x="914400" y="546100"/>
            <a:ext cx="8077200" cy="82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4000">
                <a:latin typeface="Times" charset="0"/>
                <a:ea typeface="ＭＳ Ｐゴシック" charset="0"/>
                <a:cs typeface="ＭＳ Ｐゴシック" charset="0"/>
              </a:rPr>
              <a:t>Transfer: Open-Ended Data Analysis</a:t>
            </a:r>
          </a:p>
        </p:txBody>
      </p:sp>
      <p:sp>
        <p:nvSpPr>
          <p:cNvPr id="78850" name="Rectangle 2"/>
          <p:cNvSpPr txBox="1">
            <a:spLocks noChangeArrowheads="1"/>
          </p:cNvSpPr>
          <p:nvPr/>
        </p:nvSpPr>
        <p:spPr bwMode="auto">
          <a:xfrm>
            <a:off x="1143000" y="50292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457200">
              <a:defRPr sz="2400">
                <a:solidFill>
                  <a:schemeClr val="tx1"/>
                </a:solidFill>
                <a:latin typeface="45 Helvetica Light" charset="0"/>
                <a:ea typeface="ＭＳ Ｐゴシック" charset="0"/>
                <a:cs typeface="ＭＳ Ｐゴシック" charset="0"/>
              </a:defRPr>
            </a:lvl1pPr>
            <a:lvl2pPr marL="742950" indent="-285750" defTabSz="457200">
              <a:defRPr sz="2400">
                <a:solidFill>
                  <a:schemeClr val="tx1"/>
                </a:solidFill>
                <a:latin typeface="45 Helvetica Light" charset="0"/>
                <a:ea typeface="ＭＳ Ｐゴシック" charset="0"/>
              </a:defRPr>
            </a:lvl2pPr>
            <a:lvl3pPr marL="1143000" indent="-228600" defTabSz="457200">
              <a:defRPr sz="2400">
                <a:solidFill>
                  <a:schemeClr val="tx1"/>
                </a:solidFill>
                <a:latin typeface="45 Helvetica Light" charset="0"/>
                <a:ea typeface="ＭＳ Ｐゴシック" charset="0"/>
              </a:defRPr>
            </a:lvl3pPr>
            <a:lvl4pPr marL="1600200" indent="-228600" defTabSz="457200">
              <a:defRPr sz="2400">
                <a:solidFill>
                  <a:schemeClr val="tx1"/>
                </a:solidFill>
                <a:latin typeface="45 Helvetica Light" charset="0"/>
                <a:ea typeface="ＭＳ Ｐゴシック" charset="0"/>
              </a:defRPr>
            </a:lvl4pPr>
            <a:lvl5pPr marL="2057400" indent="-228600" defTabSz="457200">
              <a:defRPr sz="2400">
                <a:solidFill>
                  <a:schemeClr val="tx1"/>
                </a:solidFill>
                <a:latin typeface="45 Helvetica Light" charset="0"/>
                <a:ea typeface="ＭＳ Ｐゴシック" charset="0"/>
              </a:defRPr>
            </a:lvl5pPr>
            <a:lvl6pPr marL="2514600" indent="-228600" eaLnBrk="0" fontAlgn="base" hangingPunct="0">
              <a:spcBef>
                <a:spcPct val="0"/>
              </a:spcBef>
              <a:spcAft>
                <a:spcPct val="0"/>
              </a:spcAft>
              <a:defRPr sz="2400">
                <a:solidFill>
                  <a:schemeClr val="tx1"/>
                </a:solidFill>
                <a:latin typeface="45 Helvetica Light" charset="0"/>
                <a:ea typeface="ＭＳ Ｐゴシック" charset="0"/>
              </a:defRPr>
            </a:lvl6pPr>
            <a:lvl7pPr marL="2971800" indent="-228600" eaLnBrk="0" fontAlgn="base" hangingPunct="0">
              <a:spcBef>
                <a:spcPct val="0"/>
              </a:spcBef>
              <a:spcAft>
                <a:spcPct val="0"/>
              </a:spcAft>
              <a:defRPr sz="2400">
                <a:solidFill>
                  <a:schemeClr val="tx1"/>
                </a:solidFill>
                <a:latin typeface="45 Helvetica Light" charset="0"/>
                <a:ea typeface="ＭＳ Ｐゴシック" charset="0"/>
              </a:defRPr>
            </a:lvl7pPr>
            <a:lvl8pPr marL="3429000" indent="-228600" eaLnBrk="0" fontAlgn="base" hangingPunct="0">
              <a:spcBef>
                <a:spcPct val="0"/>
              </a:spcBef>
              <a:spcAft>
                <a:spcPct val="0"/>
              </a:spcAft>
              <a:defRPr sz="2400">
                <a:solidFill>
                  <a:schemeClr val="tx1"/>
                </a:solidFill>
                <a:latin typeface="45 Helvetica Light" charset="0"/>
                <a:ea typeface="ＭＳ Ｐゴシック" charset="0"/>
              </a:defRPr>
            </a:lvl8pPr>
            <a:lvl9pPr marL="3886200" indent="-228600" eaLnBrk="0" fontAlgn="base" hangingPunct="0">
              <a:spcBef>
                <a:spcPct val="0"/>
              </a:spcBef>
              <a:spcAft>
                <a:spcPct val="0"/>
              </a:spcAft>
              <a:defRPr sz="2400">
                <a:solidFill>
                  <a:schemeClr val="tx1"/>
                </a:solidFill>
                <a:latin typeface="45 Helvetica Light" charset="0"/>
                <a:ea typeface="ＭＳ Ｐゴシック" charset="0"/>
              </a:defRPr>
            </a:lvl9pPr>
          </a:lstStyle>
          <a:p>
            <a:pPr eaLnBrk="1" hangingPunct="1">
              <a:spcBef>
                <a:spcPct val="20000"/>
              </a:spcBef>
              <a:buClr>
                <a:srgbClr val="231F20"/>
              </a:buClr>
            </a:pPr>
            <a:r>
              <a:rPr lang="en-US">
                <a:solidFill>
                  <a:srgbClr val="231F20"/>
                </a:solidFill>
                <a:latin typeface="Helvetica Neue Light" charset="0"/>
                <a:cs typeface="Helvetica Neue Light" charset="0"/>
              </a:rPr>
              <a:t>	Adaptive/Accelerated group scored significantly higher than Traditional Control. </a:t>
            </a:r>
          </a:p>
        </p:txBody>
      </p:sp>
      <p:graphicFrame>
        <p:nvGraphicFramePr>
          <p:cNvPr id="78851" name="Chart 5"/>
          <p:cNvGraphicFramePr>
            <a:graphicFrameLocks/>
          </p:cNvGraphicFramePr>
          <p:nvPr/>
        </p:nvGraphicFramePr>
        <p:xfrm>
          <a:off x="1770063" y="1312863"/>
          <a:ext cx="5807075" cy="3659187"/>
        </p:xfrm>
        <a:graphic>
          <a:graphicData uri="http://schemas.openxmlformats.org/presentationml/2006/ole">
            <mc:AlternateContent xmlns:mc="http://schemas.openxmlformats.org/markup-compatibility/2006">
              <mc:Choice xmlns:v="urn:schemas-microsoft-com:vml" Requires="v">
                <p:oleObj spid="_x0000_s126982" name="Chart" r:id="rId4" imgW="5809008" imgH="3663393" progId="Excel.Chart.8">
                  <p:embed/>
                </p:oleObj>
              </mc:Choice>
              <mc:Fallback>
                <p:oleObj name="Chart" r:id="rId4" imgW="5809008" imgH="366339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0063" y="1312863"/>
                        <a:ext cx="5807075" cy="365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06542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b="1" dirty="0">
                <a:latin typeface="Times" charset="0"/>
                <a:ea typeface="Osaka" charset="0"/>
                <a:cs typeface="Osaka" charset="0"/>
              </a:rPr>
              <a:t>To Summarize…</a:t>
            </a:r>
          </a:p>
        </p:txBody>
      </p:sp>
      <p:sp>
        <p:nvSpPr>
          <p:cNvPr id="78850" name="Rectangle 2"/>
          <p:cNvSpPr>
            <a:spLocks noGrp="1" noChangeArrowheads="1"/>
          </p:cNvSpPr>
          <p:nvPr>
            <p:ph idx="1"/>
          </p:nvPr>
        </p:nvSpPr>
        <p:spPr bwMode="auto">
          <a:xfrm>
            <a:off x="457200" y="1143000"/>
            <a:ext cx="82296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400" dirty="0">
                <a:latin typeface="75 Helvetica Bold" charset="0"/>
                <a:ea typeface="Osaka" charset="0"/>
                <a:cs typeface="Osaka" charset="0"/>
              </a:rPr>
              <a:t>With the OLI Statistics course, the Accelerated students:</a:t>
            </a:r>
          </a:p>
          <a:p>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Completed the course in </a:t>
            </a:r>
            <a:r>
              <a:rPr lang="en-US" sz="2400" b="1" dirty="0">
                <a:latin typeface="75 Helvetica Bold" charset="0"/>
                <a:ea typeface="Osaka" charset="0"/>
                <a:cs typeface="Osaka" charset="0"/>
              </a:rPr>
              <a:t>half as many weeks</a:t>
            </a:r>
            <a:r>
              <a:rPr lang="en-US" sz="2400" dirty="0">
                <a:latin typeface="75 Helvetica Bold" charset="0"/>
                <a:ea typeface="Osaka" charset="0"/>
                <a:cs typeface="Osaka" charset="0"/>
              </a:rPr>
              <a:t> with </a:t>
            </a:r>
            <a:r>
              <a:rPr lang="en-US" sz="2400" b="1" dirty="0">
                <a:latin typeface="75 Helvetica Bold" charset="0"/>
                <a:ea typeface="Osaka" charset="0"/>
                <a:cs typeface="Osaka" charset="0"/>
              </a:rPr>
              <a:t>half as many class meetings per week </a:t>
            </a:r>
            <a:r>
              <a:rPr lang="en-US" sz="2400" dirty="0">
                <a:latin typeface="75 Helvetica Bold" charset="0"/>
                <a:ea typeface="Osaka" charset="0"/>
                <a:cs typeface="Osaka" charset="0"/>
              </a:rPr>
              <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Spent the </a:t>
            </a:r>
            <a:r>
              <a:rPr lang="en-US" sz="2400" b="1" dirty="0">
                <a:latin typeface="75 Helvetica Bold" charset="0"/>
                <a:ea typeface="Osaka" charset="0"/>
                <a:cs typeface="Osaka" charset="0"/>
              </a:rPr>
              <a:t>same amount of time in a given week</a:t>
            </a:r>
            <a:r>
              <a:rPr lang="en-US" sz="2400" dirty="0">
                <a:latin typeface="75 Helvetica Bold" charset="0"/>
                <a:ea typeface="Osaka" charset="0"/>
                <a:cs typeface="Osaka" charset="0"/>
              </a:rPr>
              <a:t> on coursework outside of class as traditional students</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dirty="0">
                <a:latin typeface="75 Helvetica Bold" charset="0"/>
                <a:ea typeface="Osaka" charset="0"/>
                <a:cs typeface="Osaka" charset="0"/>
              </a:rPr>
              <a:t>G</a:t>
            </a:r>
            <a:r>
              <a:rPr lang="en-US" sz="2400" b="1" dirty="0">
                <a:latin typeface="75 Helvetica Bold" charset="0"/>
                <a:ea typeface="Osaka" charset="0"/>
                <a:cs typeface="Osaka" charset="0"/>
              </a:rPr>
              <a:t>ained much more </a:t>
            </a:r>
            <a:r>
              <a:rPr lang="en-US" sz="2400" dirty="0">
                <a:latin typeface="75 Helvetica Bold" charset="0"/>
                <a:ea typeface="Osaka" charset="0"/>
                <a:cs typeface="Osaka" charset="0"/>
              </a:rPr>
              <a:t>on the CAOS test than did the traditional controls</a:t>
            </a:r>
            <a:br>
              <a:rPr lang="en-US" sz="2400" dirty="0">
                <a:latin typeface="75 Helvetica Bold" charset="0"/>
                <a:ea typeface="Osaka" charset="0"/>
                <a:cs typeface="Osaka" charset="0"/>
              </a:rPr>
            </a:br>
            <a:endParaRPr lang="en-US" sz="1400" dirty="0">
              <a:latin typeface="75 Helvetica Bold" charset="0"/>
              <a:ea typeface="Osaka" charset="0"/>
              <a:cs typeface="Osaka" charset="0"/>
            </a:endParaRPr>
          </a:p>
          <a:p>
            <a:pPr>
              <a:buFontTx/>
              <a:buChar char="•"/>
            </a:pPr>
            <a:r>
              <a:rPr lang="en-US" sz="2400" b="1" dirty="0">
                <a:latin typeface="75 Helvetica Bold" charset="0"/>
                <a:ea typeface="Osaka" charset="0"/>
                <a:cs typeface="Osaka" charset="0"/>
              </a:rPr>
              <a:t>Retained their knowledge </a:t>
            </a:r>
            <a:r>
              <a:rPr lang="en-US" sz="2400" dirty="0">
                <a:latin typeface="75 Helvetica Bold" charset="0"/>
                <a:ea typeface="Osaka" charset="0"/>
                <a:cs typeface="Osaka" charset="0"/>
              </a:rPr>
              <a:t>and maintained an advantage over traditional students in retention tests given 1+ semesters later.</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of Use</a:t>
            </a:r>
            <a:endParaRPr lang="en-US" b="1" dirty="0"/>
          </a:p>
        </p:txBody>
      </p:sp>
      <p:sp>
        <p:nvSpPr>
          <p:cNvPr id="3" name="Content Placeholder 2"/>
          <p:cNvSpPr>
            <a:spLocks noGrp="1"/>
          </p:cNvSpPr>
          <p:nvPr>
            <p:ph idx="1"/>
          </p:nvPr>
        </p:nvSpPr>
        <p:spPr>
          <a:xfrm>
            <a:off x="457200" y="1295400"/>
            <a:ext cx="8229600" cy="5135563"/>
          </a:xfrm>
        </p:spPr>
        <p:txBody>
          <a:bodyPr/>
          <a:lstStyle/>
          <a:p>
            <a:r>
              <a:rPr lang="en-US" sz="2800" dirty="0" smtClean="0"/>
              <a:t>This semester, the OLI statistics course is used by a diverse groups of 54 institutions (total of 5060 students)</a:t>
            </a:r>
          </a:p>
          <a:p>
            <a:endParaRPr lang="en-US" sz="1000" dirty="0" smtClean="0"/>
          </a:p>
          <a:p>
            <a:pPr>
              <a:buFont typeface="Arial"/>
              <a:buChar char="•"/>
            </a:pPr>
            <a:r>
              <a:rPr lang="en-US" sz="2400" b="1" dirty="0" smtClean="0"/>
              <a:t>Liberal Arts Colleges </a:t>
            </a:r>
            <a:r>
              <a:rPr lang="en-US" sz="2400" dirty="0" smtClean="0"/>
              <a:t>(Wesleyan University, Grinnell College)    </a:t>
            </a:r>
          </a:p>
          <a:p>
            <a:pPr>
              <a:buFont typeface="Arial"/>
              <a:buChar char="•"/>
            </a:pPr>
            <a:r>
              <a:rPr lang="en-US" sz="2400" b="1" dirty="0" smtClean="0"/>
              <a:t>Community Colleges </a:t>
            </a:r>
            <a:r>
              <a:rPr lang="en-US" sz="2400" dirty="0" smtClean="0"/>
              <a:t>(Nassau Community College, Santa Ana College)</a:t>
            </a:r>
          </a:p>
          <a:p>
            <a:pPr>
              <a:buFont typeface="Arial"/>
              <a:buChar char="•"/>
            </a:pPr>
            <a:r>
              <a:rPr lang="en-US" sz="2400" b="1" dirty="0" smtClean="0"/>
              <a:t>High schools </a:t>
            </a:r>
            <a:r>
              <a:rPr lang="en-US" sz="2400" dirty="0" smtClean="0"/>
              <a:t>(Winchester Thurston School)</a:t>
            </a:r>
          </a:p>
          <a:p>
            <a:pPr>
              <a:buFont typeface="Arial"/>
              <a:buChar char="•"/>
            </a:pPr>
            <a:r>
              <a:rPr lang="en-US" sz="2400" b="1" dirty="0" smtClean="0"/>
              <a:t>International</a:t>
            </a:r>
            <a:r>
              <a:rPr lang="en-US" sz="2400" dirty="0" smtClean="0"/>
              <a:t> (Singapore Management University)</a:t>
            </a:r>
          </a:p>
          <a:p>
            <a:pPr>
              <a:buFont typeface="Arial"/>
              <a:buChar char="•"/>
            </a:pPr>
            <a:r>
              <a:rPr lang="en-US" sz="2400" b="1" dirty="0" smtClean="0"/>
              <a:t>State Schools </a:t>
            </a:r>
            <a:r>
              <a:rPr lang="en-US" sz="2400" dirty="0" smtClean="0"/>
              <a:t>(UC San Diego, University of Illinois Chicago)</a:t>
            </a:r>
          </a:p>
          <a:p>
            <a:pPr marL="0" indent="0"/>
            <a:endParaRPr lang="en-US" sz="600" dirty="0" smtClean="0"/>
          </a:p>
          <a:p>
            <a:pPr marL="0" indent="0"/>
            <a:endParaRPr lang="en-US" sz="2400" i="1" dirty="0"/>
          </a:p>
        </p:txBody>
      </p:sp>
    </p:spTree>
    <p:extLst>
      <p:ext uri="{BB962C8B-B14F-4D97-AF65-F5344CB8AC3E}">
        <p14:creationId xmlns:p14="http://schemas.microsoft.com/office/powerpoint/2010/main" val="257725386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Instructors’ Experiences</a:t>
            </a:r>
            <a:endParaRPr lang="en-US" dirty="0"/>
          </a:p>
        </p:txBody>
      </p:sp>
      <p:sp>
        <p:nvSpPr>
          <p:cNvPr id="3" name="Content Placeholder 2"/>
          <p:cNvSpPr>
            <a:spLocks noGrp="1"/>
          </p:cNvSpPr>
          <p:nvPr>
            <p:ph idx="1"/>
          </p:nvPr>
        </p:nvSpPr>
        <p:spPr>
          <a:xfrm>
            <a:off x="381000" y="1143000"/>
            <a:ext cx="8229600" cy="4525963"/>
          </a:xfrm>
        </p:spPr>
        <p:txBody>
          <a:bodyPr/>
          <a:lstStyle/>
          <a:p>
            <a:pPr marL="0" indent="0"/>
            <a:r>
              <a:rPr lang="en-US" sz="2400" i="1" dirty="0"/>
              <a:t>“Using OLI, we’ve developed what we think is a really innovative, inquiry-based approach to teaching stats”</a:t>
            </a:r>
          </a:p>
          <a:p>
            <a:pPr marL="0" indent="0"/>
            <a:endParaRPr lang="en-US" sz="2400" i="1" dirty="0"/>
          </a:p>
          <a:p>
            <a:pPr marL="0" indent="0"/>
            <a:r>
              <a:rPr lang="en-US" sz="2400" i="1" dirty="0"/>
              <a:t> “ There is generally a third of the class that hates statistics and doesn’t want to be there. Before [I used OLI], I didn’t know </a:t>
            </a:r>
            <a:r>
              <a:rPr lang="en-US" sz="2400" i="1" dirty="0" smtClean="0"/>
              <a:t>who </a:t>
            </a:r>
            <a:r>
              <a:rPr lang="en-US" sz="2400" i="1" dirty="0"/>
              <a:t>those students were or how to support them”</a:t>
            </a:r>
          </a:p>
          <a:p>
            <a:pPr marL="0" indent="0"/>
            <a:endParaRPr lang="en-US" sz="2400" i="1" dirty="0"/>
          </a:p>
          <a:p>
            <a:pPr marL="0" indent="0"/>
            <a:r>
              <a:rPr lang="en-US" sz="2400" i="1" dirty="0"/>
              <a:t>“ The software not only taught procedures but helped students understand their possible applications. It answers the ‘Why do I care?’ </a:t>
            </a:r>
            <a:r>
              <a:rPr lang="en-US" sz="2400" i="1" dirty="0" smtClean="0"/>
              <a:t>question”</a:t>
            </a:r>
          </a:p>
          <a:p>
            <a:pPr marL="0" indent="0"/>
            <a:endParaRPr lang="en-US" sz="500" i="1" dirty="0"/>
          </a:p>
        </p:txBody>
      </p:sp>
    </p:spTree>
    <p:extLst>
      <p:ext uri="{BB962C8B-B14F-4D97-AF65-F5344CB8AC3E}">
        <p14:creationId xmlns:p14="http://schemas.microsoft.com/office/powerpoint/2010/main" val="16773538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Instructors’ Experiences</a:t>
            </a:r>
            <a:endParaRPr lang="en-US" dirty="0"/>
          </a:p>
        </p:txBody>
      </p:sp>
      <p:sp>
        <p:nvSpPr>
          <p:cNvPr id="3" name="Content Placeholder 2"/>
          <p:cNvSpPr>
            <a:spLocks noGrp="1"/>
          </p:cNvSpPr>
          <p:nvPr>
            <p:ph idx="1"/>
          </p:nvPr>
        </p:nvSpPr>
        <p:spPr>
          <a:xfrm>
            <a:off x="381000" y="1143000"/>
            <a:ext cx="8229600" cy="4525963"/>
          </a:xfrm>
        </p:spPr>
        <p:txBody>
          <a:bodyPr/>
          <a:lstStyle/>
          <a:p>
            <a:pPr marL="0" indent="0"/>
            <a:endParaRPr lang="en-US" sz="500" i="1" dirty="0"/>
          </a:p>
          <a:p>
            <a:pPr marL="0" indent="0"/>
            <a:r>
              <a:rPr lang="en-US" sz="2400" i="1" dirty="0" smtClean="0"/>
              <a:t>“As an adjunct math professor, I was able to jump into a brand new course at my college ONLY because I had access to OLI materials”</a:t>
            </a:r>
          </a:p>
          <a:p>
            <a:pPr marL="0" indent="0"/>
            <a:endParaRPr lang="en-US" sz="2400" i="1" dirty="0" smtClean="0"/>
          </a:p>
          <a:p>
            <a:pPr marL="0" indent="0"/>
            <a:r>
              <a:rPr lang="en-US" sz="2400" i="1" dirty="0" smtClean="0"/>
              <a:t>“The learning curve is sharp and managing the resources was difficult at first but having access to what students are really learning and not is excellent…..Great for both instructors and students have access to the ‘truth’ and not just the perceived truth about the learning. This has given me an opportunity to grow as an instructor out of my usual comfort zone”</a:t>
            </a:r>
            <a:endParaRPr lang="en-US" sz="2400" i="1" dirty="0"/>
          </a:p>
        </p:txBody>
      </p:sp>
    </p:spTree>
    <p:extLst>
      <p:ext uri="{BB962C8B-B14F-4D97-AF65-F5344CB8AC3E}">
        <p14:creationId xmlns:p14="http://schemas.microsoft.com/office/powerpoint/2010/main" val="9247310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Times" charset="0"/>
                <a:ea typeface="Osaka" charset="0"/>
                <a:cs typeface="Osaka" charset="0"/>
              </a:rPr>
              <a:t>Students’ Experiences:</a:t>
            </a:r>
            <a:endParaRPr lang="en-US" dirty="0">
              <a:latin typeface="Times" charset="0"/>
              <a:ea typeface="Osaka" charset="0"/>
              <a:cs typeface="Osaka" charset="0"/>
            </a:endParaRPr>
          </a:p>
        </p:txBody>
      </p:sp>
      <p:sp>
        <p:nvSpPr>
          <p:cNvPr id="8806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indent="-457200">
              <a:buFont typeface="Arial"/>
              <a:buChar char="•"/>
            </a:pPr>
            <a:r>
              <a:rPr lang="en-US" sz="2800" dirty="0" smtClean="0">
                <a:latin typeface="75 Helvetica Bold" charset="0"/>
                <a:ea typeface="Osaka" charset="0"/>
                <a:cs typeface="Osaka" charset="0"/>
              </a:rPr>
              <a:t>End of the course survey:</a:t>
            </a:r>
            <a:endParaRPr lang="en-US" sz="2800" dirty="0">
              <a:latin typeface="75 Helvetica Bold" charset="0"/>
              <a:ea typeface="Osaka" charset="0"/>
              <a:cs typeface="Osaka" charset="0"/>
            </a:endParaRPr>
          </a:p>
          <a:p>
            <a:r>
              <a:rPr lang="en-US" sz="2800" dirty="0">
                <a:latin typeface="75 Helvetica Bold" charset="0"/>
                <a:ea typeface="Osaka" charset="0"/>
                <a:cs typeface="Osaka" charset="0"/>
              </a:rPr>
              <a:t>	</a:t>
            </a:r>
            <a:r>
              <a:rPr lang="en-US" sz="2400" dirty="0">
                <a:latin typeface="75 Helvetica Bold" charset="0"/>
                <a:ea typeface="Osaka" charset="0"/>
                <a:cs typeface="Osaka" charset="0"/>
              </a:rPr>
              <a:t>85% Definitely Recommend</a:t>
            </a:r>
          </a:p>
          <a:p>
            <a:r>
              <a:rPr lang="en-US" sz="2400" dirty="0">
                <a:latin typeface="75 Helvetica Bold" charset="0"/>
                <a:ea typeface="Osaka" charset="0"/>
                <a:cs typeface="Osaka" charset="0"/>
              </a:rPr>
              <a:t>	15% Probably Recommend</a:t>
            </a:r>
          </a:p>
          <a:p>
            <a:r>
              <a:rPr lang="en-US" sz="2400" dirty="0">
                <a:latin typeface="75 Helvetica Bold" charset="0"/>
                <a:ea typeface="Osaka" charset="0"/>
                <a:cs typeface="Osaka" charset="0"/>
              </a:rPr>
              <a:t>	  0% Probably not Recommend</a:t>
            </a:r>
          </a:p>
          <a:p>
            <a:r>
              <a:rPr lang="en-US" sz="2400" dirty="0">
                <a:latin typeface="75 Helvetica Bold" charset="0"/>
                <a:ea typeface="Osaka" charset="0"/>
                <a:cs typeface="Osaka" charset="0"/>
              </a:rPr>
              <a:t>	  0% Definitely not </a:t>
            </a:r>
            <a:r>
              <a:rPr lang="en-US" sz="2400" dirty="0" smtClean="0">
                <a:latin typeface="75 Helvetica Bold" charset="0"/>
                <a:ea typeface="Osaka" charset="0"/>
                <a:cs typeface="Osaka" charset="0"/>
              </a:rPr>
              <a:t>Recommend</a:t>
            </a:r>
          </a:p>
          <a:p>
            <a:endParaRPr lang="en-US" sz="2400" dirty="0">
              <a:latin typeface="75 Helvetica Bold" charset="0"/>
              <a:ea typeface="Osaka" charset="0"/>
              <a:cs typeface="Osaka" charset="0"/>
            </a:endParaRPr>
          </a:p>
          <a:p>
            <a:r>
              <a:rPr lang="en-US" sz="2400" dirty="0">
                <a:latin typeface="75 Helvetica Bold" charset="0"/>
                <a:ea typeface="ＭＳ Ｐゴシック" charset="0"/>
                <a:cs typeface="ＭＳ Ｐゴシック" charset="0"/>
              </a:rPr>
              <a:t>Student Quote: "This is so much better than reading a textbook or listening to a lecture! My mind didn’t wander, and I was not bored while doing the lessons. I actually </a:t>
            </a:r>
            <a:r>
              <a:rPr lang="en-US" sz="2400" u="sng" dirty="0">
                <a:latin typeface="75 Helvetica Bold" charset="0"/>
                <a:ea typeface="ＭＳ Ｐゴシック" charset="0"/>
                <a:cs typeface="ＭＳ Ｐゴシック" charset="0"/>
              </a:rPr>
              <a:t>learned</a:t>
            </a:r>
            <a:r>
              <a:rPr lang="en-US" sz="2400" dirty="0">
                <a:latin typeface="75 Helvetica Bold" charset="0"/>
                <a:ea typeface="ＭＳ Ｐゴシック" charset="0"/>
                <a:cs typeface="ＭＳ Ｐゴシック" charset="0"/>
              </a:rPr>
              <a:t> something.“</a:t>
            </a:r>
          </a:p>
          <a:p>
            <a:endParaRPr lang="en-US" sz="2400" dirty="0">
              <a:latin typeface="75 Helvetica Bold" charset="0"/>
              <a:ea typeface="Osaka" charset="0"/>
              <a:cs typeface="Osaka" charset="0"/>
            </a:endParaRPr>
          </a:p>
          <a:p>
            <a:endParaRPr lang="en-US" sz="2400" dirty="0">
              <a:latin typeface="75 Helvetica Bold" charset="0"/>
              <a:ea typeface="Osaka" charset="0"/>
              <a:cs typeface="Osaka" charset="0"/>
            </a:endParaRPr>
          </a:p>
        </p:txBody>
      </p:sp>
      <p:sp>
        <p:nvSpPr>
          <p:cNvPr id="88067" name="Rectangle 4"/>
          <p:cNvSpPr>
            <a:spLocks noChangeArrowheads="1"/>
          </p:cNvSpPr>
          <p:nvPr/>
        </p:nvSpPr>
        <p:spPr bwMode="auto">
          <a:xfrm>
            <a:off x="762000" y="4343400"/>
            <a:ext cx="73152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endParaRPr lang="en-US"/>
          </a:p>
          <a:p>
            <a:pPr>
              <a:spcBef>
                <a:spcPct val="30000"/>
              </a:spcBef>
            </a:pPr>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Projects</a:t>
            </a:r>
            <a:endParaRPr lang="en-US" dirty="0"/>
          </a:p>
        </p:txBody>
      </p:sp>
      <p:sp>
        <p:nvSpPr>
          <p:cNvPr id="3" name="Content Placeholder 2"/>
          <p:cNvSpPr>
            <a:spLocks noGrp="1"/>
          </p:cNvSpPr>
          <p:nvPr>
            <p:ph idx="1"/>
          </p:nvPr>
        </p:nvSpPr>
        <p:spPr/>
        <p:txBody>
          <a:bodyPr/>
          <a:lstStyle/>
          <a:p>
            <a:pPr>
              <a:buFont typeface="Arial"/>
              <a:buChar char="•"/>
            </a:pPr>
            <a:r>
              <a:rPr lang="en-US" sz="2400" dirty="0" smtClean="0"/>
              <a:t>CC-OLI (Community College OLI)</a:t>
            </a:r>
          </a:p>
          <a:p>
            <a:pPr marL="0" indent="0"/>
            <a:r>
              <a:rPr lang="en-US" sz="2400" dirty="0"/>
              <a:t> </a:t>
            </a:r>
            <a:r>
              <a:rPr lang="en-US" sz="2400" dirty="0" smtClean="0"/>
              <a:t>   </a:t>
            </a:r>
          </a:p>
          <a:p>
            <a:pPr>
              <a:buFont typeface="Arial"/>
              <a:buChar char="•"/>
            </a:pPr>
            <a:r>
              <a:rPr lang="en-US" sz="2400" dirty="0" err="1" smtClean="0"/>
              <a:t>Statway</a:t>
            </a:r>
            <a:r>
              <a:rPr lang="en-US" sz="2400" dirty="0" smtClean="0"/>
              <a:t> (Statistics Pathway)</a:t>
            </a:r>
          </a:p>
          <a:p>
            <a:pPr marL="0" indent="0"/>
            <a:r>
              <a:rPr lang="en-US" sz="2400" dirty="0"/>
              <a:t> </a:t>
            </a:r>
            <a:r>
              <a:rPr lang="en-US" sz="2400" dirty="0" smtClean="0"/>
              <a:t>   </a:t>
            </a:r>
            <a:r>
              <a:rPr lang="en-US" sz="2000" dirty="0" smtClean="0"/>
              <a:t>(The Carnegie Foundation for the Advancement of Teaching)</a:t>
            </a:r>
          </a:p>
          <a:p>
            <a:pPr marL="0" indent="0"/>
            <a:endParaRPr lang="en-US" sz="2400" dirty="0" smtClean="0"/>
          </a:p>
          <a:p>
            <a:pPr>
              <a:buFont typeface="Arial"/>
              <a:buChar char="•"/>
            </a:pPr>
            <a:r>
              <a:rPr lang="en-US" sz="2400" dirty="0" smtClean="0"/>
              <a:t>University of Maryland University College Business School</a:t>
            </a:r>
          </a:p>
          <a:p>
            <a:pPr marL="0" indent="0"/>
            <a:endParaRPr lang="en-US" sz="2400" dirty="0" smtClean="0"/>
          </a:p>
          <a:p>
            <a:pPr>
              <a:buFont typeface="Arial"/>
              <a:buChar char="•"/>
            </a:pPr>
            <a:r>
              <a:rPr lang="en-US" sz="2400" dirty="0" smtClean="0"/>
              <a:t>Georgetown University School of Foreign Service</a:t>
            </a:r>
          </a:p>
        </p:txBody>
      </p:sp>
    </p:spTree>
    <p:extLst>
      <p:ext uri="{BB962C8B-B14F-4D97-AF65-F5344CB8AC3E}">
        <p14:creationId xmlns:p14="http://schemas.microsoft.com/office/powerpoint/2010/main" val="22781090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914400" y="2133600"/>
            <a:ext cx="746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smtClean="0">
                <a:latin typeface="45 Helvetica Light" charset="0"/>
              </a:rPr>
              <a:t>Typically,</a:t>
            </a:r>
          </a:p>
          <a:p>
            <a:pPr algn="ctr" eaLnBrk="1" hangingPunct="1"/>
            <a:r>
              <a:rPr lang="en-US" sz="3200" dirty="0" smtClean="0">
                <a:latin typeface="45 Helvetica Light" charset="0"/>
              </a:rPr>
              <a:t>students in introductory lecture courses spend </a:t>
            </a:r>
            <a:r>
              <a:rPr lang="en-US" sz="3200" dirty="0">
                <a:latin typeface="45 Helvetica Light" charset="0"/>
              </a:rPr>
              <a:t>100+ hours across the semester, and yet show </a:t>
            </a:r>
            <a:r>
              <a:rPr lang="en-US" sz="3200" dirty="0" smtClean="0">
                <a:latin typeface="45 Helvetica Light" charset="0"/>
              </a:rPr>
              <a:t>only moderate learning gains. </a:t>
            </a:r>
            <a:endParaRPr lang="en-US" sz="3200" dirty="0">
              <a:latin typeface="45 Helvetica Light" charset="0"/>
            </a:endParaRPr>
          </a:p>
        </p:txBody>
      </p:sp>
      <p:sp>
        <p:nvSpPr>
          <p:cNvPr id="16386" name="Rectangle 2"/>
          <p:cNvSpPr>
            <a:spLocks noChangeArrowheads="1"/>
          </p:cNvSpPr>
          <p:nvPr/>
        </p:nvSpPr>
        <p:spPr bwMode="auto">
          <a:xfrm>
            <a:off x="1765300" y="6553200"/>
            <a:ext cx="737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dirty="0">
                <a:latin typeface="Helvetica Neue Light" charset="0"/>
              </a:rPr>
              <a:t>Lovett, Meyer, &amp; </a:t>
            </a:r>
            <a:r>
              <a:rPr lang="en-US" sz="1400" dirty="0" err="1">
                <a:latin typeface="Helvetica Neue Light" charset="0"/>
              </a:rPr>
              <a:t>Thille</a:t>
            </a:r>
            <a:r>
              <a:rPr lang="en-US" sz="1400" dirty="0">
                <a:latin typeface="Helvetica Neue Light" charset="0"/>
              </a:rPr>
              <a:t> (2008). </a:t>
            </a:r>
            <a:r>
              <a:rPr lang="en-US" sz="1400" i="1" dirty="0">
                <a:latin typeface="Helvetica Neue Light" charset="0"/>
              </a:rPr>
              <a:t>Journal of Interactive Media in Education</a:t>
            </a:r>
            <a:endParaRPr lang="en-US" sz="1400" dirty="0"/>
          </a:p>
        </p:txBody>
      </p:sp>
    </p:spTree>
    <p:extLst>
      <p:ext uri="{BB962C8B-B14F-4D97-AF65-F5344CB8AC3E}">
        <p14:creationId xmlns:p14="http://schemas.microsoft.com/office/powerpoint/2010/main" val="3219955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3"/>
          <p:cNvSpPr>
            <a:spLocks noGrp="1" noChangeArrowheads="1"/>
          </p:cNvSpPr>
          <p:nvPr>
            <p:ph type="body" idx="1"/>
          </p:nvPr>
        </p:nvSpPr>
        <p:spPr bwMode="auto">
          <a:xfrm>
            <a:off x="838200" y="609600"/>
            <a:ext cx="70866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endParaRPr lang="en-US">
              <a:latin typeface="75 Helvetica Bold" charset="0"/>
              <a:ea typeface="Osaka" charset="0"/>
              <a:cs typeface="Osaka" charset="0"/>
            </a:endParaRPr>
          </a:p>
          <a:p>
            <a:pPr eaLnBrk="1" hangingPunct="1"/>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Improvement in post-secondary education will require converting teaching from a </a:t>
            </a:r>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solo sport</a:t>
            </a:r>
            <a:r>
              <a:rPr lang="ja-JP" altLang="en-US" sz="4000">
                <a:latin typeface="75 Helvetica Bold" charset="0"/>
                <a:ea typeface="Osaka" charset="0"/>
                <a:cs typeface="Osaka" charset="0"/>
              </a:rPr>
              <a:t>’</a:t>
            </a:r>
            <a:r>
              <a:rPr lang="en-US" altLang="ja-JP" sz="4000">
                <a:latin typeface="75 Helvetica Bold" charset="0"/>
                <a:ea typeface="Osaka" charset="0"/>
                <a:cs typeface="Osaka" charset="0"/>
              </a:rPr>
              <a:t> to a community-based research activity</a:t>
            </a:r>
            <a:r>
              <a:rPr lang="ja-JP" altLang="en-US" sz="4000">
                <a:latin typeface="75 Helvetica Bold" charset="0"/>
                <a:ea typeface="Osaka" charset="0"/>
                <a:cs typeface="Osaka" charset="0"/>
              </a:rPr>
              <a:t>”</a:t>
            </a:r>
            <a:r>
              <a:rPr lang="en-US" altLang="ja-JP" sz="3600">
                <a:latin typeface="75 Helvetica Bold" charset="0"/>
                <a:ea typeface="Osaka" charset="0"/>
                <a:cs typeface="Osaka" charset="0"/>
              </a:rPr>
              <a:t> </a:t>
            </a:r>
          </a:p>
          <a:p>
            <a:pPr eaLnBrk="1" hangingPunct="1"/>
            <a:endParaRPr lang="en-US" sz="3600">
              <a:latin typeface="75 Helvetica Bold" charset="0"/>
              <a:ea typeface="Osaka" charset="0"/>
              <a:cs typeface="Osaka" charset="0"/>
            </a:endParaRPr>
          </a:p>
          <a:p>
            <a:pPr eaLnBrk="1" hangingPunct="1"/>
            <a:r>
              <a:rPr lang="en-US" i="1">
                <a:latin typeface="75 Helvetica Bold" charset="0"/>
                <a:ea typeface="Osaka" charset="0"/>
                <a:cs typeface="Osaka" charset="0"/>
              </a:rPr>
              <a:t>   </a:t>
            </a:r>
            <a:r>
              <a:rPr lang="fr-FR" i="1">
                <a:latin typeface="75 Helvetica Bold" charset="0"/>
                <a:ea typeface="Osaka" charset="0"/>
                <a:cs typeface="Osaka" charset="0"/>
              </a:rPr>
              <a:t>Herbert Simon, </a:t>
            </a:r>
          </a:p>
          <a:p>
            <a:pPr eaLnBrk="1" hangingPunct="1"/>
            <a:r>
              <a:rPr lang="fr-FR" i="1">
                <a:latin typeface="75 Helvetica Bold" charset="0"/>
                <a:ea typeface="Osaka" charset="0"/>
                <a:cs typeface="Osaka" charset="0"/>
              </a:rPr>
              <a:t>   Last Lecture Series, Carnegie Mellon, 1998</a:t>
            </a:r>
          </a:p>
          <a:p>
            <a:pPr eaLnBrk="1" hangingPunct="1"/>
            <a:endParaRPr lang="fr-FR" i="1">
              <a:latin typeface="75 Helvetica Bold" charset="0"/>
              <a:ea typeface="Osaka" charset="0"/>
              <a:cs typeface="Osaka" charset="0"/>
            </a:endParaRPr>
          </a:p>
          <a:p>
            <a:pPr eaLnBrk="1" hangingPunct="1"/>
            <a:endParaRPr lang="en-US" i="1">
              <a:latin typeface="75 Helvetica Bold" charset="0"/>
              <a:ea typeface="Osaka" charset="0"/>
              <a:cs typeface="Osaka" charset="0"/>
            </a:endParaRPr>
          </a:p>
          <a:p>
            <a:pPr eaLnBrk="1" hangingPunct="1"/>
            <a:endParaRPr lang="en-US" sz="3600" i="1">
              <a:latin typeface="75 Helvetica Bold"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Times" charset="0"/>
                <a:ea typeface="Osaka" charset="0"/>
                <a:cs typeface="Osaka" charset="0"/>
              </a:rPr>
              <a:t>Contact Information</a:t>
            </a:r>
          </a:p>
        </p:txBody>
      </p:sp>
      <p:sp>
        <p:nvSpPr>
          <p:cNvPr id="8704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200" b="1" dirty="0" smtClean="0">
                <a:latin typeface="75 Helvetica Bold" charset="0"/>
                <a:ea typeface="Osaka" charset="0"/>
                <a:cs typeface="Osaka" charset="0"/>
              </a:rPr>
              <a:t>Marsha </a:t>
            </a:r>
            <a:r>
              <a:rPr lang="en-US" sz="3200" b="1" dirty="0">
                <a:latin typeface="75 Helvetica Bold" charset="0"/>
                <a:ea typeface="Osaka" charset="0"/>
                <a:cs typeface="Osaka" charset="0"/>
              </a:rPr>
              <a:t>Lovett </a:t>
            </a:r>
            <a:r>
              <a:rPr lang="en-US" sz="2800" dirty="0">
                <a:latin typeface="75 Helvetica Bold" charset="0"/>
                <a:ea typeface="Osaka" charset="0"/>
                <a:cs typeface="Osaka" charset="0"/>
              </a:rPr>
              <a:t>(Cognitive Scientist, Learning Dashboard developer): </a:t>
            </a:r>
            <a:r>
              <a:rPr lang="en-US" sz="2800" dirty="0">
                <a:latin typeface="75 Helvetica Bold" charset="0"/>
                <a:ea typeface="Osaka" charset="0"/>
                <a:cs typeface="Osaka" charset="0"/>
                <a:hlinkClick r:id="rId2"/>
              </a:rPr>
              <a:t>lovett@cmu.edu</a:t>
            </a:r>
            <a:endParaRPr lang="en-US" sz="2800" dirty="0">
              <a:latin typeface="75 Helvetica Bold" charset="0"/>
              <a:ea typeface="Osaka" charset="0"/>
              <a:cs typeface="Osaka" charset="0"/>
            </a:endParaRPr>
          </a:p>
          <a:p>
            <a:endParaRPr lang="en-US" sz="1200" dirty="0">
              <a:latin typeface="75 Helvetica Bold" charset="0"/>
              <a:ea typeface="Osaka" charset="0"/>
              <a:cs typeface="Osaka" charset="0"/>
            </a:endParaRPr>
          </a:p>
          <a:p>
            <a:r>
              <a:rPr lang="en-US" sz="3200" b="1" dirty="0" err="1">
                <a:latin typeface="75 Helvetica Bold" charset="0"/>
                <a:ea typeface="Osaka" charset="0"/>
                <a:cs typeface="Osaka" charset="0"/>
              </a:rPr>
              <a:t>Oded</a:t>
            </a:r>
            <a:r>
              <a:rPr lang="en-US" sz="3200" b="1" dirty="0">
                <a:latin typeface="75 Helvetica Bold" charset="0"/>
                <a:ea typeface="Osaka" charset="0"/>
                <a:cs typeface="Osaka" charset="0"/>
              </a:rPr>
              <a:t> Meyer </a:t>
            </a:r>
            <a:r>
              <a:rPr lang="en-US" sz="2800" dirty="0">
                <a:latin typeface="75 Helvetica Bold" charset="0"/>
                <a:ea typeface="Osaka" charset="0"/>
                <a:cs typeface="Osaka" charset="0"/>
              </a:rPr>
              <a:t>(Statistics Professor, Course content author):</a:t>
            </a:r>
            <a:r>
              <a:rPr lang="en-US" sz="3200" dirty="0">
                <a:latin typeface="75 Helvetica Bold" charset="0"/>
                <a:ea typeface="Osaka" charset="0"/>
                <a:cs typeface="Osaka" charset="0"/>
              </a:rPr>
              <a:t> </a:t>
            </a:r>
            <a:r>
              <a:rPr lang="en-US" sz="2800" dirty="0">
                <a:latin typeface="75 Helvetica Bold" charset="0"/>
                <a:ea typeface="Osaka" charset="0"/>
                <a:cs typeface="Osaka" charset="0"/>
                <a:hlinkClick r:id="rId3"/>
              </a:rPr>
              <a:t>ogm@georgetown.edu</a:t>
            </a:r>
            <a:endParaRPr lang="en-US" sz="2800" dirty="0">
              <a:latin typeface="75 Helvetica Bold" charset="0"/>
              <a:ea typeface="Osaka" charset="0"/>
              <a:cs typeface="Osaka" charset="0"/>
            </a:endParaRPr>
          </a:p>
          <a:p>
            <a:endParaRPr lang="en-US" sz="800" dirty="0">
              <a:latin typeface="75 Helvetica Bold" charset="0"/>
              <a:ea typeface="Osaka" charset="0"/>
              <a:cs typeface="Osaka" charset="0"/>
            </a:endParaRPr>
          </a:p>
          <a:p>
            <a:endParaRPr lang="en-US" sz="2000" dirty="0" smtClean="0">
              <a:latin typeface="75 Helvetica Bold" charset="0"/>
              <a:ea typeface="Osaka" charset="0"/>
              <a:cs typeface="Osaka" charset="0"/>
            </a:endParaRPr>
          </a:p>
          <a:p>
            <a:endParaRPr lang="en-US" sz="2000" dirty="0" smtClean="0">
              <a:latin typeface="75 Helvetica Bold" charset="0"/>
              <a:ea typeface="Osaka" charset="0"/>
              <a:cs typeface="Osaka" charset="0"/>
            </a:endParaRPr>
          </a:p>
          <a:p>
            <a:endParaRPr lang="en-US" sz="2000" dirty="0">
              <a:latin typeface="75 Helvetica Bold" charset="0"/>
              <a:ea typeface="Osaka" charset="0"/>
              <a:cs typeface="Osaka" charset="0"/>
            </a:endParaRPr>
          </a:p>
          <a:p>
            <a:endParaRPr lang="en-US" sz="2000" dirty="0" smtClean="0">
              <a:latin typeface="75 Helvetica Bold" charset="0"/>
              <a:ea typeface="Osaka" charset="0"/>
              <a:cs typeface="Osaka" charset="0"/>
            </a:endParaRPr>
          </a:p>
          <a:p>
            <a:r>
              <a:rPr lang="en-US" sz="3200" b="1" dirty="0" smtClean="0">
                <a:latin typeface="75 Helvetica Bold" charset="0"/>
                <a:ea typeface="Osaka" charset="0"/>
                <a:cs typeface="Osaka" charset="0"/>
              </a:rPr>
              <a:t>To access the course:  </a:t>
            </a:r>
            <a:r>
              <a:rPr lang="en-US" sz="2800" b="1" dirty="0" smtClean="0">
                <a:latin typeface="75 Helvetica Bold" charset="0"/>
                <a:ea typeface="Osaka" charset="0"/>
                <a:cs typeface="Osaka" charset="0"/>
                <a:hlinkClick r:id="rId4"/>
              </a:rPr>
              <a:t>www.cmu.edu/oli</a:t>
            </a:r>
            <a:r>
              <a:rPr lang="en-US" sz="2800" b="1" dirty="0" smtClean="0">
                <a:latin typeface="75 Helvetica Bold" charset="0"/>
                <a:ea typeface="Osaka" charset="0"/>
                <a:cs typeface="Osaka" charset="0"/>
              </a:rPr>
              <a:t> </a:t>
            </a:r>
            <a:endParaRPr lang="en-US" sz="2800" b="1" dirty="0">
              <a:latin typeface="75 Helvetica Bold"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4" descr="ComputerClusterStudents.JPG"/>
          <p:cNvPicPr>
            <a:picLocks noChangeAspect="1"/>
          </p:cNvPicPr>
          <p:nvPr/>
        </p:nvPicPr>
        <p:blipFill>
          <a:blip r:embed="rId3">
            <a:extLst>
              <a:ext uri="{28A0092B-C50C-407E-A947-70E740481C1C}">
                <a14:useLocalDpi xmlns:a14="http://schemas.microsoft.com/office/drawing/2010/main" val="0"/>
              </a:ext>
            </a:extLst>
          </a:blip>
          <a:srcRect l="6593" r="32349" b="8376"/>
          <a:stretch>
            <a:fillRect/>
          </a:stretch>
        </p:blipFill>
        <p:spPr bwMode="auto">
          <a:xfrm>
            <a:off x="3051175" y="762000"/>
            <a:ext cx="5411788"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Content Placeholder 13" descr="lecturestudents.jpg"/>
          <p:cNvPicPr>
            <a:picLocks noGrp="1" noChangeAspect="1"/>
          </p:cNvPicPr>
          <p:nvPr>
            <p:ph idx="1"/>
          </p:nvPr>
        </p:nvPicPr>
        <p:blipFill>
          <a:blip r:embed="rId4">
            <a:extLst>
              <a:ext uri="{28A0092B-C50C-407E-A947-70E740481C1C}">
                <a14:useLocalDpi xmlns:a14="http://schemas.microsoft.com/office/drawing/2010/main" val="0"/>
              </a:ext>
            </a:extLst>
          </a:blip>
          <a:srcRect t="8678" b="8678"/>
          <a:stretch>
            <a:fillRect/>
          </a:stretch>
        </p:blipFill>
        <p:spPr>
          <a:xfrm>
            <a:off x="679450" y="762000"/>
            <a:ext cx="4694238" cy="2581275"/>
          </a:xfrm>
          <a:noFill/>
        </p:spPr>
      </p:pic>
      <p:sp>
        <p:nvSpPr>
          <p:cNvPr id="22531" name="TextBox 1"/>
          <p:cNvSpPr txBox="1">
            <a:spLocks noChangeArrowheads="1"/>
          </p:cNvSpPr>
          <p:nvPr/>
        </p:nvSpPr>
        <p:spPr bwMode="auto">
          <a:xfrm>
            <a:off x="685800" y="3505200"/>
            <a:ext cx="2100263"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500">
                <a:latin typeface="45 Helvetica Light" charset="0"/>
              </a:rPr>
              <a:t>3</a:t>
            </a:r>
            <a:r>
              <a:rPr lang="en-US" sz="9600">
                <a:latin typeface="45 Helvetica Light" charset="0"/>
              </a:rPr>
              <a:t>%</a:t>
            </a:r>
            <a:endParaRPr lang="en-US" sz="11500">
              <a:latin typeface="45 Helvetica Light" charset="0"/>
            </a:endParaRPr>
          </a:p>
        </p:txBody>
      </p:sp>
      <p:sp>
        <p:nvSpPr>
          <p:cNvPr id="5" name="Rectangle 2"/>
          <p:cNvSpPr>
            <a:spLocks noChangeArrowheads="1"/>
          </p:cNvSpPr>
          <p:nvPr/>
        </p:nvSpPr>
        <p:spPr bwMode="auto">
          <a:xfrm>
            <a:off x="1765300" y="6553200"/>
            <a:ext cx="737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dirty="0">
                <a:latin typeface="Helvetica Neue Light" charset="0"/>
              </a:rPr>
              <a:t>Lovett, Meyer, &amp; </a:t>
            </a:r>
            <a:r>
              <a:rPr lang="en-US" sz="1400" dirty="0" err="1">
                <a:latin typeface="Helvetica Neue Light" charset="0"/>
              </a:rPr>
              <a:t>Thille</a:t>
            </a:r>
            <a:r>
              <a:rPr lang="en-US" sz="1400" dirty="0">
                <a:latin typeface="Helvetica Neue Light" charset="0"/>
              </a:rPr>
              <a:t> (2008). </a:t>
            </a:r>
            <a:r>
              <a:rPr lang="en-US" sz="1400" i="1" dirty="0">
                <a:latin typeface="Helvetica Neue Light" charset="0"/>
              </a:rPr>
              <a:t>Journal of Interactive Media in Education</a:t>
            </a:r>
            <a:endParaRPr lang="en-US" sz="1400" dirty="0"/>
          </a:p>
        </p:txBody>
      </p:sp>
    </p:spTree>
    <p:extLst>
      <p:ext uri="{BB962C8B-B14F-4D97-AF65-F5344CB8AC3E}">
        <p14:creationId xmlns:p14="http://schemas.microsoft.com/office/powerpoint/2010/main" val="2233642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438400"/>
            <a:ext cx="8229600" cy="1143000"/>
          </a:xfrm>
        </p:spPr>
        <p:txBody>
          <a:bodyPr/>
          <a:lstStyle/>
          <a:p>
            <a:r>
              <a:rPr lang="en-US" dirty="0" smtClean="0"/>
              <a:t>We can do better…</a:t>
            </a:r>
            <a:endParaRPr lang="en-US" dirty="0"/>
          </a:p>
        </p:txBody>
      </p:sp>
    </p:spTree>
    <p:extLst>
      <p:ext uri="{BB962C8B-B14F-4D97-AF65-F5344CB8AC3E}">
        <p14:creationId xmlns:p14="http://schemas.microsoft.com/office/powerpoint/2010/main" val="27234046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Punchline</a:t>
            </a:r>
            <a:r>
              <a:rPr lang="en-US" dirty="0" smtClean="0"/>
              <a:t>…</a:t>
            </a:r>
            <a:endParaRPr lang="en-US" dirty="0"/>
          </a:p>
        </p:txBody>
      </p:sp>
      <p:sp>
        <p:nvSpPr>
          <p:cNvPr id="3" name="Content Placeholder 2"/>
          <p:cNvSpPr>
            <a:spLocks noGrp="1"/>
          </p:cNvSpPr>
          <p:nvPr>
            <p:ph idx="1"/>
          </p:nvPr>
        </p:nvSpPr>
        <p:spPr>
          <a:xfrm>
            <a:off x="457200" y="1219200"/>
            <a:ext cx="8229600" cy="5029200"/>
          </a:xfrm>
        </p:spPr>
        <p:txBody>
          <a:bodyPr/>
          <a:lstStyle/>
          <a:p>
            <a:r>
              <a:rPr lang="en-US" sz="2800" dirty="0" smtClean="0"/>
              <a:t>   Students </a:t>
            </a:r>
            <a:r>
              <a:rPr lang="en-US" sz="2800" dirty="0" smtClean="0"/>
              <a:t>learning with a hybrid of face-to-face teaching and our online </a:t>
            </a:r>
            <a:r>
              <a:rPr lang="en-US" sz="2800" dirty="0" smtClean="0"/>
              <a:t>statistics </a:t>
            </a:r>
            <a:r>
              <a:rPr lang="en-US" sz="2800" dirty="0" smtClean="0"/>
              <a:t>course demonstrated learning </a:t>
            </a:r>
            <a:r>
              <a:rPr lang="en-US" sz="2800" dirty="0" smtClean="0"/>
              <a:t>gains equal </a:t>
            </a:r>
            <a:r>
              <a:rPr lang="en-US" sz="2800" dirty="0" smtClean="0"/>
              <a:t>to or better than the traditional </a:t>
            </a:r>
            <a:r>
              <a:rPr lang="en-US" sz="2800" dirty="0" smtClean="0"/>
              <a:t>class, </a:t>
            </a:r>
            <a:r>
              <a:rPr lang="en-US" sz="2800" dirty="0" smtClean="0"/>
              <a:t>in half the time.</a:t>
            </a:r>
          </a:p>
          <a:p>
            <a:endParaRPr lang="en-US" sz="1200" dirty="0" smtClean="0"/>
          </a:p>
          <a:p>
            <a:r>
              <a:rPr lang="en-US" sz="2800" dirty="0"/>
              <a:t> </a:t>
            </a:r>
            <a:r>
              <a:rPr lang="en-US" sz="2800" dirty="0" smtClean="0"/>
              <a:t>   Six months later, </a:t>
            </a:r>
            <a:r>
              <a:rPr lang="en-US" sz="2800" dirty="0" smtClean="0"/>
              <a:t>students in this hybrid course retained </a:t>
            </a:r>
            <a:r>
              <a:rPr lang="en-US" sz="2800" dirty="0" smtClean="0"/>
              <a:t>the material just as well as </a:t>
            </a:r>
            <a:r>
              <a:rPr lang="en-US" sz="2800" dirty="0" smtClean="0"/>
              <a:t>the </a:t>
            </a:r>
            <a:r>
              <a:rPr lang="en-US" sz="2800" dirty="0" smtClean="0"/>
              <a:t>traditional class.</a:t>
            </a:r>
          </a:p>
          <a:p>
            <a:r>
              <a:rPr lang="en-US" sz="2800" dirty="0" smtClean="0"/>
              <a:t>   </a:t>
            </a:r>
            <a:endParaRPr lang="en-US" sz="2800" dirty="0"/>
          </a:p>
          <a:p>
            <a:endParaRPr lang="en-US" sz="2800" dirty="0"/>
          </a:p>
        </p:txBody>
      </p:sp>
      <p:sp>
        <p:nvSpPr>
          <p:cNvPr id="4" name="Rectangle 2"/>
          <p:cNvSpPr>
            <a:spLocks noChangeArrowheads="1"/>
          </p:cNvSpPr>
          <p:nvPr/>
        </p:nvSpPr>
        <p:spPr bwMode="auto">
          <a:xfrm>
            <a:off x="1765300" y="6553200"/>
            <a:ext cx="7378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dirty="0">
                <a:latin typeface="Helvetica Neue Light" charset="0"/>
              </a:rPr>
              <a:t>Lovett, Meyer, &amp; </a:t>
            </a:r>
            <a:r>
              <a:rPr lang="en-US" sz="1400" dirty="0" err="1">
                <a:latin typeface="Helvetica Neue Light" charset="0"/>
              </a:rPr>
              <a:t>Thille</a:t>
            </a:r>
            <a:r>
              <a:rPr lang="en-US" sz="1400" dirty="0">
                <a:latin typeface="Helvetica Neue Light" charset="0"/>
              </a:rPr>
              <a:t> (2008). </a:t>
            </a:r>
            <a:r>
              <a:rPr lang="en-US" sz="1400" i="1" dirty="0">
                <a:latin typeface="Helvetica Neue Light" charset="0"/>
              </a:rPr>
              <a:t>Journal of Interactive Media in Education</a:t>
            </a:r>
            <a:endParaRPr lang="en-US" sz="1400" dirty="0"/>
          </a:p>
        </p:txBody>
      </p:sp>
    </p:spTree>
    <p:extLst>
      <p:ext uri="{BB962C8B-B14F-4D97-AF65-F5344CB8AC3E}">
        <p14:creationId xmlns:p14="http://schemas.microsoft.com/office/powerpoint/2010/main" val="32058427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bwMode="auto">
          <a:xfrm>
            <a:off x="0" y="0"/>
            <a:ext cx="91440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3600" dirty="0" smtClean="0">
                <a:latin typeface="Times" charset="0"/>
                <a:ea typeface="ＭＳ Ｐゴシック" charset="0"/>
                <a:cs typeface="ＭＳ Ｐゴシック" charset="0"/>
              </a:rPr>
              <a:t>Carnegie Mellon’s Open Learning Initiative </a:t>
            </a:r>
            <a:r>
              <a:rPr lang="en-US" sz="2400" dirty="0" smtClean="0">
                <a:latin typeface="Times" charset="0"/>
                <a:ea typeface="ＭＳ Ｐゴシック" charset="0"/>
                <a:cs typeface="ＭＳ Ｐゴシック" charset="0"/>
              </a:rPr>
              <a:t>(OLI)</a:t>
            </a:r>
            <a:r>
              <a:rPr lang="en-US" sz="3600" dirty="0" smtClean="0">
                <a:latin typeface="Times" charset="0"/>
                <a:ea typeface="ＭＳ Ｐゴシック" charset="0"/>
                <a:cs typeface="ＭＳ Ｐゴシック" charset="0"/>
              </a:rPr>
              <a:t> and the </a:t>
            </a:r>
            <a:r>
              <a:rPr lang="en-US" sz="3600" dirty="0" smtClean="0">
                <a:latin typeface="Times" charset="0"/>
                <a:ea typeface="ＭＳ Ｐゴシック" charset="0"/>
                <a:cs typeface="ＭＳ Ｐゴシック" charset="0"/>
              </a:rPr>
              <a:t>OLI </a:t>
            </a:r>
            <a:r>
              <a:rPr lang="en-US" sz="3600" dirty="0">
                <a:latin typeface="Times" charset="0"/>
                <a:ea typeface="ＭＳ Ｐゴシック" charset="0"/>
                <a:cs typeface="ＭＳ Ｐゴシック" charset="0"/>
              </a:rPr>
              <a:t>Statistics Course</a:t>
            </a:r>
          </a:p>
        </p:txBody>
      </p:sp>
      <p:pic>
        <p:nvPicPr>
          <p:cNvPr id="21506" name="Picture 6" descr="icon_stat">
            <a:hlinkClick r:id="rId3" action="ppaction://hlinkfile"/>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bwMode="auto">
          <a:xfrm>
            <a:off x="4745037" y="1981200"/>
            <a:ext cx="3027363"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2"/>
          <p:cNvSpPr txBox="1">
            <a:spLocks/>
          </p:cNvSpPr>
          <p:nvPr/>
        </p:nvSpPr>
        <p:spPr bwMode="auto">
          <a:xfrm>
            <a:off x="685800" y="2057400"/>
            <a:ext cx="3352800" cy="365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a:lstStyle>
          <a:p>
            <a:endParaRPr lang="en-US" dirty="0" smtClean="0">
              <a:latin typeface="75 Helvetica Bold" charset="0"/>
              <a:ea typeface="Osaka" charset="0"/>
              <a:cs typeface="Osaka" charset="0"/>
            </a:endParaRPr>
          </a:p>
          <a:p>
            <a:r>
              <a:rPr lang="en-US" sz="1800" b="1" dirty="0" smtClean="0">
                <a:latin typeface="75 Helvetica Bold" charset="0"/>
                <a:ea typeface="Osaka" charset="0"/>
                <a:cs typeface="Osaka" charset="0"/>
              </a:rPr>
              <a:t>	Goal of OLI: Produce scientifically-based online courses and course materials that enact instruction, support instructors, and are designed to improve the quality of higher education.</a:t>
            </a:r>
          </a:p>
          <a:p>
            <a:endParaRPr lang="en-US" dirty="0" smtClean="0">
              <a:latin typeface="75 Helvetica Bold" charset="0"/>
              <a:ea typeface="Osaka" charset="0"/>
              <a:cs typeface="Osaka" charset="0"/>
            </a:endParaRPr>
          </a:p>
          <a:p>
            <a:endParaRPr lang="en-US" dirty="0">
              <a:latin typeface="75 Helvetica Bold" charset="0"/>
              <a:ea typeface="Osaka" charset="0"/>
              <a:cs typeface="Osaka"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24933" y="685800"/>
            <a:ext cx="8585200" cy="5257800"/>
          </a:xfrm>
        </p:spPr>
        <p:txBody>
          <a:bodyPr/>
          <a:lstStyle/>
          <a:p>
            <a:pPr>
              <a:lnSpc>
                <a:spcPct val="90000"/>
              </a:lnSpc>
            </a:pPr>
            <a:r>
              <a:rPr lang="en-US" sz="2800" b="1" dirty="0"/>
              <a:t>Educational Mission of Funder</a:t>
            </a:r>
          </a:p>
          <a:p>
            <a:pPr>
              <a:lnSpc>
                <a:spcPct val="90000"/>
              </a:lnSpc>
              <a:buFont typeface="Wingdings" charset="0"/>
              <a:buNone/>
            </a:pPr>
            <a:r>
              <a:rPr lang="en-US" sz="1800" dirty="0"/>
              <a:t>     </a:t>
            </a:r>
            <a:r>
              <a:rPr lang="en-US" sz="2000" dirty="0"/>
              <a:t>(The William and Flora Hewlett Foundation)</a:t>
            </a:r>
          </a:p>
          <a:p>
            <a:pPr>
              <a:lnSpc>
                <a:spcPct val="90000"/>
              </a:lnSpc>
              <a:spcBef>
                <a:spcPct val="50000"/>
              </a:spcBef>
              <a:buFont typeface="Wingdings" charset="0"/>
              <a:buNone/>
            </a:pPr>
            <a:r>
              <a:rPr lang="en-US" sz="2400" dirty="0"/>
              <a:t>   </a:t>
            </a:r>
            <a:r>
              <a:rPr lang="en-US" sz="800" dirty="0"/>
              <a:t>  </a:t>
            </a:r>
            <a:r>
              <a:rPr lang="en-US" sz="2400" dirty="0"/>
              <a:t>Provide open access to high quality post-secondary  education and educational materials to those who otherwise would be excluded due to:</a:t>
            </a:r>
          </a:p>
          <a:p>
            <a:pPr lvl="1">
              <a:lnSpc>
                <a:spcPct val="90000"/>
              </a:lnSpc>
            </a:pPr>
            <a:r>
              <a:rPr lang="en-US" sz="2000" dirty="0"/>
              <a:t>Geographical constraints</a:t>
            </a:r>
          </a:p>
          <a:p>
            <a:pPr lvl="1">
              <a:lnSpc>
                <a:spcPct val="90000"/>
              </a:lnSpc>
            </a:pPr>
            <a:r>
              <a:rPr lang="en-US" sz="2000" dirty="0"/>
              <a:t>Financial difficulties</a:t>
            </a:r>
          </a:p>
          <a:p>
            <a:pPr lvl="1">
              <a:lnSpc>
                <a:spcPct val="90000"/>
              </a:lnSpc>
            </a:pPr>
            <a:r>
              <a:rPr lang="en-US" sz="2000" dirty="0"/>
              <a:t>Social barriers</a:t>
            </a:r>
          </a:p>
          <a:p>
            <a:pPr>
              <a:lnSpc>
                <a:spcPct val="90000"/>
              </a:lnSpc>
              <a:buFont typeface="Wingdings" charset="0"/>
              <a:buNone/>
            </a:pPr>
            <a:endParaRPr lang="en-US" sz="2000" b="1" dirty="0"/>
          </a:p>
          <a:p>
            <a:pPr>
              <a:lnSpc>
                <a:spcPct val="90000"/>
              </a:lnSpc>
            </a:pPr>
            <a:r>
              <a:rPr lang="en-US" sz="2800" b="1" dirty="0"/>
              <a:t>To meet this goal:</a:t>
            </a:r>
          </a:p>
          <a:p>
            <a:pPr lvl="1">
              <a:lnSpc>
                <a:spcPct val="90000"/>
              </a:lnSpc>
            </a:pPr>
            <a:r>
              <a:rPr lang="en-US" sz="2400" dirty="0"/>
              <a:t>A </a:t>
            </a:r>
            <a:r>
              <a:rPr lang="en-US" sz="2400" b="1" i="1" u="sng" dirty="0"/>
              <a:t>complete stand-alone</a:t>
            </a:r>
            <a:r>
              <a:rPr lang="en-US" sz="2400" dirty="0"/>
              <a:t> web-based introductory statistics course.</a:t>
            </a:r>
          </a:p>
          <a:p>
            <a:pPr lvl="1">
              <a:lnSpc>
                <a:spcPct val="90000"/>
              </a:lnSpc>
            </a:pPr>
            <a:r>
              <a:rPr lang="en-US" sz="2400" dirty="0"/>
              <a:t>openly and freely available to individual learners online.</a:t>
            </a:r>
          </a:p>
          <a:p>
            <a:pPr lvl="1">
              <a:lnSpc>
                <a:spcPct val="90000"/>
              </a:lnSpc>
              <a:buFont typeface="Wingdings" charset="0"/>
              <a:buNone/>
            </a:pPr>
            <a:endParaRPr lang="en-US" sz="2400" dirty="0"/>
          </a:p>
        </p:txBody>
      </p:sp>
    </p:spTree>
    <p:extLst>
      <p:ext uri="{BB962C8B-B14F-4D97-AF65-F5344CB8AC3E}">
        <p14:creationId xmlns:p14="http://schemas.microsoft.com/office/powerpoint/2010/main" val="8052839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Osaka"/>
        <a:cs typeface="Osaka"/>
      </a:majorFont>
      <a:minorFont>
        <a:latin typeface="75 Helvetica Bold"/>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Monica:Applications:Microsoft Office 2004:Templates:Presentations:Designs:Blank Presentation</Template>
  <TotalTime>4109</TotalTime>
  <Words>2013</Words>
  <Application>Microsoft Macintosh PowerPoint</Application>
  <PresentationFormat>On-screen Show (4:3)</PresentationFormat>
  <Paragraphs>325</Paragraphs>
  <Slides>41</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Blank Presentation</vt:lpstr>
      <vt:lpstr>Microsoft Excel Chart</vt:lpstr>
      <vt:lpstr>PowerPoint Presentation</vt:lpstr>
      <vt:lpstr>PowerPoint Presentation</vt:lpstr>
      <vt:lpstr>PowerPoint Presentation</vt:lpstr>
      <vt:lpstr>PowerPoint Presentation</vt:lpstr>
      <vt:lpstr>PowerPoint Presentation</vt:lpstr>
      <vt:lpstr>We can do better…</vt:lpstr>
      <vt:lpstr>Punchline…</vt:lpstr>
      <vt:lpstr>Carnegie Mellon’s Open Learning Initiative (OLI) and the OLI Statistics Course</vt:lpstr>
      <vt:lpstr>PowerPoint Presentation</vt:lpstr>
      <vt:lpstr>Key Feature of the OLI Statistics Course</vt:lpstr>
      <vt:lpstr> Key Features of the OLI Statistics course</vt:lpstr>
      <vt:lpstr> Key Features of the OLI Statistics course</vt:lpstr>
      <vt:lpstr>Learning activities are instrumented to continuously assess student learning</vt:lpstr>
      <vt:lpstr>PowerPoint Presentation</vt:lpstr>
      <vt:lpstr>PowerPoint Presentation</vt:lpstr>
      <vt:lpstr>PowerPoint Presentation</vt:lpstr>
      <vt:lpstr>PowerPoint Presentation</vt:lpstr>
      <vt:lpstr>How instructors use the Learning Dashboard</vt:lpstr>
      <vt:lpstr>PowerPoint Presentation</vt:lpstr>
      <vt:lpstr>PowerPoint Presentation</vt:lpstr>
      <vt:lpstr>PowerPoint Presentation</vt:lpstr>
      <vt:lpstr>The Key…. Feedback Loops</vt:lpstr>
      <vt:lpstr> Accelerated Learning Hypothesis</vt:lpstr>
      <vt:lpstr>Three Accelerated Learning Studies</vt:lpstr>
      <vt:lpstr>Adaptive/Accelerated vs. Traditional</vt:lpstr>
      <vt:lpstr>Adaptive/Accelerated vs. Traditional</vt:lpstr>
      <vt:lpstr>Final Exam Performance</vt:lpstr>
      <vt:lpstr>Standardized Test Results</vt:lpstr>
      <vt:lpstr>Follow-up: Retention &amp; Transfer</vt:lpstr>
      <vt:lpstr>Follow-up: Retention &amp; Transfer</vt:lpstr>
      <vt:lpstr>Follow-up: Retention &amp; Transfer</vt:lpstr>
      <vt:lpstr>Retention: Standardized test</vt:lpstr>
      <vt:lpstr>Transfer: Open-Ended Data Analysis</vt:lpstr>
      <vt:lpstr>To Summarize…</vt:lpstr>
      <vt:lpstr>Community of Use</vt:lpstr>
      <vt:lpstr>Instructors’ Experiences</vt:lpstr>
      <vt:lpstr>Instructors’ Experiences</vt:lpstr>
      <vt:lpstr>Students’ Experiences:</vt:lpstr>
      <vt:lpstr>Adaptation Projects</vt:lpstr>
      <vt:lpstr>PowerPoint Presentation</vt:lpstr>
      <vt:lpstr>Contact Information</vt:lpstr>
    </vt:vector>
  </TitlesOfParts>
  <Company>Monica Banaszak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Banaszak</dc:creator>
  <cp:lastModifiedBy>Marsha Lovett</cp:lastModifiedBy>
  <cp:revision>178</cp:revision>
  <cp:lastPrinted>2012-05-16T17:30:40Z</cp:lastPrinted>
  <dcterms:created xsi:type="dcterms:W3CDTF">2011-01-20T12:38:29Z</dcterms:created>
  <dcterms:modified xsi:type="dcterms:W3CDTF">2012-10-08T17:54:56Z</dcterms:modified>
</cp:coreProperties>
</file>