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5" r:id="rId3"/>
    <p:sldId id="257" r:id="rId4"/>
    <p:sldId id="262" r:id="rId5"/>
    <p:sldId id="263" r:id="rId6"/>
    <p:sldId id="294" r:id="rId7"/>
    <p:sldId id="264" r:id="rId8"/>
    <p:sldId id="267" r:id="rId9"/>
    <p:sldId id="270" r:id="rId10"/>
    <p:sldId id="271" r:id="rId11"/>
    <p:sldId id="273" r:id="rId12"/>
    <p:sldId id="279" r:id="rId13"/>
    <p:sldId id="280" r:id="rId14"/>
    <p:sldId id="281" r:id="rId15"/>
    <p:sldId id="282" r:id="rId16"/>
    <p:sldId id="283" r:id="rId17"/>
    <p:sldId id="284" r:id="rId18"/>
    <p:sldId id="276" r:id="rId19"/>
    <p:sldId id="275" r:id="rId20"/>
    <p:sldId id="290" r:id="rId21"/>
    <p:sldId id="269" r:id="rId22"/>
    <p:sldId id="291" r:id="rId23"/>
    <p:sldId id="289" r:id="rId24"/>
    <p:sldId id="295" r:id="rId25"/>
    <p:sldId id="287" r:id="rId26"/>
    <p:sldId id="288" r:id="rId27"/>
    <p:sldId id="278" r:id="rId28"/>
    <p:sldId id="261" r:id="rId29"/>
    <p:sldId id="26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80672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EC6E2B-0123-450B-B7C3-582DB0C4BF4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C74E17-4B57-46C0-8134-42D544E80698}">
      <dgm:prSet/>
      <dgm:spPr/>
      <dgm:t>
        <a:bodyPr/>
        <a:lstStyle/>
        <a:p>
          <a:pPr rtl="0"/>
          <a:r>
            <a:rPr lang="en-US" dirty="0" smtClean="0"/>
            <a:t>Self-Efficacy, Attitudes, and Beliefs</a:t>
          </a:r>
          <a:endParaRPr lang="en-US" dirty="0"/>
        </a:p>
      </dgm:t>
    </dgm:pt>
    <dgm:pt modelId="{14D756B7-8F3A-46CE-A443-91DB80D0292A}" type="parTrans" cxnId="{910DF35C-FB37-4046-9C61-E4050A9D7DF3}">
      <dgm:prSet/>
      <dgm:spPr/>
      <dgm:t>
        <a:bodyPr/>
        <a:lstStyle/>
        <a:p>
          <a:endParaRPr lang="en-US"/>
        </a:p>
      </dgm:t>
    </dgm:pt>
    <dgm:pt modelId="{B338561E-7663-40E2-8C13-096BD3C863E5}" type="sibTrans" cxnId="{910DF35C-FB37-4046-9C61-E4050A9D7DF3}">
      <dgm:prSet/>
      <dgm:spPr/>
      <dgm:t>
        <a:bodyPr/>
        <a:lstStyle/>
        <a:p>
          <a:endParaRPr lang="en-US"/>
        </a:p>
      </dgm:t>
    </dgm:pt>
    <dgm:pt modelId="{184B2041-FC46-47CE-A26D-6B95FA0F7C49}">
      <dgm:prSet/>
      <dgm:spPr/>
      <dgm:t>
        <a:bodyPr/>
        <a:lstStyle/>
        <a:p>
          <a:pPr algn="ctr" rtl="0"/>
          <a:r>
            <a:rPr lang="en-US" dirty="0" smtClean="0"/>
            <a:t>Teacher efficacy affects:</a:t>
          </a:r>
        </a:p>
        <a:p>
          <a:pPr algn="l" rtl="0"/>
          <a:r>
            <a:rPr lang="en-US" dirty="0" smtClean="0"/>
            <a:t>- teacher motivation</a:t>
          </a:r>
        </a:p>
        <a:p>
          <a:pPr algn="l" rtl="0"/>
          <a:r>
            <a:rPr lang="en-US" dirty="0" smtClean="0"/>
            <a:t>- willingness to use more innovative techniques</a:t>
          </a:r>
        </a:p>
        <a:p>
          <a:pPr algn="l" rtl="0"/>
          <a:r>
            <a:rPr lang="en-US" dirty="0" smtClean="0"/>
            <a:t>- student achievement</a:t>
          </a:r>
        </a:p>
        <a:p>
          <a:pPr algn="l" rtl="0"/>
          <a:r>
            <a:rPr lang="en-US" dirty="0" smtClean="0"/>
            <a:t>- time spent teaching certain concepts</a:t>
          </a:r>
        </a:p>
        <a:p>
          <a:pPr algn="l" rtl="0"/>
          <a:r>
            <a:rPr lang="en-CA" dirty="0" smtClean="0"/>
            <a:t>(Czerniak, 1990; </a:t>
          </a:r>
        </a:p>
        <a:p>
          <a:pPr algn="l" rtl="0"/>
          <a:r>
            <a:rPr lang="en-CA" dirty="0" smtClean="0"/>
            <a:t>Riggs &amp; Enochs, 1990; Wenta, 2000).</a:t>
          </a:r>
          <a:endParaRPr lang="en-US" dirty="0"/>
        </a:p>
      </dgm:t>
    </dgm:pt>
    <dgm:pt modelId="{5CAB9A6E-AAFE-495B-B02E-C20C7050F2B5}" type="parTrans" cxnId="{A9CABF51-0857-47C9-8723-6634AB0C2D67}">
      <dgm:prSet/>
      <dgm:spPr/>
      <dgm:t>
        <a:bodyPr/>
        <a:lstStyle/>
        <a:p>
          <a:endParaRPr lang="en-US"/>
        </a:p>
      </dgm:t>
    </dgm:pt>
    <dgm:pt modelId="{E694B700-FE3F-4839-8883-0720CD3D0FD6}" type="sibTrans" cxnId="{A9CABF51-0857-47C9-8723-6634AB0C2D67}">
      <dgm:prSet/>
      <dgm:spPr/>
      <dgm:t>
        <a:bodyPr/>
        <a:lstStyle/>
        <a:p>
          <a:endParaRPr lang="en-US"/>
        </a:p>
      </dgm:t>
    </dgm:pt>
    <dgm:pt modelId="{E6557C13-A7C4-42F0-AF91-01EA696AF369}">
      <dgm:prSet/>
      <dgm:spPr/>
      <dgm:t>
        <a:bodyPr/>
        <a:lstStyle/>
        <a:p>
          <a:pPr algn="ctr" rtl="0"/>
          <a:r>
            <a:rPr lang="en-US" dirty="0" smtClean="0"/>
            <a:t>Existing Instruments:</a:t>
          </a:r>
        </a:p>
        <a:p>
          <a:pPr algn="l" rtl="0"/>
          <a:r>
            <a:rPr lang="en-US" dirty="0" smtClean="0"/>
            <a:t>- attitude towards statistics (SATS, ATS)</a:t>
          </a:r>
        </a:p>
        <a:p>
          <a:pPr algn="l" rtl="0"/>
          <a:r>
            <a:rPr lang="en-US" dirty="0" smtClean="0"/>
            <a:t>- efficacy for learning/doing statistics (CSSE, SELS)</a:t>
          </a:r>
        </a:p>
        <a:p>
          <a:pPr algn="l" rtl="0"/>
          <a:r>
            <a:rPr lang="en-US" dirty="0" smtClean="0"/>
            <a:t>- statistical knowledge (SCI)</a:t>
          </a:r>
          <a:endParaRPr lang="en-US" dirty="0"/>
        </a:p>
      </dgm:t>
    </dgm:pt>
    <dgm:pt modelId="{22386418-48D8-4661-8FCC-A4A4F4C86ABD}" type="parTrans" cxnId="{D664D882-87A3-4E0A-ADBC-72B3245BE434}">
      <dgm:prSet/>
      <dgm:spPr/>
      <dgm:t>
        <a:bodyPr/>
        <a:lstStyle/>
        <a:p>
          <a:endParaRPr lang="en-US"/>
        </a:p>
      </dgm:t>
    </dgm:pt>
    <dgm:pt modelId="{14C8D273-57FD-4875-8C8E-84B0E5828C8F}" type="sibTrans" cxnId="{D664D882-87A3-4E0A-ADBC-72B3245BE434}">
      <dgm:prSet/>
      <dgm:spPr/>
      <dgm:t>
        <a:bodyPr/>
        <a:lstStyle/>
        <a:p>
          <a:endParaRPr lang="en-US"/>
        </a:p>
      </dgm:t>
    </dgm:pt>
    <dgm:pt modelId="{FEEC0FC4-BBBA-400E-AB58-E19123D6452A}">
      <dgm:prSet/>
      <dgm:spPr/>
      <dgm:t>
        <a:bodyPr/>
        <a:lstStyle/>
        <a:p>
          <a:pPr rtl="0"/>
          <a:r>
            <a:rPr lang="en-US" dirty="0" smtClean="0"/>
            <a:t>No prior instrument measures self-efficacy for future teachers. </a:t>
          </a:r>
          <a:endParaRPr lang="en-US" dirty="0"/>
        </a:p>
      </dgm:t>
    </dgm:pt>
    <dgm:pt modelId="{7C0B887B-0298-4EFF-9FDF-F170F314695F}" type="parTrans" cxnId="{1665A2C0-5880-4AB5-937C-9A04C999D8E0}">
      <dgm:prSet/>
      <dgm:spPr/>
      <dgm:t>
        <a:bodyPr/>
        <a:lstStyle/>
        <a:p>
          <a:endParaRPr lang="en-US"/>
        </a:p>
      </dgm:t>
    </dgm:pt>
    <dgm:pt modelId="{A3228186-D9B4-45B2-A7FE-E701BFE15133}" type="sibTrans" cxnId="{1665A2C0-5880-4AB5-937C-9A04C999D8E0}">
      <dgm:prSet/>
      <dgm:spPr/>
      <dgm:t>
        <a:bodyPr/>
        <a:lstStyle/>
        <a:p>
          <a:endParaRPr lang="en-US"/>
        </a:p>
      </dgm:t>
    </dgm:pt>
    <dgm:pt modelId="{35FEC668-25DC-463B-A86B-EDC9BE8290C2}" type="pres">
      <dgm:prSet presAssocID="{6FEC6E2B-0123-450B-B7C3-582DB0C4BF4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DD974B-6CFB-4DBA-82D4-C8DFE573726D}" type="pres">
      <dgm:prSet presAssocID="{54C74E17-4B57-46C0-8134-42D544E80698}" presName="roof" presStyleLbl="dkBgShp" presStyleIdx="0" presStyleCnt="2" custScaleY="54472"/>
      <dgm:spPr/>
      <dgm:t>
        <a:bodyPr/>
        <a:lstStyle/>
        <a:p>
          <a:endParaRPr lang="en-US"/>
        </a:p>
      </dgm:t>
    </dgm:pt>
    <dgm:pt modelId="{3F8205B0-91F1-4414-9112-2D974ECCED61}" type="pres">
      <dgm:prSet presAssocID="{54C74E17-4B57-46C0-8134-42D544E80698}" presName="pillars" presStyleCnt="0"/>
      <dgm:spPr/>
    </dgm:pt>
    <dgm:pt modelId="{70727189-8DC4-40B3-90E6-DF40E2FF1F60}" type="pres">
      <dgm:prSet presAssocID="{54C74E17-4B57-46C0-8134-42D544E8069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F347E-CD5E-4D2C-858C-6A1C7B6DF000}" type="pres">
      <dgm:prSet presAssocID="{E6557C13-A7C4-42F0-AF91-01EA696AF36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87D113-3D90-4AAB-BD85-5BDD95B56163}" type="pres">
      <dgm:prSet presAssocID="{FEEC0FC4-BBBA-400E-AB58-E19123D6452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CBA4AE-0FC3-4197-ACCA-A50976035552}" type="pres">
      <dgm:prSet presAssocID="{54C74E17-4B57-46C0-8134-42D544E80698}" presName="base" presStyleLbl="dkBgShp" presStyleIdx="1" presStyleCnt="2" custLinFactNeighborY="-16250"/>
      <dgm:spPr/>
    </dgm:pt>
  </dgm:ptLst>
  <dgm:cxnLst>
    <dgm:cxn modelId="{D664D882-87A3-4E0A-ADBC-72B3245BE434}" srcId="{54C74E17-4B57-46C0-8134-42D544E80698}" destId="{E6557C13-A7C4-42F0-AF91-01EA696AF369}" srcOrd="1" destOrd="0" parTransId="{22386418-48D8-4661-8FCC-A4A4F4C86ABD}" sibTransId="{14C8D273-57FD-4875-8C8E-84B0E5828C8F}"/>
    <dgm:cxn modelId="{565E1E00-870F-4D99-8666-94725D674511}" type="presOf" srcId="{6FEC6E2B-0123-450B-B7C3-582DB0C4BF4E}" destId="{35FEC668-25DC-463B-A86B-EDC9BE8290C2}" srcOrd="0" destOrd="0" presId="urn:microsoft.com/office/officeart/2005/8/layout/hList3"/>
    <dgm:cxn modelId="{12E1B67C-561E-4296-95F5-8FA905541521}" type="presOf" srcId="{54C74E17-4B57-46C0-8134-42D544E80698}" destId="{A6DD974B-6CFB-4DBA-82D4-C8DFE573726D}" srcOrd="0" destOrd="0" presId="urn:microsoft.com/office/officeart/2005/8/layout/hList3"/>
    <dgm:cxn modelId="{FBFFBC6F-C065-4702-AE8E-A93E30548025}" type="presOf" srcId="{FEEC0FC4-BBBA-400E-AB58-E19123D6452A}" destId="{4287D113-3D90-4AAB-BD85-5BDD95B56163}" srcOrd="0" destOrd="0" presId="urn:microsoft.com/office/officeart/2005/8/layout/hList3"/>
    <dgm:cxn modelId="{910DF35C-FB37-4046-9C61-E4050A9D7DF3}" srcId="{6FEC6E2B-0123-450B-B7C3-582DB0C4BF4E}" destId="{54C74E17-4B57-46C0-8134-42D544E80698}" srcOrd="0" destOrd="0" parTransId="{14D756B7-8F3A-46CE-A443-91DB80D0292A}" sibTransId="{B338561E-7663-40E2-8C13-096BD3C863E5}"/>
    <dgm:cxn modelId="{A9CABF51-0857-47C9-8723-6634AB0C2D67}" srcId="{54C74E17-4B57-46C0-8134-42D544E80698}" destId="{184B2041-FC46-47CE-A26D-6B95FA0F7C49}" srcOrd="0" destOrd="0" parTransId="{5CAB9A6E-AAFE-495B-B02E-C20C7050F2B5}" sibTransId="{E694B700-FE3F-4839-8883-0720CD3D0FD6}"/>
    <dgm:cxn modelId="{039DA71B-8410-44D0-B5EF-F89BAFBE733E}" type="presOf" srcId="{E6557C13-A7C4-42F0-AF91-01EA696AF369}" destId="{49AF347E-CD5E-4D2C-858C-6A1C7B6DF000}" srcOrd="0" destOrd="0" presId="urn:microsoft.com/office/officeart/2005/8/layout/hList3"/>
    <dgm:cxn modelId="{B8434DB8-2D51-4275-ACB4-D6ECC517EE26}" type="presOf" srcId="{184B2041-FC46-47CE-A26D-6B95FA0F7C49}" destId="{70727189-8DC4-40B3-90E6-DF40E2FF1F60}" srcOrd="0" destOrd="0" presId="urn:microsoft.com/office/officeart/2005/8/layout/hList3"/>
    <dgm:cxn modelId="{1665A2C0-5880-4AB5-937C-9A04C999D8E0}" srcId="{54C74E17-4B57-46C0-8134-42D544E80698}" destId="{FEEC0FC4-BBBA-400E-AB58-E19123D6452A}" srcOrd="2" destOrd="0" parTransId="{7C0B887B-0298-4EFF-9FDF-F170F314695F}" sibTransId="{A3228186-D9B4-45B2-A7FE-E701BFE15133}"/>
    <dgm:cxn modelId="{C18194E7-4518-4CBF-9FCC-F25AA759217F}" type="presParOf" srcId="{35FEC668-25DC-463B-A86B-EDC9BE8290C2}" destId="{A6DD974B-6CFB-4DBA-82D4-C8DFE573726D}" srcOrd="0" destOrd="0" presId="urn:microsoft.com/office/officeart/2005/8/layout/hList3"/>
    <dgm:cxn modelId="{38DE219F-C9C7-4BD6-9624-B65137F68767}" type="presParOf" srcId="{35FEC668-25DC-463B-A86B-EDC9BE8290C2}" destId="{3F8205B0-91F1-4414-9112-2D974ECCED61}" srcOrd="1" destOrd="0" presId="urn:microsoft.com/office/officeart/2005/8/layout/hList3"/>
    <dgm:cxn modelId="{9FB81746-F4FB-4C94-B217-499D1E17FC06}" type="presParOf" srcId="{3F8205B0-91F1-4414-9112-2D974ECCED61}" destId="{70727189-8DC4-40B3-90E6-DF40E2FF1F60}" srcOrd="0" destOrd="0" presId="urn:microsoft.com/office/officeart/2005/8/layout/hList3"/>
    <dgm:cxn modelId="{C4039C99-1499-40C3-B316-50D25C3C3B07}" type="presParOf" srcId="{3F8205B0-91F1-4414-9112-2D974ECCED61}" destId="{49AF347E-CD5E-4D2C-858C-6A1C7B6DF000}" srcOrd="1" destOrd="0" presId="urn:microsoft.com/office/officeart/2005/8/layout/hList3"/>
    <dgm:cxn modelId="{E9CD2B8E-1449-4A2F-A0BD-75E372C0BA5B}" type="presParOf" srcId="{3F8205B0-91F1-4414-9112-2D974ECCED61}" destId="{4287D113-3D90-4AAB-BD85-5BDD95B56163}" srcOrd="2" destOrd="0" presId="urn:microsoft.com/office/officeart/2005/8/layout/hList3"/>
    <dgm:cxn modelId="{21FF4B78-2222-49A5-8B15-B4F7971A599D}" type="presParOf" srcId="{35FEC668-25DC-463B-A86B-EDC9BE8290C2}" destId="{4BCBA4AE-0FC3-4197-ACCA-A5097603555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004456-D920-43DB-ADC7-F542C95B6497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66C2128-512D-43FD-8754-2EEA5CB66895}">
      <dgm:prSet custT="1"/>
      <dgm:spPr/>
      <dgm:t>
        <a:bodyPr/>
        <a:lstStyle/>
        <a:p>
          <a:pPr rtl="0"/>
          <a:r>
            <a:rPr lang="en-US" sz="1200" b="1" dirty="0" smtClean="0"/>
            <a:t>Three Developmental Levels</a:t>
          </a:r>
          <a:endParaRPr lang="en-US" sz="1200" b="1" dirty="0"/>
        </a:p>
      </dgm:t>
    </dgm:pt>
    <dgm:pt modelId="{50F0D06A-91E3-4972-A576-660A7B01B77F}" type="parTrans" cxnId="{9284EC15-D9E0-4EDB-8CCE-B122A22BA27C}">
      <dgm:prSet/>
      <dgm:spPr/>
      <dgm:t>
        <a:bodyPr/>
        <a:lstStyle/>
        <a:p>
          <a:endParaRPr lang="en-US"/>
        </a:p>
      </dgm:t>
    </dgm:pt>
    <dgm:pt modelId="{2CC190FD-1F7D-4D20-A258-6B9E11A67C01}" type="sibTrans" cxnId="{9284EC15-D9E0-4EDB-8CCE-B122A22BA27C}">
      <dgm:prSet/>
      <dgm:spPr/>
      <dgm:t>
        <a:bodyPr/>
        <a:lstStyle/>
        <a:p>
          <a:endParaRPr lang="en-US"/>
        </a:p>
      </dgm:t>
    </dgm:pt>
    <dgm:pt modelId="{A626D965-5FD0-478F-B4D7-F4758DFA16CB}">
      <dgm:prSet custT="1"/>
      <dgm:spPr/>
      <dgm:t>
        <a:bodyPr/>
        <a:lstStyle/>
        <a:p>
          <a:pPr rtl="0"/>
          <a:r>
            <a:rPr lang="en-US" sz="1400" b="1" dirty="0" smtClean="0"/>
            <a:t>A</a:t>
          </a:r>
          <a:r>
            <a:rPr lang="en-US" sz="1100" dirty="0" smtClean="0"/>
            <a:t>    </a:t>
          </a:r>
          <a:br>
            <a:rPr lang="en-US" sz="1100" dirty="0" smtClean="0"/>
          </a:br>
          <a:r>
            <a:rPr lang="en-US" sz="1100" b="1" dirty="0" smtClean="0"/>
            <a:t>Five Objectives</a:t>
          </a:r>
          <a:endParaRPr lang="en-US" sz="1100" b="1" dirty="0"/>
        </a:p>
      </dgm:t>
    </dgm:pt>
    <dgm:pt modelId="{07E28DE0-4EBB-4F14-A590-9676211E8533}" type="parTrans" cxnId="{A3026BB9-D042-40CE-A3EA-43E392227404}">
      <dgm:prSet/>
      <dgm:spPr/>
      <dgm:t>
        <a:bodyPr/>
        <a:lstStyle/>
        <a:p>
          <a:endParaRPr lang="en-US"/>
        </a:p>
      </dgm:t>
    </dgm:pt>
    <dgm:pt modelId="{361C51F2-8C50-485A-B580-2B83ACEDFB82}" type="sibTrans" cxnId="{A3026BB9-D042-40CE-A3EA-43E392227404}">
      <dgm:prSet/>
      <dgm:spPr/>
      <dgm:t>
        <a:bodyPr/>
        <a:lstStyle/>
        <a:p>
          <a:endParaRPr lang="en-US" dirty="0"/>
        </a:p>
      </dgm:t>
    </dgm:pt>
    <dgm:pt modelId="{298CE9D5-62D9-4270-80EC-1F7D381F0467}">
      <dgm:prSet custT="1"/>
      <dgm:spPr/>
      <dgm:t>
        <a:bodyPr/>
        <a:lstStyle/>
        <a:p>
          <a:pPr algn="ctr" rtl="0">
            <a:lnSpc>
              <a:spcPct val="100000"/>
            </a:lnSpc>
          </a:pPr>
          <a:r>
            <a:rPr lang="en-US" sz="1400" b="1" dirty="0" smtClean="0"/>
            <a:t>B     </a:t>
          </a:r>
          <a:br>
            <a:rPr lang="en-US" sz="1400" b="1" dirty="0" smtClean="0"/>
          </a:br>
          <a:r>
            <a:rPr lang="en-US" sz="1100" b="1" dirty="0" smtClean="0"/>
            <a:t>Six Objectives</a:t>
          </a:r>
          <a:endParaRPr lang="en-US" sz="1100" dirty="0"/>
        </a:p>
      </dgm:t>
    </dgm:pt>
    <dgm:pt modelId="{93C92E2D-5AE1-4C9A-A21E-AA1F20488497}" type="parTrans" cxnId="{7A288942-C2B5-4911-A875-D7F1B97F192F}">
      <dgm:prSet/>
      <dgm:spPr/>
      <dgm:t>
        <a:bodyPr/>
        <a:lstStyle/>
        <a:p>
          <a:endParaRPr lang="en-US"/>
        </a:p>
      </dgm:t>
    </dgm:pt>
    <dgm:pt modelId="{618F57C3-B24D-41BB-B6E7-A1BF79D5F3DC}" type="sibTrans" cxnId="{7A288942-C2B5-4911-A875-D7F1B97F192F}">
      <dgm:prSet/>
      <dgm:spPr/>
      <dgm:t>
        <a:bodyPr/>
        <a:lstStyle/>
        <a:p>
          <a:endParaRPr lang="en-US" dirty="0"/>
        </a:p>
      </dgm:t>
    </dgm:pt>
    <dgm:pt modelId="{8196FC09-3CBD-4E1B-9246-CB7D4972B64B}">
      <dgm:prSet custT="1"/>
      <dgm:spPr/>
      <dgm:t>
        <a:bodyPr/>
        <a:lstStyle/>
        <a:p>
          <a:pPr rtl="0"/>
          <a:r>
            <a:rPr lang="en-US" sz="1400" b="1" dirty="0" smtClean="0"/>
            <a:t>C</a:t>
          </a:r>
          <a:r>
            <a:rPr lang="en-US" sz="1100" dirty="0" smtClean="0"/>
            <a:t>  </a:t>
          </a:r>
          <a:br>
            <a:rPr lang="en-US" sz="1100" dirty="0" smtClean="0"/>
          </a:br>
          <a:r>
            <a:rPr lang="en-US" sz="1100" b="1" dirty="0" smtClean="0"/>
            <a:t>Nine Objectives</a:t>
          </a:r>
          <a:r>
            <a:rPr lang="en-US" sz="1100" dirty="0" smtClean="0"/>
            <a:t> </a:t>
          </a:r>
          <a:endParaRPr lang="en-US" sz="1100" dirty="0"/>
        </a:p>
      </dgm:t>
    </dgm:pt>
    <dgm:pt modelId="{19FF0041-CD58-4188-BE88-75649F7F5814}" type="parTrans" cxnId="{51D665B7-ED6E-4913-929D-F6119739837F}">
      <dgm:prSet/>
      <dgm:spPr/>
      <dgm:t>
        <a:bodyPr/>
        <a:lstStyle/>
        <a:p>
          <a:endParaRPr lang="en-US"/>
        </a:p>
      </dgm:t>
    </dgm:pt>
    <dgm:pt modelId="{99669765-65A8-4B3E-A7AA-66FB41F225D7}" type="sibTrans" cxnId="{51D665B7-ED6E-4913-929D-F6119739837F}">
      <dgm:prSet/>
      <dgm:spPr/>
      <dgm:t>
        <a:bodyPr/>
        <a:lstStyle/>
        <a:p>
          <a:endParaRPr lang="en-US" dirty="0"/>
        </a:p>
      </dgm:t>
    </dgm:pt>
    <dgm:pt modelId="{E7989001-1197-46CF-A096-FB08A461BB13}" type="pres">
      <dgm:prSet presAssocID="{16004456-D920-43DB-ADC7-F542C95B649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92F1A3-4A55-4662-A1C7-4C0C575CFA44}" type="pres">
      <dgm:prSet presAssocID="{266C2128-512D-43FD-8754-2EEA5CB66895}" presName="centerShape" presStyleLbl="node0" presStyleIdx="0" presStyleCnt="1" custScaleX="127047"/>
      <dgm:spPr/>
      <dgm:t>
        <a:bodyPr/>
        <a:lstStyle/>
        <a:p>
          <a:endParaRPr lang="en-US"/>
        </a:p>
      </dgm:t>
    </dgm:pt>
    <dgm:pt modelId="{B943439D-523A-45AF-BB16-A3718C0D9BDA}" type="pres">
      <dgm:prSet presAssocID="{A626D965-5FD0-478F-B4D7-F4758DFA16C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887D0-41AE-4D7B-8D36-F901C5AD1B60}" type="pres">
      <dgm:prSet presAssocID="{A626D965-5FD0-478F-B4D7-F4758DFA16CB}" presName="dummy" presStyleCnt="0"/>
      <dgm:spPr/>
    </dgm:pt>
    <dgm:pt modelId="{4F8244AE-A083-4AE9-8988-BAD20783FA23}" type="pres">
      <dgm:prSet presAssocID="{361C51F2-8C50-485A-B580-2B83ACEDFB8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ED4245B-11F7-4061-8FE7-2E0035E78A0D}" type="pres">
      <dgm:prSet presAssocID="{298CE9D5-62D9-4270-80EC-1F7D381F04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F9D1F-357B-4F0F-97DF-EA56E76013FE}" type="pres">
      <dgm:prSet presAssocID="{298CE9D5-62D9-4270-80EC-1F7D381F0467}" presName="dummy" presStyleCnt="0"/>
      <dgm:spPr/>
    </dgm:pt>
    <dgm:pt modelId="{95E32A4D-8058-4B6D-9412-E7AE6C8080EB}" type="pres">
      <dgm:prSet presAssocID="{618F57C3-B24D-41BB-B6E7-A1BF79D5F3D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9AB8FC7-117E-4E91-9986-9AACB3E50B3C}" type="pres">
      <dgm:prSet presAssocID="{8196FC09-3CBD-4E1B-9246-CB7D4972B6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0E173-7A6A-4080-82AE-D62D04DCCC96}" type="pres">
      <dgm:prSet presAssocID="{8196FC09-3CBD-4E1B-9246-CB7D4972B64B}" presName="dummy" presStyleCnt="0"/>
      <dgm:spPr/>
    </dgm:pt>
    <dgm:pt modelId="{65BA8AD0-2063-491E-9D27-59E2B61843A9}" type="pres">
      <dgm:prSet presAssocID="{99669765-65A8-4B3E-A7AA-66FB41F225D7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C9C23B8-BD74-47C8-9C25-4CB07B6AFF1A}" type="presOf" srcId="{298CE9D5-62D9-4270-80EC-1F7D381F0467}" destId="{0ED4245B-11F7-4061-8FE7-2E0035E78A0D}" srcOrd="0" destOrd="0" presId="urn:microsoft.com/office/officeart/2005/8/layout/radial6"/>
    <dgm:cxn modelId="{02FABA7A-DD20-4F6F-91B6-C534BF6F4496}" type="presOf" srcId="{8196FC09-3CBD-4E1B-9246-CB7D4972B64B}" destId="{C9AB8FC7-117E-4E91-9986-9AACB3E50B3C}" srcOrd="0" destOrd="0" presId="urn:microsoft.com/office/officeart/2005/8/layout/radial6"/>
    <dgm:cxn modelId="{A0A99CBC-9408-4FCF-9EA7-AEB307842BA1}" type="presOf" srcId="{16004456-D920-43DB-ADC7-F542C95B6497}" destId="{E7989001-1197-46CF-A096-FB08A461BB13}" srcOrd="0" destOrd="0" presId="urn:microsoft.com/office/officeart/2005/8/layout/radial6"/>
    <dgm:cxn modelId="{A3026BB9-D042-40CE-A3EA-43E392227404}" srcId="{266C2128-512D-43FD-8754-2EEA5CB66895}" destId="{A626D965-5FD0-478F-B4D7-F4758DFA16CB}" srcOrd="0" destOrd="0" parTransId="{07E28DE0-4EBB-4F14-A590-9676211E8533}" sibTransId="{361C51F2-8C50-485A-B580-2B83ACEDFB82}"/>
    <dgm:cxn modelId="{7A288942-C2B5-4911-A875-D7F1B97F192F}" srcId="{266C2128-512D-43FD-8754-2EEA5CB66895}" destId="{298CE9D5-62D9-4270-80EC-1F7D381F0467}" srcOrd="1" destOrd="0" parTransId="{93C92E2D-5AE1-4C9A-A21E-AA1F20488497}" sibTransId="{618F57C3-B24D-41BB-B6E7-A1BF79D5F3DC}"/>
    <dgm:cxn modelId="{DCAB209F-9889-402D-9330-27B474787F11}" type="presOf" srcId="{618F57C3-B24D-41BB-B6E7-A1BF79D5F3DC}" destId="{95E32A4D-8058-4B6D-9412-E7AE6C8080EB}" srcOrd="0" destOrd="0" presId="urn:microsoft.com/office/officeart/2005/8/layout/radial6"/>
    <dgm:cxn modelId="{167F30CB-CDA3-4471-90C6-675A816B35DA}" type="presOf" srcId="{99669765-65A8-4B3E-A7AA-66FB41F225D7}" destId="{65BA8AD0-2063-491E-9D27-59E2B61843A9}" srcOrd="0" destOrd="0" presId="urn:microsoft.com/office/officeart/2005/8/layout/radial6"/>
    <dgm:cxn modelId="{BCDA035B-26E2-4F92-9958-008987C260E7}" type="presOf" srcId="{A626D965-5FD0-478F-B4D7-F4758DFA16CB}" destId="{B943439D-523A-45AF-BB16-A3718C0D9BDA}" srcOrd="0" destOrd="0" presId="urn:microsoft.com/office/officeart/2005/8/layout/radial6"/>
    <dgm:cxn modelId="{D26E359F-226F-4D65-8FC5-EC36BD553BBA}" type="presOf" srcId="{266C2128-512D-43FD-8754-2EEA5CB66895}" destId="{F892F1A3-4A55-4662-A1C7-4C0C575CFA44}" srcOrd="0" destOrd="0" presId="urn:microsoft.com/office/officeart/2005/8/layout/radial6"/>
    <dgm:cxn modelId="{51D665B7-ED6E-4913-929D-F6119739837F}" srcId="{266C2128-512D-43FD-8754-2EEA5CB66895}" destId="{8196FC09-3CBD-4E1B-9246-CB7D4972B64B}" srcOrd="2" destOrd="0" parTransId="{19FF0041-CD58-4188-BE88-75649F7F5814}" sibTransId="{99669765-65A8-4B3E-A7AA-66FB41F225D7}"/>
    <dgm:cxn modelId="{0FDCF80D-46DA-4D3F-BBDB-45019A670155}" type="presOf" srcId="{361C51F2-8C50-485A-B580-2B83ACEDFB82}" destId="{4F8244AE-A083-4AE9-8988-BAD20783FA23}" srcOrd="0" destOrd="0" presId="urn:microsoft.com/office/officeart/2005/8/layout/radial6"/>
    <dgm:cxn modelId="{9284EC15-D9E0-4EDB-8CCE-B122A22BA27C}" srcId="{16004456-D920-43DB-ADC7-F542C95B6497}" destId="{266C2128-512D-43FD-8754-2EEA5CB66895}" srcOrd="0" destOrd="0" parTransId="{50F0D06A-91E3-4972-A576-660A7B01B77F}" sibTransId="{2CC190FD-1F7D-4D20-A258-6B9E11A67C01}"/>
    <dgm:cxn modelId="{293BB0C0-0460-41A2-9CBA-94B7644C7631}" type="presParOf" srcId="{E7989001-1197-46CF-A096-FB08A461BB13}" destId="{F892F1A3-4A55-4662-A1C7-4C0C575CFA44}" srcOrd="0" destOrd="0" presId="urn:microsoft.com/office/officeart/2005/8/layout/radial6"/>
    <dgm:cxn modelId="{EDC5ED75-0B02-4134-B2CC-0F9ADCA355AE}" type="presParOf" srcId="{E7989001-1197-46CF-A096-FB08A461BB13}" destId="{B943439D-523A-45AF-BB16-A3718C0D9BDA}" srcOrd="1" destOrd="0" presId="urn:microsoft.com/office/officeart/2005/8/layout/radial6"/>
    <dgm:cxn modelId="{31D690BF-66AF-4BE4-B0F0-5DA523612DAD}" type="presParOf" srcId="{E7989001-1197-46CF-A096-FB08A461BB13}" destId="{5C3887D0-41AE-4D7B-8D36-F901C5AD1B60}" srcOrd="2" destOrd="0" presId="urn:microsoft.com/office/officeart/2005/8/layout/radial6"/>
    <dgm:cxn modelId="{72BA525E-4057-4A1B-801F-4A3C98216C22}" type="presParOf" srcId="{E7989001-1197-46CF-A096-FB08A461BB13}" destId="{4F8244AE-A083-4AE9-8988-BAD20783FA23}" srcOrd="3" destOrd="0" presId="urn:microsoft.com/office/officeart/2005/8/layout/radial6"/>
    <dgm:cxn modelId="{14279FE6-0E48-415B-98B0-49F3AA4B40A2}" type="presParOf" srcId="{E7989001-1197-46CF-A096-FB08A461BB13}" destId="{0ED4245B-11F7-4061-8FE7-2E0035E78A0D}" srcOrd="4" destOrd="0" presId="urn:microsoft.com/office/officeart/2005/8/layout/radial6"/>
    <dgm:cxn modelId="{1F4E5B40-45D8-4DE7-BC58-C7ABD37C9F08}" type="presParOf" srcId="{E7989001-1197-46CF-A096-FB08A461BB13}" destId="{D89F9D1F-357B-4F0F-97DF-EA56E76013FE}" srcOrd="5" destOrd="0" presId="urn:microsoft.com/office/officeart/2005/8/layout/radial6"/>
    <dgm:cxn modelId="{C10A2A62-66D9-44C4-859F-2FC26B301972}" type="presParOf" srcId="{E7989001-1197-46CF-A096-FB08A461BB13}" destId="{95E32A4D-8058-4B6D-9412-E7AE6C8080EB}" srcOrd="6" destOrd="0" presId="urn:microsoft.com/office/officeart/2005/8/layout/radial6"/>
    <dgm:cxn modelId="{CB129FB1-CC16-47E7-B939-FABC75142EA4}" type="presParOf" srcId="{E7989001-1197-46CF-A096-FB08A461BB13}" destId="{C9AB8FC7-117E-4E91-9986-9AACB3E50B3C}" srcOrd="7" destOrd="0" presId="urn:microsoft.com/office/officeart/2005/8/layout/radial6"/>
    <dgm:cxn modelId="{F3E69B18-6A7C-4AA4-996C-D91EA851D59B}" type="presParOf" srcId="{E7989001-1197-46CF-A096-FB08A461BB13}" destId="{2F90E173-7A6A-4080-82AE-D62D04DCCC96}" srcOrd="8" destOrd="0" presId="urn:microsoft.com/office/officeart/2005/8/layout/radial6"/>
    <dgm:cxn modelId="{3143327C-0651-4CE2-8A8F-07FA6AFB235B}" type="presParOf" srcId="{E7989001-1197-46CF-A096-FB08A461BB13}" destId="{65BA8AD0-2063-491E-9D27-59E2B61843A9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1E5B55-12F0-418D-9588-FA093FEF9B5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002B5A-45E2-422A-93AD-5F618DF55AFF}">
      <dgm:prSet custT="1"/>
      <dgm:spPr/>
      <dgm:t>
        <a:bodyPr/>
        <a:lstStyle/>
        <a:p>
          <a:pPr rtl="0"/>
          <a:r>
            <a:rPr lang="en-US" sz="2000" dirty="0" smtClean="0"/>
            <a:t>Identified representative behaviors from GAISE items</a:t>
          </a:r>
        </a:p>
      </dgm:t>
    </dgm:pt>
    <dgm:pt modelId="{912A6630-AE29-4FE0-A869-4E8F526C9D12}" type="parTrans" cxnId="{EB5EA8CC-268B-4E9A-9D13-C48C5C4615A8}">
      <dgm:prSet/>
      <dgm:spPr/>
      <dgm:t>
        <a:bodyPr/>
        <a:lstStyle/>
        <a:p>
          <a:endParaRPr lang="en-US"/>
        </a:p>
      </dgm:t>
    </dgm:pt>
    <dgm:pt modelId="{450B29CC-4F37-40BC-8A8D-E6C9733BE1F8}" type="sibTrans" cxnId="{EB5EA8CC-268B-4E9A-9D13-C48C5C4615A8}">
      <dgm:prSet/>
      <dgm:spPr/>
      <dgm:t>
        <a:bodyPr/>
        <a:lstStyle/>
        <a:p>
          <a:endParaRPr lang="en-US"/>
        </a:p>
      </dgm:t>
    </dgm:pt>
    <dgm:pt modelId="{DC501E54-C8AC-43C4-A7CC-FD2778C6C3A6}">
      <dgm:prSet custT="1"/>
      <dgm:spPr/>
      <dgm:t>
        <a:bodyPr/>
        <a:lstStyle/>
        <a:p>
          <a:pPr rtl="0"/>
          <a:r>
            <a:rPr lang="en-US" sz="2000" dirty="0" smtClean="0"/>
            <a:t>Determined alignment of GAISE report to state standards</a:t>
          </a:r>
        </a:p>
      </dgm:t>
    </dgm:pt>
    <dgm:pt modelId="{AEA5FF98-7044-40B2-A802-A2000402AE81}" type="parTrans" cxnId="{81E80F51-FD83-4192-9EE4-620C3E90F821}">
      <dgm:prSet/>
      <dgm:spPr/>
      <dgm:t>
        <a:bodyPr/>
        <a:lstStyle/>
        <a:p>
          <a:endParaRPr lang="en-US"/>
        </a:p>
      </dgm:t>
    </dgm:pt>
    <dgm:pt modelId="{314A1002-67EC-4C8C-9430-0B34A8D1ED94}" type="sibTrans" cxnId="{81E80F51-FD83-4192-9EE4-620C3E90F821}">
      <dgm:prSet/>
      <dgm:spPr/>
      <dgm:t>
        <a:bodyPr/>
        <a:lstStyle/>
        <a:p>
          <a:endParaRPr lang="en-US"/>
        </a:p>
      </dgm:t>
    </dgm:pt>
    <dgm:pt modelId="{12FFEC66-4866-4F88-A4F5-15B64D4F5630}">
      <dgm:prSet custT="1"/>
      <dgm:spPr/>
      <dgm:t>
        <a:bodyPr/>
        <a:lstStyle/>
        <a:p>
          <a:pPr rtl="0"/>
          <a:r>
            <a:rPr lang="en-US" sz="2000" dirty="0" smtClean="0"/>
            <a:t>Draft items created for instrument using language aligned with GAISE and state standards</a:t>
          </a:r>
          <a:endParaRPr lang="en-US" sz="2000" dirty="0"/>
        </a:p>
      </dgm:t>
    </dgm:pt>
    <dgm:pt modelId="{F763A124-91A1-4969-BF47-6F72BBBF913F}" type="parTrans" cxnId="{8A439ACD-963F-42B4-AD80-B8EE16BD3665}">
      <dgm:prSet/>
      <dgm:spPr/>
      <dgm:t>
        <a:bodyPr/>
        <a:lstStyle/>
        <a:p>
          <a:endParaRPr lang="en-US"/>
        </a:p>
      </dgm:t>
    </dgm:pt>
    <dgm:pt modelId="{CC168E5E-FAA8-4560-AB0D-3E6571D68120}" type="sibTrans" cxnId="{8A439ACD-963F-42B4-AD80-B8EE16BD3665}">
      <dgm:prSet/>
      <dgm:spPr/>
      <dgm:t>
        <a:bodyPr/>
        <a:lstStyle/>
        <a:p>
          <a:endParaRPr lang="en-US"/>
        </a:p>
      </dgm:t>
    </dgm:pt>
    <dgm:pt modelId="{FB6982CB-CB7D-43DD-B07F-96A6A1ABDF20}" type="pres">
      <dgm:prSet presAssocID="{501E5B55-12F0-418D-9588-FA093FEF9B5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0C9E65-2606-4F2F-AD66-697D87B564BF}" type="pres">
      <dgm:prSet presAssocID="{501E5B55-12F0-418D-9588-FA093FEF9B5C}" presName="arrow" presStyleLbl="bgShp" presStyleIdx="0" presStyleCnt="1"/>
      <dgm:spPr/>
      <dgm:t>
        <a:bodyPr/>
        <a:lstStyle/>
        <a:p>
          <a:endParaRPr lang="en-US"/>
        </a:p>
      </dgm:t>
    </dgm:pt>
    <dgm:pt modelId="{B99A5862-A361-4FB2-96F1-5E1A176BA247}" type="pres">
      <dgm:prSet presAssocID="{501E5B55-12F0-418D-9588-FA093FEF9B5C}" presName="linearProcess" presStyleCnt="0"/>
      <dgm:spPr/>
    </dgm:pt>
    <dgm:pt modelId="{9B2B17E2-7680-4ED0-B5D9-50DE230394CD}" type="pres">
      <dgm:prSet presAssocID="{FD002B5A-45E2-422A-93AD-5F618DF55AF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DFD2E-75E5-4CB2-9939-9ECDB18144FD}" type="pres">
      <dgm:prSet presAssocID="{450B29CC-4F37-40BC-8A8D-E6C9733BE1F8}" presName="sibTrans" presStyleCnt="0"/>
      <dgm:spPr/>
    </dgm:pt>
    <dgm:pt modelId="{90B9C2B2-A52E-4BEC-AEBB-EE10B44AD094}" type="pres">
      <dgm:prSet presAssocID="{DC501E54-C8AC-43C4-A7CC-FD2778C6C3A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A8CED-9BE0-43C1-BA32-EDBBC03FF3FA}" type="pres">
      <dgm:prSet presAssocID="{314A1002-67EC-4C8C-9430-0B34A8D1ED94}" presName="sibTrans" presStyleCnt="0"/>
      <dgm:spPr/>
    </dgm:pt>
    <dgm:pt modelId="{B6EA5701-2682-4BCA-A326-EDC73F1D1A2D}" type="pres">
      <dgm:prSet presAssocID="{12FFEC66-4866-4F88-A4F5-15B64D4F563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53C3B4-F46D-4F88-B2C4-3953B2C3F2F6}" type="presOf" srcId="{12FFEC66-4866-4F88-A4F5-15B64D4F5630}" destId="{B6EA5701-2682-4BCA-A326-EDC73F1D1A2D}" srcOrd="0" destOrd="0" presId="urn:microsoft.com/office/officeart/2005/8/layout/hProcess9"/>
    <dgm:cxn modelId="{EB5EA8CC-268B-4E9A-9D13-C48C5C4615A8}" srcId="{501E5B55-12F0-418D-9588-FA093FEF9B5C}" destId="{FD002B5A-45E2-422A-93AD-5F618DF55AFF}" srcOrd="0" destOrd="0" parTransId="{912A6630-AE29-4FE0-A869-4E8F526C9D12}" sibTransId="{450B29CC-4F37-40BC-8A8D-E6C9733BE1F8}"/>
    <dgm:cxn modelId="{81E80F51-FD83-4192-9EE4-620C3E90F821}" srcId="{501E5B55-12F0-418D-9588-FA093FEF9B5C}" destId="{DC501E54-C8AC-43C4-A7CC-FD2778C6C3A6}" srcOrd="1" destOrd="0" parTransId="{AEA5FF98-7044-40B2-A802-A2000402AE81}" sibTransId="{314A1002-67EC-4C8C-9430-0B34A8D1ED94}"/>
    <dgm:cxn modelId="{8A439ACD-963F-42B4-AD80-B8EE16BD3665}" srcId="{501E5B55-12F0-418D-9588-FA093FEF9B5C}" destId="{12FFEC66-4866-4F88-A4F5-15B64D4F5630}" srcOrd="2" destOrd="0" parTransId="{F763A124-91A1-4969-BF47-6F72BBBF913F}" sibTransId="{CC168E5E-FAA8-4560-AB0D-3E6571D68120}"/>
    <dgm:cxn modelId="{28E6F022-29F8-40DC-A4D6-9F52B10AB9F6}" type="presOf" srcId="{FD002B5A-45E2-422A-93AD-5F618DF55AFF}" destId="{9B2B17E2-7680-4ED0-B5D9-50DE230394CD}" srcOrd="0" destOrd="0" presId="urn:microsoft.com/office/officeart/2005/8/layout/hProcess9"/>
    <dgm:cxn modelId="{B5F7EFCE-6DCB-45D4-B8EF-13C62651CC44}" type="presOf" srcId="{501E5B55-12F0-418D-9588-FA093FEF9B5C}" destId="{FB6982CB-CB7D-43DD-B07F-96A6A1ABDF20}" srcOrd="0" destOrd="0" presId="urn:microsoft.com/office/officeart/2005/8/layout/hProcess9"/>
    <dgm:cxn modelId="{AA055AFB-4CA7-4919-92C4-BB342D134582}" type="presOf" srcId="{DC501E54-C8AC-43C4-A7CC-FD2778C6C3A6}" destId="{90B9C2B2-A52E-4BEC-AEBB-EE10B44AD094}" srcOrd="0" destOrd="0" presId="urn:microsoft.com/office/officeart/2005/8/layout/hProcess9"/>
    <dgm:cxn modelId="{21B66F4C-6610-4201-B1AE-25E87F20DF37}" type="presParOf" srcId="{FB6982CB-CB7D-43DD-B07F-96A6A1ABDF20}" destId="{6B0C9E65-2606-4F2F-AD66-697D87B564BF}" srcOrd="0" destOrd="0" presId="urn:microsoft.com/office/officeart/2005/8/layout/hProcess9"/>
    <dgm:cxn modelId="{5245CA0F-C0B8-442D-B541-A56391A49D39}" type="presParOf" srcId="{FB6982CB-CB7D-43DD-B07F-96A6A1ABDF20}" destId="{B99A5862-A361-4FB2-96F1-5E1A176BA247}" srcOrd="1" destOrd="0" presId="urn:microsoft.com/office/officeart/2005/8/layout/hProcess9"/>
    <dgm:cxn modelId="{09D5D7BC-E283-4DE1-BDCF-FE2F51064455}" type="presParOf" srcId="{B99A5862-A361-4FB2-96F1-5E1A176BA247}" destId="{9B2B17E2-7680-4ED0-B5D9-50DE230394CD}" srcOrd="0" destOrd="0" presId="urn:microsoft.com/office/officeart/2005/8/layout/hProcess9"/>
    <dgm:cxn modelId="{977E0DE1-7AB1-48E1-A333-10B997840D2A}" type="presParOf" srcId="{B99A5862-A361-4FB2-96F1-5E1A176BA247}" destId="{D7DDFD2E-75E5-4CB2-9939-9ECDB18144FD}" srcOrd="1" destOrd="0" presId="urn:microsoft.com/office/officeart/2005/8/layout/hProcess9"/>
    <dgm:cxn modelId="{FE25A579-7667-4985-849B-6F11A7DC0AE4}" type="presParOf" srcId="{B99A5862-A361-4FB2-96F1-5E1A176BA247}" destId="{90B9C2B2-A52E-4BEC-AEBB-EE10B44AD094}" srcOrd="2" destOrd="0" presId="urn:microsoft.com/office/officeart/2005/8/layout/hProcess9"/>
    <dgm:cxn modelId="{5E98F51A-C493-48C8-9913-343A3B602263}" type="presParOf" srcId="{B99A5862-A361-4FB2-96F1-5E1A176BA247}" destId="{A0EA8CED-9BE0-43C1-BA32-EDBBC03FF3FA}" srcOrd="3" destOrd="0" presId="urn:microsoft.com/office/officeart/2005/8/layout/hProcess9"/>
    <dgm:cxn modelId="{2C8B6911-279D-4117-B4EE-6F23FD94506B}" type="presParOf" srcId="{B99A5862-A361-4FB2-96F1-5E1A176BA247}" destId="{B6EA5701-2682-4BCA-A326-EDC73F1D1A2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1E5B55-12F0-418D-9588-FA093FEF9B5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A2D3F7-CE98-4158-989A-D354E5687E10}">
      <dgm:prSet/>
      <dgm:spPr/>
      <dgm:t>
        <a:bodyPr/>
        <a:lstStyle/>
        <a:p>
          <a:pPr rtl="0"/>
          <a:r>
            <a:rPr lang="en-US" dirty="0" smtClean="0"/>
            <a:t>Revised item wording based on input from practicing elementary &amp; middle school teachers</a:t>
          </a:r>
        </a:p>
        <a:p>
          <a:pPr rtl="0"/>
          <a:r>
            <a:rPr lang="en-US" dirty="0" smtClean="0"/>
            <a:t>Fall 2008/Spring 2009</a:t>
          </a:r>
          <a:endParaRPr lang="en-US" dirty="0"/>
        </a:p>
      </dgm:t>
    </dgm:pt>
    <dgm:pt modelId="{5DC8EF93-973A-4B6C-9A1C-C552F91B2BB5}" type="parTrans" cxnId="{90694AE7-A087-49D5-A6E8-100020044A0D}">
      <dgm:prSet/>
      <dgm:spPr/>
      <dgm:t>
        <a:bodyPr/>
        <a:lstStyle/>
        <a:p>
          <a:endParaRPr lang="en-US"/>
        </a:p>
      </dgm:t>
    </dgm:pt>
    <dgm:pt modelId="{31A16F85-F41A-44C6-86B2-F7884F625A9B}" type="sibTrans" cxnId="{90694AE7-A087-49D5-A6E8-100020044A0D}">
      <dgm:prSet/>
      <dgm:spPr/>
      <dgm:t>
        <a:bodyPr/>
        <a:lstStyle/>
        <a:p>
          <a:endParaRPr lang="en-US"/>
        </a:p>
      </dgm:t>
    </dgm:pt>
    <dgm:pt modelId="{802B9652-BDB2-470D-B123-7F0EBDEAC831}">
      <dgm:prSet/>
      <dgm:spPr/>
      <dgm:t>
        <a:bodyPr/>
        <a:lstStyle/>
        <a:p>
          <a:pPr rtl="0"/>
          <a:r>
            <a:rPr lang="en-US" dirty="0" smtClean="0"/>
            <a:t>Pilot Study </a:t>
          </a:r>
        </a:p>
        <a:p>
          <a:pPr rtl="0"/>
          <a:r>
            <a:rPr lang="en-US" dirty="0" smtClean="0"/>
            <a:t>2009 </a:t>
          </a:r>
          <a:endParaRPr lang="en-US" dirty="0"/>
        </a:p>
      </dgm:t>
    </dgm:pt>
    <dgm:pt modelId="{F4EE5052-8540-4CE6-BBA0-30856027D31A}" type="parTrans" cxnId="{15106520-CC0F-4A99-A0CC-B25CF03D96CF}">
      <dgm:prSet/>
      <dgm:spPr/>
      <dgm:t>
        <a:bodyPr/>
        <a:lstStyle/>
        <a:p>
          <a:endParaRPr lang="en-US"/>
        </a:p>
      </dgm:t>
    </dgm:pt>
    <dgm:pt modelId="{D15E156E-7B89-49AD-92AC-6164D2B08CFF}" type="sibTrans" cxnId="{15106520-CC0F-4A99-A0CC-B25CF03D96CF}">
      <dgm:prSet/>
      <dgm:spPr/>
      <dgm:t>
        <a:bodyPr/>
        <a:lstStyle/>
        <a:p>
          <a:endParaRPr lang="en-US"/>
        </a:p>
      </dgm:t>
    </dgm:pt>
    <dgm:pt modelId="{4132A950-2E30-4D33-BAEC-0ADC169D81BB}">
      <dgm:prSet/>
      <dgm:spPr/>
      <dgm:t>
        <a:bodyPr/>
        <a:lstStyle/>
        <a:p>
          <a:pPr rtl="0"/>
          <a:r>
            <a:rPr lang="en-US" dirty="0" smtClean="0"/>
            <a:t>Data Collection Study for Validation Purposes</a:t>
          </a:r>
        </a:p>
        <a:p>
          <a:pPr rtl="0"/>
          <a:r>
            <a:rPr lang="en-US" dirty="0" smtClean="0"/>
            <a:t>2010 - 2011</a:t>
          </a:r>
          <a:endParaRPr lang="en-US" dirty="0"/>
        </a:p>
      </dgm:t>
    </dgm:pt>
    <dgm:pt modelId="{2646CFFD-655A-4BB5-AA51-A30B4B9C7F1E}" type="parTrans" cxnId="{6B51B5DD-63E5-4644-8CD5-5612A0D0DB0B}">
      <dgm:prSet/>
      <dgm:spPr/>
      <dgm:t>
        <a:bodyPr/>
        <a:lstStyle/>
        <a:p>
          <a:endParaRPr lang="en-US"/>
        </a:p>
      </dgm:t>
    </dgm:pt>
    <dgm:pt modelId="{EEC14A76-EAFF-415C-AD60-F76AD67DA9A7}" type="sibTrans" cxnId="{6B51B5DD-63E5-4644-8CD5-5612A0D0DB0B}">
      <dgm:prSet/>
      <dgm:spPr/>
      <dgm:t>
        <a:bodyPr/>
        <a:lstStyle/>
        <a:p>
          <a:endParaRPr lang="en-US"/>
        </a:p>
      </dgm:t>
    </dgm:pt>
    <dgm:pt modelId="{FB6982CB-CB7D-43DD-B07F-96A6A1ABDF20}" type="pres">
      <dgm:prSet presAssocID="{501E5B55-12F0-418D-9588-FA093FEF9B5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0C9E65-2606-4F2F-AD66-697D87B564BF}" type="pres">
      <dgm:prSet presAssocID="{501E5B55-12F0-418D-9588-FA093FEF9B5C}" presName="arrow" presStyleLbl="bgShp" presStyleIdx="0" presStyleCnt="1"/>
      <dgm:spPr/>
      <dgm:t>
        <a:bodyPr/>
        <a:lstStyle/>
        <a:p>
          <a:endParaRPr lang="en-US"/>
        </a:p>
      </dgm:t>
    </dgm:pt>
    <dgm:pt modelId="{B99A5862-A361-4FB2-96F1-5E1A176BA247}" type="pres">
      <dgm:prSet presAssocID="{501E5B55-12F0-418D-9588-FA093FEF9B5C}" presName="linearProcess" presStyleCnt="0"/>
      <dgm:spPr/>
    </dgm:pt>
    <dgm:pt modelId="{B51B5CF7-F06F-43B3-955C-E1B21FDDB212}" type="pres">
      <dgm:prSet presAssocID="{08A2D3F7-CE98-4158-989A-D354E5687E1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0C04C-58EB-4D12-9687-7763C82A78EC}" type="pres">
      <dgm:prSet presAssocID="{31A16F85-F41A-44C6-86B2-F7884F625A9B}" presName="sibTrans" presStyleCnt="0"/>
      <dgm:spPr/>
    </dgm:pt>
    <dgm:pt modelId="{8DEF1795-1ACA-4032-ADAD-FA51775D08C8}" type="pres">
      <dgm:prSet presAssocID="{802B9652-BDB2-470D-B123-7F0EBDEAC83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66131D-D649-4795-AC55-F65E5FAD5832}" type="pres">
      <dgm:prSet presAssocID="{D15E156E-7B89-49AD-92AC-6164D2B08CFF}" presName="sibTrans" presStyleCnt="0"/>
      <dgm:spPr/>
    </dgm:pt>
    <dgm:pt modelId="{C05B97C6-F1EE-43EB-9D87-ABBBCC944672}" type="pres">
      <dgm:prSet presAssocID="{4132A950-2E30-4D33-BAEC-0ADC169D81B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51B5DD-63E5-4644-8CD5-5612A0D0DB0B}" srcId="{501E5B55-12F0-418D-9588-FA093FEF9B5C}" destId="{4132A950-2E30-4D33-BAEC-0ADC169D81BB}" srcOrd="2" destOrd="0" parTransId="{2646CFFD-655A-4BB5-AA51-A30B4B9C7F1E}" sibTransId="{EEC14A76-EAFF-415C-AD60-F76AD67DA9A7}"/>
    <dgm:cxn modelId="{90694AE7-A087-49D5-A6E8-100020044A0D}" srcId="{501E5B55-12F0-418D-9588-FA093FEF9B5C}" destId="{08A2D3F7-CE98-4158-989A-D354E5687E10}" srcOrd="0" destOrd="0" parTransId="{5DC8EF93-973A-4B6C-9A1C-C552F91B2BB5}" sibTransId="{31A16F85-F41A-44C6-86B2-F7884F625A9B}"/>
    <dgm:cxn modelId="{9BB9DABB-7B14-42D5-B2F6-EBDF30C4C207}" type="presOf" srcId="{08A2D3F7-CE98-4158-989A-D354E5687E10}" destId="{B51B5CF7-F06F-43B3-955C-E1B21FDDB212}" srcOrd="0" destOrd="0" presId="urn:microsoft.com/office/officeart/2005/8/layout/hProcess9"/>
    <dgm:cxn modelId="{64D1BB7E-9AB9-41BA-BAA7-C7B550D86A2B}" type="presOf" srcId="{4132A950-2E30-4D33-BAEC-0ADC169D81BB}" destId="{C05B97C6-F1EE-43EB-9D87-ABBBCC944672}" srcOrd="0" destOrd="0" presId="urn:microsoft.com/office/officeart/2005/8/layout/hProcess9"/>
    <dgm:cxn modelId="{9128F9B2-2494-4906-B7CE-87F626982040}" type="presOf" srcId="{501E5B55-12F0-418D-9588-FA093FEF9B5C}" destId="{FB6982CB-CB7D-43DD-B07F-96A6A1ABDF20}" srcOrd="0" destOrd="0" presId="urn:microsoft.com/office/officeart/2005/8/layout/hProcess9"/>
    <dgm:cxn modelId="{18FBB91A-7925-4904-B157-7CE94DCB1F09}" type="presOf" srcId="{802B9652-BDB2-470D-B123-7F0EBDEAC831}" destId="{8DEF1795-1ACA-4032-ADAD-FA51775D08C8}" srcOrd="0" destOrd="0" presId="urn:microsoft.com/office/officeart/2005/8/layout/hProcess9"/>
    <dgm:cxn modelId="{15106520-CC0F-4A99-A0CC-B25CF03D96CF}" srcId="{501E5B55-12F0-418D-9588-FA093FEF9B5C}" destId="{802B9652-BDB2-470D-B123-7F0EBDEAC831}" srcOrd="1" destOrd="0" parTransId="{F4EE5052-8540-4CE6-BBA0-30856027D31A}" sibTransId="{D15E156E-7B89-49AD-92AC-6164D2B08CFF}"/>
    <dgm:cxn modelId="{83265712-F00D-473C-B927-56EA0A0DA82E}" type="presParOf" srcId="{FB6982CB-CB7D-43DD-B07F-96A6A1ABDF20}" destId="{6B0C9E65-2606-4F2F-AD66-697D87B564BF}" srcOrd="0" destOrd="0" presId="urn:microsoft.com/office/officeart/2005/8/layout/hProcess9"/>
    <dgm:cxn modelId="{A6B67E4A-BAF3-48A6-BB96-6178CAB0DC5C}" type="presParOf" srcId="{FB6982CB-CB7D-43DD-B07F-96A6A1ABDF20}" destId="{B99A5862-A361-4FB2-96F1-5E1A176BA247}" srcOrd="1" destOrd="0" presId="urn:microsoft.com/office/officeart/2005/8/layout/hProcess9"/>
    <dgm:cxn modelId="{1AAE6D77-775C-4D6C-8FDD-0BA960B3FB9D}" type="presParOf" srcId="{B99A5862-A361-4FB2-96F1-5E1A176BA247}" destId="{B51B5CF7-F06F-43B3-955C-E1B21FDDB212}" srcOrd="0" destOrd="0" presId="urn:microsoft.com/office/officeart/2005/8/layout/hProcess9"/>
    <dgm:cxn modelId="{9B103F36-3EC7-4E68-A013-6B9C890061C6}" type="presParOf" srcId="{B99A5862-A361-4FB2-96F1-5E1A176BA247}" destId="{90D0C04C-58EB-4D12-9687-7763C82A78EC}" srcOrd="1" destOrd="0" presId="urn:microsoft.com/office/officeart/2005/8/layout/hProcess9"/>
    <dgm:cxn modelId="{FBB6E0F2-D7E2-48C8-A2CF-C13E661FCA7A}" type="presParOf" srcId="{B99A5862-A361-4FB2-96F1-5E1A176BA247}" destId="{8DEF1795-1ACA-4032-ADAD-FA51775D08C8}" srcOrd="2" destOrd="0" presId="urn:microsoft.com/office/officeart/2005/8/layout/hProcess9"/>
    <dgm:cxn modelId="{6FC8090E-E0B4-4D7A-ACCC-E18252CCFC4E}" type="presParOf" srcId="{B99A5862-A361-4FB2-96F1-5E1A176BA247}" destId="{5866131D-D649-4795-AC55-F65E5FAD5832}" srcOrd="3" destOrd="0" presId="urn:microsoft.com/office/officeart/2005/8/layout/hProcess9"/>
    <dgm:cxn modelId="{32B07479-E9B2-4D7D-A6C3-22498AFA6FE4}" type="presParOf" srcId="{B99A5862-A361-4FB2-96F1-5E1A176BA247}" destId="{C05B97C6-F1EE-43EB-9D87-ABBBCC94467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D974B-6CFB-4DBA-82D4-C8DFE573726D}">
      <dsp:nvSpPr>
        <dsp:cNvPr id="0" name=""/>
        <dsp:cNvSpPr/>
      </dsp:nvSpPr>
      <dsp:spPr>
        <a:xfrm>
          <a:off x="0" y="213357"/>
          <a:ext cx="8229600" cy="10210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Self-Efficacy, Attitudes, and Beliefs</a:t>
          </a:r>
          <a:endParaRPr lang="en-US" sz="4400" kern="1200" dirty="0"/>
        </a:p>
      </dsp:txBody>
      <dsp:txXfrm>
        <a:off x="0" y="213357"/>
        <a:ext cx="8229600" cy="1021088"/>
      </dsp:txXfrm>
    </dsp:sp>
    <dsp:sp modelId="{70727189-8DC4-40B3-90E6-DF40E2FF1F60}">
      <dsp:nvSpPr>
        <dsp:cNvPr id="0" name=""/>
        <dsp:cNvSpPr/>
      </dsp:nvSpPr>
      <dsp:spPr>
        <a:xfrm>
          <a:off x="4018" y="1661162"/>
          <a:ext cx="2740521" cy="3936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Teacher efficacy affects: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teacher motivation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willingness to use more innovative techniques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student achievement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time spent teaching certain concepts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(Czerniak, 1990;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Riggs &amp; Enochs, 1990; Wenta, 2000).</a:t>
          </a:r>
          <a:endParaRPr lang="en-US" sz="2000" kern="1200" dirty="0"/>
        </a:p>
      </dsp:txBody>
      <dsp:txXfrm>
        <a:off x="4018" y="1661162"/>
        <a:ext cx="2740521" cy="3936492"/>
      </dsp:txXfrm>
    </dsp:sp>
    <dsp:sp modelId="{49AF347E-CD5E-4D2C-858C-6A1C7B6DF000}">
      <dsp:nvSpPr>
        <dsp:cNvPr id="0" name=""/>
        <dsp:cNvSpPr/>
      </dsp:nvSpPr>
      <dsp:spPr>
        <a:xfrm>
          <a:off x="2744539" y="1661162"/>
          <a:ext cx="2740521" cy="3936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Existing Instruments: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attitude towards statistics (SATS, ATS)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efficacy for learning/doing statistics (CSSE, SELS)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statistical knowledge (SCI)</a:t>
          </a:r>
          <a:endParaRPr lang="en-US" sz="2000" kern="1200" dirty="0"/>
        </a:p>
      </dsp:txBody>
      <dsp:txXfrm>
        <a:off x="2744539" y="1661162"/>
        <a:ext cx="2740521" cy="3936492"/>
      </dsp:txXfrm>
    </dsp:sp>
    <dsp:sp modelId="{4287D113-3D90-4AAB-BD85-5BDD95B56163}">
      <dsp:nvSpPr>
        <dsp:cNvPr id="0" name=""/>
        <dsp:cNvSpPr/>
      </dsp:nvSpPr>
      <dsp:spPr>
        <a:xfrm>
          <a:off x="5485060" y="1661162"/>
          <a:ext cx="2740521" cy="3936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 prior instrument measures self-efficacy for future teachers. </a:t>
          </a:r>
          <a:endParaRPr lang="en-US" sz="2000" kern="1200" dirty="0"/>
        </a:p>
      </dsp:txBody>
      <dsp:txXfrm>
        <a:off x="5485060" y="1661162"/>
        <a:ext cx="2740521" cy="3936492"/>
      </dsp:txXfrm>
    </dsp:sp>
    <dsp:sp modelId="{4BCBA4AE-0FC3-4197-ACCA-A50976035552}">
      <dsp:nvSpPr>
        <dsp:cNvPr id="0" name=""/>
        <dsp:cNvSpPr/>
      </dsp:nvSpPr>
      <dsp:spPr>
        <a:xfrm>
          <a:off x="0" y="5526578"/>
          <a:ext cx="8229600" cy="4373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A8AD0-2063-491E-9D27-59E2B61843A9}">
      <dsp:nvSpPr>
        <dsp:cNvPr id="0" name=""/>
        <dsp:cNvSpPr/>
      </dsp:nvSpPr>
      <dsp:spPr>
        <a:xfrm>
          <a:off x="241880" y="691728"/>
          <a:ext cx="2869039" cy="2869039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32A4D-8058-4B6D-9412-E7AE6C8080EB}">
      <dsp:nvSpPr>
        <dsp:cNvPr id="0" name=""/>
        <dsp:cNvSpPr/>
      </dsp:nvSpPr>
      <dsp:spPr>
        <a:xfrm>
          <a:off x="241880" y="691728"/>
          <a:ext cx="2869039" cy="2869039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244AE-A083-4AE9-8988-BAD20783FA23}">
      <dsp:nvSpPr>
        <dsp:cNvPr id="0" name=""/>
        <dsp:cNvSpPr/>
      </dsp:nvSpPr>
      <dsp:spPr>
        <a:xfrm>
          <a:off x="241880" y="691728"/>
          <a:ext cx="2869039" cy="286903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2F1A3-4A55-4662-A1C7-4C0C575CFA44}">
      <dsp:nvSpPr>
        <dsp:cNvPr id="0" name=""/>
        <dsp:cNvSpPr/>
      </dsp:nvSpPr>
      <dsp:spPr>
        <a:xfrm>
          <a:off x="838200" y="1466493"/>
          <a:ext cx="1676398" cy="13195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Three Developmental Levels</a:t>
          </a:r>
          <a:endParaRPr lang="en-US" sz="1200" b="1" kern="1200" dirty="0"/>
        </a:p>
      </dsp:txBody>
      <dsp:txXfrm>
        <a:off x="1083703" y="1659731"/>
        <a:ext cx="1185392" cy="933034"/>
      </dsp:txXfrm>
    </dsp:sp>
    <dsp:sp modelId="{B943439D-523A-45AF-BB16-A3718C0D9BDA}">
      <dsp:nvSpPr>
        <dsp:cNvPr id="0" name=""/>
        <dsp:cNvSpPr/>
      </dsp:nvSpPr>
      <dsp:spPr>
        <a:xfrm>
          <a:off x="1214571" y="263151"/>
          <a:ext cx="923657" cy="9236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</a:t>
          </a:r>
          <a:r>
            <a:rPr lang="en-US" sz="1100" kern="1200" dirty="0" smtClean="0"/>
            <a:t>    </a:t>
          </a:r>
          <a:br>
            <a:rPr lang="en-US" sz="1100" kern="1200" dirty="0" smtClean="0"/>
          </a:br>
          <a:r>
            <a:rPr lang="en-US" sz="1100" b="1" kern="1200" dirty="0" smtClean="0"/>
            <a:t>Five Objectives</a:t>
          </a:r>
          <a:endParaRPr lang="en-US" sz="1100" b="1" kern="1200" dirty="0"/>
        </a:p>
      </dsp:txBody>
      <dsp:txXfrm>
        <a:off x="1349837" y="398417"/>
        <a:ext cx="653125" cy="653125"/>
      </dsp:txXfrm>
    </dsp:sp>
    <dsp:sp modelId="{0ED4245B-11F7-4061-8FE7-2E0035E78A0D}">
      <dsp:nvSpPr>
        <dsp:cNvPr id="0" name=""/>
        <dsp:cNvSpPr/>
      </dsp:nvSpPr>
      <dsp:spPr>
        <a:xfrm>
          <a:off x="2428105" y="2365053"/>
          <a:ext cx="923657" cy="923657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     </a:t>
          </a:r>
          <a:br>
            <a:rPr lang="en-US" sz="1400" b="1" kern="1200" dirty="0" smtClean="0"/>
          </a:br>
          <a:r>
            <a:rPr lang="en-US" sz="1100" b="1" kern="1200" dirty="0" smtClean="0"/>
            <a:t>Six Objectives</a:t>
          </a:r>
          <a:endParaRPr lang="en-US" sz="1100" kern="1200" dirty="0"/>
        </a:p>
      </dsp:txBody>
      <dsp:txXfrm>
        <a:off x="2563371" y="2500319"/>
        <a:ext cx="653125" cy="653125"/>
      </dsp:txXfrm>
    </dsp:sp>
    <dsp:sp modelId="{C9AB8FC7-117E-4E91-9986-9AACB3E50B3C}">
      <dsp:nvSpPr>
        <dsp:cNvPr id="0" name=""/>
        <dsp:cNvSpPr/>
      </dsp:nvSpPr>
      <dsp:spPr>
        <a:xfrm>
          <a:off x="1037" y="2365053"/>
          <a:ext cx="923657" cy="92365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</a:t>
          </a:r>
          <a:r>
            <a:rPr lang="en-US" sz="1100" kern="1200" dirty="0" smtClean="0"/>
            <a:t>  </a:t>
          </a:r>
          <a:br>
            <a:rPr lang="en-US" sz="1100" kern="1200" dirty="0" smtClean="0"/>
          </a:br>
          <a:r>
            <a:rPr lang="en-US" sz="1100" b="1" kern="1200" dirty="0" smtClean="0"/>
            <a:t>Nine Objectives</a:t>
          </a: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36303" y="2500319"/>
        <a:ext cx="653125" cy="653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C9E65-2606-4F2F-AD66-697D87B564BF}">
      <dsp:nvSpPr>
        <dsp:cNvPr id="0" name=""/>
        <dsp:cNvSpPr/>
      </dsp:nvSpPr>
      <dsp:spPr>
        <a:xfrm>
          <a:off x="657224" y="0"/>
          <a:ext cx="7448550" cy="4800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B17E2-7680-4ED0-B5D9-50DE230394CD}">
      <dsp:nvSpPr>
        <dsp:cNvPr id="0" name=""/>
        <dsp:cNvSpPr/>
      </dsp:nvSpPr>
      <dsp:spPr>
        <a:xfrm>
          <a:off x="0" y="1440179"/>
          <a:ext cx="262890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Identified representative behaviors from GAISE items</a:t>
          </a:r>
        </a:p>
      </dsp:txBody>
      <dsp:txXfrm>
        <a:off x="93738" y="1533917"/>
        <a:ext cx="2441424" cy="1732764"/>
      </dsp:txXfrm>
    </dsp:sp>
    <dsp:sp modelId="{90B9C2B2-A52E-4BEC-AEBB-EE10B44AD094}">
      <dsp:nvSpPr>
        <dsp:cNvPr id="0" name=""/>
        <dsp:cNvSpPr/>
      </dsp:nvSpPr>
      <dsp:spPr>
        <a:xfrm>
          <a:off x="3067049" y="1440179"/>
          <a:ext cx="262890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Determined alignment of GAISE report to state standards</a:t>
          </a:r>
        </a:p>
      </dsp:txBody>
      <dsp:txXfrm>
        <a:off x="3160787" y="1533917"/>
        <a:ext cx="2441424" cy="1732764"/>
      </dsp:txXfrm>
    </dsp:sp>
    <dsp:sp modelId="{B6EA5701-2682-4BCA-A326-EDC73F1D1A2D}">
      <dsp:nvSpPr>
        <dsp:cNvPr id="0" name=""/>
        <dsp:cNvSpPr/>
      </dsp:nvSpPr>
      <dsp:spPr>
        <a:xfrm>
          <a:off x="6134100" y="1440179"/>
          <a:ext cx="262890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Draft items created for instrument using language aligned with GAISE and state standards</a:t>
          </a:r>
          <a:endParaRPr lang="en-US" sz="2000" kern="1200" dirty="0"/>
        </a:p>
      </dsp:txBody>
      <dsp:txXfrm>
        <a:off x="6227838" y="1533917"/>
        <a:ext cx="2441424" cy="17327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C9E65-2606-4F2F-AD66-697D87B564BF}">
      <dsp:nvSpPr>
        <dsp:cNvPr id="0" name=""/>
        <dsp:cNvSpPr/>
      </dsp:nvSpPr>
      <dsp:spPr>
        <a:xfrm>
          <a:off x="657224" y="0"/>
          <a:ext cx="7448550" cy="4800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B5CF7-F06F-43B3-955C-E1B21FDDB212}">
      <dsp:nvSpPr>
        <dsp:cNvPr id="0" name=""/>
        <dsp:cNvSpPr/>
      </dsp:nvSpPr>
      <dsp:spPr>
        <a:xfrm>
          <a:off x="9413" y="1440179"/>
          <a:ext cx="282059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Revised item wording based on input from practicing elementary &amp; middle school teachers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Fall 2008/Spring 2009</a:t>
          </a:r>
          <a:endParaRPr lang="en-US" sz="2000" kern="1200" dirty="0"/>
        </a:p>
      </dsp:txBody>
      <dsp:txXfrm>
        <a:off x="103151" y="1533917"/>
        <a:ext cx="2633114" cy="1732764"/>
      </dsp:txXfrm>
    </dsp:sp>
    <dsp:sp modelId="{8DEF1795-1ACA-4032-ADAD-FA51775D08C8}">
      <dsp:nvSpPr>
        <dsp:cNvPr id="0" name=""/>
        <dsp:cNvSpPr/>
      </dsp:nvSpPr>
      <dsp:spPr>
        <a:xfrm>
          <a:off x="2971204" y="1440179"/>
          <a:ext cx="282059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Pilot Study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2009 </a:t>
          </a:r>
          <a:endParaRPr lang="en-US" sz="2000" kern="1200" dirty="0"/>
        </a:p>
      </dsp:txBody>
      <dsp:txXfrm>
        <a:off x="3064942" y="1533917"/>
        <a:ext cx="2633114" cy="1732764"/>
      </dsp:txXfrm>
    </dsp:sp>
    <dsp:sp modelId="{C05B97C6-F1EE-43EB-9D87-ABBBCC944672}">
      <dsp:nvSpPr>
        <dsp:cNvPr id="0" name=""/>
        <dsp:cNvSpPr/>
      </dsp:nvSpPr>
      <dsp:spPr>
        <a:xfrm>
          <a:off x="5932995" y="1440179"/>
          <a:ext cx="282059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Collection Study for Validation Purposes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2010 - 2011</a:t>
          </a:r>
          <a:endParaRPr lang="en-US" sz="2000" kern="1200" dirty="0"/>
        </a:p>
      </dsp:txBody>
      <dsp:txXfrm>
        <a:off x="6026733" y="1533917"/>
        <a:ext cx="2633114" cy="1732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FABE4-24E4-48D1-90D8-68CF8B52C20F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093BC-3165-42EB-BCED-8DE98386B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9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r>
              <a:rPr lang="en-US" baseline="0" dirty="0" smtClean="0"/>
              <a:t> started as a </a:t>
            </a:r>
            <a:r>
              <a:rPr lang="en-US" baseline="0" dirty="0" err="1" smtClean="0"/>
              <a:t>CAUSEmos</a:t>
            </a:r>
            <a:r>
              <a:rPr lang="en-US" baseline="0" dirty="0" smtClean="0"/>
              <a:t> cluster in 2007, with 3 RAB mentors and 4 “novice” researchers.  Mention Felicity and Randy.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8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Instrument developed using Rasch framework so</a:t>
            </a:r>
            <a:r>
              <a:rPr lang="en-CA" baseline="0" dirty="0" smtClean="0"/>
              <a:t> we used Rasch/IRT-based methods instead of Classical Test methods</a:t>
            </a:r>
            <a:endParaRPr lang="en-CA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53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few</a:t>
            </a:r>
            <a:r>
              <a:rPr lang="en-US" baseline="0" dirty="0" smtClean="0"/>
              <a:t> rows: Point-</a:t>
            </a:r>
            <a:r>
              <a:rPr lang="en-US" baseline="0" dirty="0" err="1" smtClean="0"/>
              <a:t>polyserial</a:t>
            </a:r>
            <a:r>
              <a:rPr lang="en-US" baseline="0" dirty="0" smtClean="0"/>
              <a:t> correlations – correlation between each item and the overall performance on the instrument – Positive direction of correlation indicates higher efficacy on a particular item relates to higher efficacy overall. Larger values are better. Values presented for the instrument as a whole as well as the two dimensions.</a:t>
            </a:r>
          </a:p>
          <a:p>
            <a:r>
              <a:rPr lang="en-US" baseline="0" dirty="0" smtClean="0"/>
              <a:t>Next sets of rows: Mean-squared weighted and </a:t>
            </a:r>
            <a:r>
              <a:rPr lang="en-US" baseline="0" dirty="0" err="1" smtClean="0"/>
              <a:t>unweighted</a:t>
            </a:r>
            <a:r>
              <a:rPr lang="en-US" baseline="0" dirty="0" smtClean="0"/>
              <a:t> fit statistics; How well the Rasch-based model predicted the person’s response category based on their overall level of efficacy. Target values is 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>
                <a:effectLst/>
              </a:rPr>
              <a:t>Met all but</a:t>
            </a:r>
            <a:r>
              <a:rPr lang="en-CA" baseline="0" dirty="0" smtClean="0">
                <a:effectLst/>
              </a:rPr>
              <a:t> two criterion. Two that we didn’t meet are not essential. </a:t>
            </a:r>
          </a:p>
          <a:p>
            <a:endParaRPr lang="en-CA" baseline="0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Linacre, J. M. (2004). Optimal rating scale category effectiveness. In E. V. Smith, Jr. &amp; R. M. Smith (Eds.), </a:t>
            </a:r>
            <a:r>
              <a:rPr lang="en-CA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 to Rasch measurement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(pp. 258-278). Maple Grove, MN: JAM Press.</a:t>
            </a:r>
            <a:r>
              <a:rPr lang="en-CA" dirty="0" smtClean="0">
                <a:effectLst/>
              </a:rPr>
              <a:t>	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3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the subscales have a different number of items (11 vs. 15, respectively), this difference was not unexpected. These reliability estimates are analogous to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Cronbach’s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Alpha, indicating that very little measurement error exists in the scores.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23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Other two strands</a:t>
            </a:r>
            <a:r>
              <a:rPr lang="en-US" baseline="0" dirty="0" smtClean="0"/>
              <a:t> are about probability. “</a:t>
            </a:r>
            <a:r>
              <a:rPr lang="en-CA" dirty="0" smtClean="0">
                <a:effectLst/>
              </a:rPr>
              <a:t>There are recommendations in the statistics education literature to deemphasize probability and to address probability on an as-needed basis rather than studying it in its own right. Specifically, the GAISE PreK-12 report (Franklin et al., 2007, pp. 8-9) says "probability is a tool for statistics" and "an intuitive grasp of probability will suffice at these [precollege] levels”. The focus of GAISE, and of SETS, is the formulation of research questions, data collection and analysis as well as the interpretation of results. </a:t>
            </a:r>
            <a:r>
              <a:rPr lang="en-US" dirty="0" smtClean="0">
                <a:effectLst/>
              </a:rPr>
              <a:t>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69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r>
              <a:rPr lang="en-US" baseline="0" dirty="0" smtClean="0"/>
              <a:t> </a:t>
            </a:r>
            <a:r>
              <a:rPr lang="en-US" dirty="0" smtClean="0"/>
              <a:t>Research questions:</a:t>
            </a:r>
            <a:r>
              <a:rPr lang="en-US" baseline="0" dirty="0" smtClean="0"/>
              <a:t> How is self-efficacy to teach statistics impacted by teacher beliefs/feelings about statistics? </a:t>
            </a:r>
            <a:r>
              <a:rPr lang="en-US" dirty="0" smtClean="0"/>
              <a:t>What</a:t>
            </a:r>
            <a:r>
              <a:rPr lang="en-US" baseline="0" dirty="0" smtClean="0"/>
              <a:t> are the effects of teacher self-efficacy on student achievement? What are the effects of teacher self-efficacy on teaching practices? How is self-efficacy related to teacher knowledge to teach statistics?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51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part of CAUSE cluster, we had the opportunity</a:t>
            </a:r>
            <a:r>
              <a:rPr lang="en-US" baseline="0" dirty="0" smtClean="0"/>
              <a:t> to investigate any aspect of statistics education. </a:t>
            </a:r>
            <a:r>
              <a:rPr lang="en-US" dirty="0" smtClean="0"/>
              <a:t>Some</a:t>
            </a:r>
            <a:r>
              <a:rPr lang="en-US" baseline="0" dirty="0" smtClean="0"/>
              <a:t> of the research team interacts with or teaches pre-service teachers.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6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closest one is Jane  Watson’s teacher survey (2001) – elementary and secondary in-service teachers, measures seven types of knowledge, including values and reflection.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8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quote is from 2007 Franklin et al. </a:t>
            </a:r>
            <a:r>
              <a:rPr lang="en-US" baseline="0" smtClean="0"/>
              <a:t>document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9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The Common Core proposes a set of Mathematical Practices that all teachers should develop in their students.  These practices are similar to NCTM’s Mathematical Processes from the </a:t>
            </a:r>
            <a:r>
              <a:rPr lang="en-US" i="1" dirty="0" smtClean="0">
                <a:latin typeface="Helvetica" pitchFamily="64" charset="0"/>
                <a:ea typeface="ＭＳ Ｐゴシック" pitchFamily="34" charset="-128"/>
              </a:rPr>
              <a:t>Principles and Standards for School Mathematics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. </a:t>
            </a:r>
          </a:p>
          <a:p>
            <a:r>
              <a:rPr lang="en-US" dirty="0" smtClean="0"/>
              <a:t>Specific standard</a:t>
            </a:r>
            <a:r>
              <a:rPr lang="en-US" baseline="0" dirty="0" smtClean="0"/>
              <a:t>s for Grade 2 that build on those from Grade 1 standards.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High School Topics: Number &amp; Quantity, Algebra, Functions, Modeling, Geometry, Statistics &amp; Probability</a:t>
            </a:r>
          </a:p>
          <a:p>
            <a:endParaRPr lang="en-US" baseline="0" dirty="0" smtClean="0"/>
          </a:p>
          <a:p>
            <a:pPr marL="0" indent="0">
              <a:spcBef>
                <a:spcPts val="600"/>
              </a:spcBef>
              <a:spcAft>
                <a:spcPts val="1200"/>
              </a:spcAft>
              <a:buFont typeface="Helvetica" pitchFamily="64" charset="0"/>
              <a:buNone/>
            </a:pPr>
            <a:r>
              <a:rPr lang="en-US" baseline="0" dirty="0" smtClean="0"/>
              <a:t>8 Mathematical Practices: 1.  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Make sense of problems and persevere in solving them.  2. Reason abstractly and quantitatively. 3</a:t>
            </a:r>
            <a:r>
              <a:rPr lang="en-US" b="1" dirty="0" smtClean="0">
                <a:latin typeface="Helvetica" pitchFamily="64" charset="0"/>
                <a:ea typeface="ＭＳ Ｐゴシック" pitchFamily="34" charset="-128"/>
              </a:rPr>
              <a:t>. Construct viable arguments and critique the reasoning of others. 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4. Model with mathematics. 5. Use appropriate tools strategically. 6.</a:t>
            </a:r>
            <a:r>
              <a:rPr lang="en-US" baseline="0" dirty="0" smtClean="0">
                <a:latin typeface="Helvetica" pitchFamily="6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Attend to precision. 7.</a:t>
            </a:r>
            <a:r>
              <a:rPr lang="en-US" baseline="0" dirty="0" smtClean="0">
                <a:latin typeface="Helvetica" pitchFamily="6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Look for and make use of structure.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8.</a:t>
            </a:r>
            <a:r>
              <a:rPr lang="en-US" baseline="0" dirty="0" smtClean="0">
                <a:latin typeface="Helvetica" pitchFamily="64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Look for and express regularity in repeated reasoning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Font typeface="Helvetica" pitchFamily="64" charset="0"/>
              <a:buNone/>
            </a:pPr>
            <a:endParaRPr lang="en-US" dirty="0" smtClean="0">
              <a:latin typeface="Helvetica" pitchFamily="64" charset="0"/>
              <a:ea typeface="ＭＳ Ｐゴシック" pitchFamily="34" charset="-128"/>
            </a:endParaRPr>
          </a:p>
          <a:p>
            <a:pPr marL="457200" indent="-45720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endParaRPr lang="en-US" sz="1600" dirty="0" smtClean="0">
              <a:latin typeface="Helvetica" pitchFamily="64" charset="0"/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10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looked about the language and level of specificity used in both the state standards for mathematics in terms of</a:t>
            </a:r>
            <a:r>
              <a:rPr lang="en-US" baseline="0" dirty="0" smtClean="0"/>
              <a:t> both </a:t>
            </a:r>
            <a:r>
              <a:rPr lang="en-US" dirty="0" smtClean="0"/>
              <a:t>teacher knowledge</a:t>
            </a:r>
            <a:r>
              <a:rPr lang="en-US" baseline="0" dirty="0" smtClean="0"/>
              <a:t> and student learning. For instance, some states mentioned descriptive statistics, others mentioned measures of central tendency, and still other did not mention any statistics in their standards.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59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samples</a:t>
            </a:r>
            <a:r>
              <a:rPr lang="en-US" baseline="0" dirty="0" smtClean="0"/>
              <a:t> of wording changes, request validation paper.</a:t>
            </a:r>
          </a:p>
          <a:p>
            <a:endParaRPr lang="en-US" dirty="0" smtClean="0"/>
          </a:p>
          <a:p>
            <a:r>
              <a:rPr lang="en-US" dirty="0" smtClean="0"/>
              <a:t>2009 pilot</a:t>
            </a:r>
            <a:r>
              <a:rPr lang="en-US" baseline="0" dirty="0" smtClean="0"/>
              <a:t> study – Could see distinction in levels of efficacy for level A vs. level B items; Checked that all of the response categories were being used.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2010 – 2011 data coming up on slide xxx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48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Scale has 6 categories,</a:t>
            </a:r>
            <a:r>
              <a:rPr lang="en-US" baseline="0" dirty="0" smtClean="0"/>
              <a:t> similar to the CSSE and the SELS. Value of 6 “completely confident” to 1 “Not at all confident”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21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CCSSM</a:t>
            </a:r>
            <a:r>
              <a:rPr lang="en-US" baseline="0" dirty="0" smtClean="0"/>
              <a:t> came along after we drafted items for the middle school instrument. We compared the SETS items with CCSSM to make sure our items were still </a:t>
            </a:r>
            <a:r>
              <a:rPr lang="en-US" baseline="0" dirty="0" err="1" smtClean="0"/>
              <a:t>relevent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93BC-3165-42EB-BCED-8DE98386BD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4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9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9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3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6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4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1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29808-5F79-4475-B1BB-DA55D160AB22}" type="datetimeFigureOut">
              <a:rPr lang="en-US" smtClean="0"/>
              <a:pPr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D8A43-50F9-44C9-911F-18C6CBDB9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rpierce@bsu.ed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tat.org/education/gaise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8001000" cy="3810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Measuring </a:t>
            </a:r>
            <a:r>
              <a:rPr lang="en-US" sz="4800" dirty="0"/>
              <a:t>confidence to teach statistics to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middle &amp; high </a:t>
            </a:r>
            <a:r>
              <a:rPr lang="en-US" sz="4800" dirty="0"/>
              <a:t>school </a:t>
            </a:r>
            <a:r>
              <a:rPr lang="en-US" sz="4800" dirty="0" smtClean="0"/>
              <a:t>grades: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The </a:t>
            </a:r>
            <a:r>
              <a:rPr lang="en-US" sz="4800" dirty="0"/>
              <a:t>development </a:t>
            </a:r>
            <a:r>
              <a:rPr lang="en-US" sz="4800" dirty="0" smtClean="0"/>
              <a:t>&amp; validation </a:t>
            </a:r>
            <a:br>
              <a:rPr lang="en-US" sz="4800" dirty="0" smtClean="0"/>
            </a:br>
            <a:r>
              <a:rPr lang="en-US" sz="4800" dirty="0" smtClean="0"/>
              <a:t>of the SETS instruments</a:t>
            </a:r>
            <a:endParaRPr lang="en-US" sz="4800" dirty="0"/>
          </a:p>
        </p:txBody>
      </p:sp>
      <p:pic>
        <p:nvPicPr>
          <p:cNvPr id="1026" name="Picture 2" descr="C:\Users\Leigh Williams\AppData\Local\Microsoft\Windows\Temporary Internet Files\Content.IE5\3LWXQHU0\MC900432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38405"/>
            <a:ext cx="2337332" cy="129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eigh Williams\AppData\Local\Microsoft\Windows\Temporary Internet Files\Content.IE5\EQ0WOVIP\MC90043266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371" y="4235631"/>
            <a:ext cx="1920240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8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4114800" cy="5715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 cap="sq" cmpd="tri">
            <a:solidFill>
              <a:schemeClr val="tx2"/>
            </a:solidFill>
            <a:beve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 smtClean="0"/>
              <a:t>Statistics Standards in the Common Core, Grades 2 - 6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Grades 2 - 5:</a:t>
            </a:r>
          </a:p>
          <a:p>
            <a:pPr marL="0" indent="0">
              <a:buNone/>
            </a:pPr>
            <a:r>
              <a:rPr lang="en-US" sz="1600" b="1" dirty="0" smtClean="0"/>
              <a:t>Represent </a:t>
            </a:r>
            <a:r>
              <a:rPr lang="en-US" sz="1600" b="1" dirty="0"/>
              <a:t>and interpret data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Collecting measurements and creating line plot and bar graphs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Grade 6: </a:t>
            </a:r>
          </a:p>
          <a:p>
            <a:pPr marL="0" indent="0">
              <a:buNone/>
            </a:pPr>
            <a:r>
              <a:rPr lang="en-US" sz="1600" b="1" dirty="0" smtClean="0"/>
              <a:t>Develop understanding of statistical variability: </a:t>
            </a:r>
          </a:p>
          <a:p>
            <a:r>
              <a:rPr lang="en-US" sz="1600" dirty="0" smtClean="0"/>
              <a:t>Recognize statistical question</a:t>
            </a:r>
          </a:p>
          <a:p>
            <a:r>
              <a:rPr lang="en-US" sz="1600" dirty="0" smtClean="0"/>
              <a:t>Data has distribution with specific center/variation/shape</a:t>
            </a:r>
          </a:p>
          <a:p>
            <a:pPr marL="0" indent="0">
              <a:buNone/>
            </a:pPr>
            <a:r>
              <a:rPr lang="en-US" sz="1600" b="1" dirty="0" smtClean="0"/>
              <a:t>Summarize </a:t>
            </a:r>
            <a:r>
              <a:rPr lang="en-US" sz="1600" b="1" dirty="0"/>
              <a:t>and describe </a:t>
            </a:r>
            <a:r>
              <a:rPr lang="en-US" sz="1600" b="1" dirty="0" smtClean="0"/>
              <a:t>distributions</a:t>
            </a:r>
            <a:endParaRPr lang="en-US" sz="1600" dirty="0"/>
          </a:p>
          <a:p>
            <a:r>
              <a:rPr lang="en-US" sz="1600" dirty="0" smtClean="0"/>
              <a:t>Create boxplots/histograms</a:t>
            </a:r>
          </a:p>
          <a:p>
            <a:r>
              <a:rPr lang="en-US" sz="1600" dirty="0" smtClean="0"/>
              <a:t>Summarize data numerically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76800" y="457200"/>
            <a:ext cx="4038600" cy="5714999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>
                <a:latin typeface="+mn-lt"/>
              </a:rPr>
              <a:t>Selected SETS Items based on GAISE Level-A</a:t>
            </a:r>
          </a:p>
          <a:p>
            <a:endParaRPr lang="en-US" sz="1600" dirty="0" smtClean="0"/>
          </a:p>
          <a:p>
            <a:pPr algn="l"/>
            <a:r>
              <a:rPr lang="en-US" sz="1600" dirty="0" smtClean="0"/>
              <a:t>12 items</a:t>
            </a:r>
          </a:p>
          <a:p>
            <a:pPr algn="l"/>
            <a:endParaRPr lang="en-US" sz="16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Collect </a:t>
            </a:r>
            <a:r>
              <a:rPr lang="en-US" sz="1600" dirty="0"/>
              <a:t>data to answer a posed statistical </a:t>
            </a:r>
            <a:r>
              <a:rPr lang="en-US" sz="1600" dirty="0" smtClean="0"/>
              <a:t>question in contexts of interest to middle school students.</a:t>
            </a:r>
          </a:p>
          <a:p>
            <a:pPr algn="l"/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/>
              <a:t>Recognize that there will be natural variability between observations for </a:t>
            </a:r>
            <a:r>
              <a:rPr lang="en-US" sz="1600" dirty="0" smtClean="0"/>
              <a:t>individuals.</a:t>
            </a:r>
          </a:p>
          <a:p>
            <a:pPr algn="l"/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/>
              <a:t>Select appropriate graphical displays and numerical </a:t>
            </a:r>
            <a:r>
              <a:rPr lang="en-US" sz="1600" dirty="0" smtClean="0"/>
              <a:t>summaries</a:t>
            </a:r>
            <a:r>
              <a:rPr lang="en-US" sz="1600" dirty="0"/>
              <a:t> </a:t>
            </a:r>
            <a:r>
              <a:rPr lang="en-US" sz="1600" dirty="0" smtClean="0"/>
              <a:t>to compare individuals to each other and an individual to a group.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59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299"/>
            <a:ext cx="4419600" cy="64008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 cap="sq" cmpd="tri">
            <a:solidFill>
              <a:schemeClr val="tx2"/>
            </a:solidFill>
            <a:beve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 smtClean="0"/>
              <a:t>Statistics Standards in the Common Core, Grades 7 - 8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Grades 7: </a:t>
            </a:r>
          </a:p>
          <a:p>
            <a:pPr marL="0" indent="0">
              <a:buNone/>
            </a:pPr>
            <a:r>
              <a:rPr lang="en-US" sz="1600" b="1" dirty="0" smtClean="0"/>
              <a:t>Use </a:t>
            </a:r>
            <a:r>
              <a:rPr lang="en-US" sz="1600" b="1" dirty="0"/>
              <a:t>random sampling to draw inferences about a population</a:t>
            </a:r>
            <a:r>
              <a:rPr lang="en-US" sz="1600" b="1" dirty="0" smtClean="0"/>
              <a:t>.</a:t>
            </a:r>
          </a:p>
          <a:p>
            <a:r>
              <a:rPr lang="en-US" sz="1600" dirty="0" smtClean="0"/>
              <a:t>Inferences can be made from sample about population if sample is representative.</a:t>
            </a:r>
          </a:p>
          <a:p>
            <a:r>
              <a:rPr lang="en-US" sz="1600" dirty="0" smtClean="0"/>
              <a:t>Generate multiple samples to gauge accuracy.</a:t>
            </a:r>
          </a:p>
          <a:p>
            <a:pPr marL="0" indent="0">
              <a:buNone/>
            </a:pPr>
            <a:r>
              <a:rPr lang="en-US" sz="1600" b="1" dirty="0"/>
              <a:t>Draw informal comparative inferences about two populations</a:t>
            </a:r>
            <a:r>
              <a:rPr lang="en-US" sz="1600" b="1" dirty="0" smtClean="0"/>
              <a:t>.</a:t>
            </a:r>
          </a:p>
          <a:p>
            <a:r>
              <a:rPr lang="en-US" sz="1600" dirty="0" smtClean="0"/>
              <a:t>Use graphs to estimate differences.</a:t>
            </a:r>
          </a:p>
          <a:p>
            <a:r>
              <a:rPr lang="en-US" sz="1600" dirty="0" smtClean="0"/>
              <a:t>Use numerical values to assess differences.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Grade 8: </a:t>
            </a:r>
          </a:p>
          <a:p>
            <a:pPr marL="0" indent="0">
              <a:buNone/>
            </a:pPr>
            <a:r>
              <a:rPr lang="en-US" sz="1600" b="1" dirty="0"/>
              <a:t>Investigate patterns of association in bivariate data</a:t>
            </a:r>
            <a:r>
              <a:rPr lang="en-US" sz="1600" b="1" dirty="0" smtClean="0"/>
              <a:t>.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Construct and interpret scatterplots.</a:t>
            </a:r>
          </a:p>
          <a:p>
            <a:r>
              <a:rPr lang="en-US" sz="1600" dirty="0" smtClean="0"/>
              <a:t>Informally fit, assess and interpret a linear relationship.</a:t>
            </a:r>
          </a:p>
          <a:p>
            <a:r>
              <a:rPr lang="en-US" sz="1600" dirty="0" smtClean="0"/>
              <a:t>Use contingency table to evaluate relationship.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76800" y="146304"/>
            <a:ext cx="4038600" cy="63246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dirty="0" smtClean="0">
              <a:latin typeface="+mn-lt"/>
            </a:endParaRPr>
          </a:p>
          <a:p>
            <a:r>
              <a:rPr lang="en-US" sz="2600" dirty="0"/>
              <a:t>Selected </a:t>
            </a:r>
            <a:r>
              <a:rPr lang="en-US" sz="2600" dirty="0" smtClean="0">
                <a:latin typeface="+mn-lt"/>
              </a:rPr>
              <a:t>SETS Items based on GAISE Level-B</a:t>
            </a:r>
          </a:p>
          <a:p>
            <a:endParaRPr lang="en-US" sz="1600" dirty="0" smtClean="0"/>
          </a:p>
          <a:p>
            <a:pPr algn="l"/>
            <a:r>
              <a:rPr lang="en-US" sz="1600" dirty="0" smtClean="0"/>
              <a:t>15 items</a:t>
            </a:r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/>
              <a:t>Recognize the role of sampling error when making conclusions based on a random sample taken from a population</a:t>
            </a:r>
            <a:r>
              <a:rPr lang="en-US" sz="1600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Recognize </a:t>
            </a:r>
            <a:r>
              <a:rPr lang="en-US" sz="1600" dirty="0"/>
              <a:t>that a sample may or may not be representative of a larger population.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Recognize </a:t>
            </a:r>
            <a:r>
              <a:rPr lang="en-US" sz="1600" dirty="0"/>
              <a:t>sampling variability in summary statistics such as the sample mean and the sample </a:t>
            </a:r>
            <a:r>
              <a:rPr lang="en-US" sz="1600" dirty="0" smtClean="0"/>
              <a:t>proportion.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Use interquartile range, five-number summaries, and boxplots for comparing distributions.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Interpret </a:t>
            </a:r>
            <a:r>
              <a:rPr lang="en-US" sz="1600" dirty="0"/>
              <a:t>measures of association.</a:t>
            </a:r>
            <a:endParaRPr lang="en-US" sz="16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42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2010 – 2011 Validation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685800"/>
            <a:r>
              <a:rPr lang="en-CA" dirty="0" smtClean="0"/>
              <a:t>Four </a:t>
            </a:r>
            <a:r>
              <a:rPr lang="en-CA" dirty="0"/>
              <a:t>US public institutions of higher education with significant proportion of </a:t>
            </a:r>
            <a:r>
              <a:rPr lang="en-CA" dirty="0" smtClean="0"/>
              <a:t>students pursuing </a:t>
            </a:r>
            <a:r>
              <a:rPr lang="en-CA" dirty="0"/>
              <a:t>degrees in </a:t>
            </a:r>
            <a:r>
              <a:rPr lang="en-CA" dirty="0" smtClean="0"/>
              <a:t>education </a:t>
            </a:r>
          </a:p>
          <a:p>
            <a:pPr marL="685800" indent="-685800"/>
            <a:endParaRPr lang="en-CA" dirty="0"/>
          </a:p>
          <a:p>
            <a:pPr marL="685800" indent="-685800"/>
            <a:r>
              <a:rPr lang="en-CA" dirty="0"/>
              <a:t>309 participants enrolled in either an intro statistics course or a math education </a:t>
            </a:r>
            <a:r>
              <a:rPr lang="en-CA" dirty="0" smtClean="0"/>
              <a:t>course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9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Study -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685800"/>
            <a:r>
              <a:rPr lang="en-CA" dirty="0"/>
              <a:t>Confirmatory Factor Analysis </a:t>
            </a:r>
            <a:endParaRPr lang="en-CA" dirty="0" smtClean="0"/>
          </a:p>
          <a:p>
            <a:pPr marL="685800" indent="-685800"/>
            <a:endParaRPr lang="en-CA" dirty="0" smtClean="0"/>
          </a:p>
          <a:p>
            <a:pPr marL="685800" indent="-685800"/>
            <a:r>
              <a:rPr lang="en-CA" dirty="0" smtClean="0"/>
              <a:t>Item Analysis </a:t>
            </a:r>
          </a:p>
          <a:p>
            <a:pPr marL="685800" indent="-685800"/>
            <a:endParaRPr lang="en-CA" dirty="0" smtClean="0"/>
          </a:p>
          <a:p>
            <a:pPr marL="685800" indent="-685800"/>
            <a:r>
              <a:rPr lang="en-CA" dirty="0" smtClean="0"/>
              <a:t>Rating </a:t>
            </a:r>
            <a:r>
              <a:rPr lang="en-CA" dirty="0"/>
              <a:t>Scale Analysis </a:t>
            </a:r>
            <a:endParaRPr lang="en-CA" dirty="0" smtClean="0"/>
          </a:p>
          <a:p>
            <a:pPr marL="685800" indent="-685800"/>
            <a:endParaRPr lang="en-CA" dirty="0" smtClean="0"/>
          </a:p>
          <a:p>
            <a:pPr marL="685800" indent="-685800"/>
            <a:r>
              <a:rPr lang="en-CA" dirty="0" smtClean="0"/>
              <a:t>Reliability</a:t>
            </a:r>
            <a:endParaRPr lang="en-CA" dirty="0"/>
          </a:p>
          <a:p>
            <a:pPr marL="685800" indent="-685800"/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1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Study - </a:t>
            </a:r>
            <a:r>
              <a:rPr lang="en-US" dirty="0" smtClean="0"/>
              <a:t>CFA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 marL="685800" indent="-685800"/>
            <a:r>
              <a:rPr lang="en-CA" dirty="0" smtClean="0"/>
              <a:t>Compared </a:t>
            </a:r>
            <a:r>
              <a:rPr lang="en-CA" dirty="0"/>
              <a:t>unidimensional and two-dimensional factor structure using Multidimensional Random Coefficient Multinomial </a:t>
            </a:r>
            <a:r>
              <a:rPr lang="en-CA" dirty="0" err="1"/>
              <a:t>Logit</a:t>
            </a:r>
            <a:r>
              <a:rPr lang="en-CA" dirty="0"/>
              <a:t> Model </a:t>
            </a:r>
            <a:r>
              <a:rPr lang="en-CA" dirty="0" smtClean="0"/>
              <a:t>as implemented in Conquest software</a:t>
            </a:r>
          </a:p>
          <a:p>
            <a:pPr marL="685800" indent="-685800"/>
            <a:r>
              <a:rPr lang="en-CA" dirty="0" smtClean="0"/>
              <a:t>Two </a:t>
            </a:r>
            <a:r>
              <a:rPr lang="en-CA" dirty="0"/>
              <a:t>dimensions: </a:t>
            </a:r>
            <a:r>
              <a:rPr lang="en-CA" dirty="0" smtClean="0"/>
              <a:t>(</a:t>
            </a:r>
            <a:r>
              <a:rPr lang="en-CA" dirty="0" err="1" smtClean="0"/>
              <a:t>Friel</a:t>
            </a:r>
            <a:r>
              <a:rPr lang="en-CA" dirty="0" smtClean="0"/>
              <a:t>, </a:t>
            </a:r>
            <a:r>
              <a:rPr lang="en-CA" dirty="0" err="1" smtClean="0"/>
              <a:t>Curcio</a:t>
            </a:r>
            <a:r>
              <a:rPr lang="en-CA" dirty="0" smtClean="0"/>
              <a:t>, &amp; Bright, 2001)</a:t>
            </a:r>
          </a:p>
          <a:p>
            <a:pPr marL="1085850" lvl="1" indent="-685800"/>
            <a:r>
              <a:rPr lang="en-CA" dirty="0" smtClean="0"/>
              <a:t>Efficacy </a:t>
            </a:r>
            <a:r>
              <a:rPr lang="en-CA" dirty="0"/>
              <a:t>to Teach “Reading the </a:t>
            </a:r>
            <a:r>
              <a:rPr lang="en-CA" dirty="0" smtClean="0"/>
              <a:t>Data”</a:t>
            </a:r>
          </a:p>
          <a:p>
            <a:pPr marL="1085850" lvl="1" indent="-685800"/>
            <a:r>
              <a:rPr lang="en-CA" dirty="0" smtClean="0"/>
              <a:t>Efficacy </a:t>
            </a:r>
            <a:r>
              <a:rPr lang="en-CA" dirty="0"/>
              <a:t>to Teach “Reading Between the Data</a:t>
            </a:r>
            <a:r>
              <a:rPr lang="en-CA" dirty="0" smtClean="0"/>
              <a:t>”</a:t>
            </a:r>
            <a:endParaRPr lang="en-CA" dirty="0"/>
          </a:p>
          <a:p>
            <a:pPr marL="685800" indent="-685800"/>
            <a:r>
              <a:rPr lang="en-CA" dirty="0"/>
              <a:t>AIC and BIC </a:t>
            </a:r>
            <a:r>
              <a:rPr lang="en-CA" dirty="0" smtClean="0"/>
              <a:t>confirmed two </a:t>
            </a:r>
            <a:r>
              <a:rPr lang="en-CA" dirty="0"/>
              <a:t>dimension structure</a:t>
            </a:r>
          </a:p>
          <a:p>
            <a:pPr marL="685800" indent="-685800"/>
            <a:r>
              <a:rPr lang="en-CA" dirty="0"/>
              <a:t>0.85 between-dimension correlation</a:t>
            </a:r>
          </a:p>
        </p:txBody>
      </p:sp>
    </p:spTree>
    <p:extLst>
      <p:ext uri="{BB962C8B-B14F-4D97-AF65-F5344CB8AC3E}">
        <p14:creationId xmlns:p14="http://schemas.microsoft.com/office/powerpoint/2010/main" val="1051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Study </a:t>
            </a:r>
            <a:r>
              <a:rPr lang="en-US" dirty="0" smtClean="0"/>
              <a:t>– Item Analysis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796593"/>
              </p:ext>
            </p:extLst>
          </p:nvPr>
        </p:nvGraphicFramePr>
        <p:xfrm>
          <a:off x="838199" y="1510883"/>
          <a:ext cx="7772400" cy="4911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0750"/>
                <a:gridCol w="1028471"/>
                <a:gridCol w="1322327"/>
                <a:gridCol w="2001419"/>
                <a:gridCol w="2029433"/>
              </a:tblGrid>
              <a:tr h="647291"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Index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Statistic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Composite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Reading the </a:t>
                      </a:r>
                      <a:r>
                        <a:rPr lang="en-CA" sz="1600" dirty="0" smtClean="0">
                          <a:effectLst/>
                        </a:rPr>
                        <a:t>Data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Reading </a:t>
                      </a:r>
                      <a:r>
                        <a:rPr lang="en-CA" sz="1600" dirty="0" smtClean="0">
                          <a:effectLst/>
                        </a:rPr>
                        <a:t>Between</a:t>
                      </a:r>
                    </a:p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The Data 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43152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r</a:t>
                      </a:r>
                      <a:r>
                        <a:rPr lang="en-CA" sz="1600" baseline="-25000" dirty="0">
                          <a:effectLst/>
                        </a:rPr>
                        <a:t>point-polyserial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Mean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0.66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0.67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0.69 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SD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0.05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0.06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0.05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  <a:latin typeface="+mn-lt"/>
                          <a:ea typeface="+mn-ea"/>
                        </a:rPr>
                        <a:t>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0.55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0.59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0.62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Max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N</a:t>
                      </a:r>
                      <a:r>
                        <a:rPr lang="en-CA" sz="1600" baseline="-25000">
                          <a:effectLst/>
                        </a:rPr>
                        <a:t>items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MS</a:t>
                      </a:r>
                      <a:r>
                        <a:rPr lang="en-CA" sz="1600" baseline="-25000" dirty="0">
                          <a:effectLst/>
                        </a:rPr>
                        <a:t>weighted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Mean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1.00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1.00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SD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0.13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0.23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  <a:latin typeface="+mn-lt"/>
                          <a:ea typeface="+mn-ea"/>
                        </a:rPr>
                        <a:t>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Max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1.17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1.52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9606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err="1">
                          <a:effectLst/>
                        </a:rPr>
                        <a:t>N</a:t>
                      </a:r>
                      <a:r>
                        <a:rPr lang="en-CA" sz="1600" baseline="-25000" dirty="0" err="1">
                          <a:effectLst/>
                        </a:rPr>
                        <a:t>iMS</a:t>
                      </a:r>
                      <a:r>
                        <a:rPr lang="en-CA" sz="1600" baseline="-25000" dirty="0">
                          <a:effectLst/>
                        </a:rPr>
                        <a:t> &gt; 1.5</a:t>
                      </a:r>
                      <a:endParaRPr lang="en-US" sz="1600" baseline="-25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152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MS</a:t>
                      </a:r>
                      <a:r>
                        <a:rPr lang="en-CA" sz="1600" baseline="-25000" dirty="0">
                          <a:effectLst/>
                        </a:rPr>
                        <a:t>unweighted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Mean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0.98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SD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0.12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0.21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  <a:latin typeface="+mn-lt"/>
                          <a:ea typeface="+mn-ea"/>
                        </a:rPr>
                        <a:t>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0.72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647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smtClean="0">
                          <a:effectLst/>
                        </a:rPr>
                        <a:t>Max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1.18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1.47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9606"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-914400" algn="l"/>
                        </a:tabLst>
                      </a:pPr>
                      <a:r>
                        <a:rPr lang="en-CA" sz="1600" dirty="0" err="1">
                          <a:effectLst/>
                        </a:rPr>
                        <a:t>N</a:t>
                      </a:r>
                      <a:r>
                        <a:rPr lang="en-CA" sz="1600" baseline="-25000" dirty="0" err="1">
                          <a:effectLst/>
                        </a:rPr>
                        <a:t>iMS</a:t>
                      </a:r>
                      <a:r>
                        <a:rPr lang="en-CA" sz="1600" baseline="-25000" dirty="0">
                          <a:effectLst/>
                        </a:rPr>
                        <a:t> &gt; 1.5</a:t>
                      </a:r>
                      <a:endParaRPr lang="en-US" sz="1600" baseline="-25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-914400" algn="l"/>
                        </a:tabLst>
                      </a:pPr>
                      <a:r>
                        <a:rPr lang="en-CA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7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Validation Study </a:t>
            </a:r>
            <a:r>
              <a:rPr lang="en-US" dirty="0" smtClean="0"/>
              <a:t>– Rating Scale Analysis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056585"/>
              </p:ext>
            </p:extLst>
          </p:nvPr>
        </p:nvGraphicFramePr>
        <p:xfrm>
          <a:off x="609600" y="1524000"/>
          <a:ext cx="8157990" cy="501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7932"/>
                <a:gridCol w="705585"/>
                <a:gridCol w="1244473"/>
              </a:tblGrid>
              <a:tr h="880390"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Criterion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effectLst/>
                        </a:rPr>
                        <a:t>Met</a:t>
                      </a:r>
                      <a:r>
                        <a:rPr lang="en-CA" sz="2000" dirty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effectLst/>
                        </a:rPr>
                        <a:t>Essential?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95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N &gt; 10 for each response category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Unimodal distribution for each response category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Average measures increase with </a:t>
                      </a:r>
                      <a:r>
                        <a:rPr lang="en-CA" sz="2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440195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Outfit MNSQ &lt; 2 for each category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Category thresholds increase with category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No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Measure implies Category &amp; Category implies Measure (Coherence)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Category thresholds increase by </a:t>
                      </a:r>
                      <a:r>
                        <a:rPr lang="en-CA" sz="2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0.81 </a:t>
                      </a:r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logits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No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  <a:tr h="527972">
                <a:tc>
                  <a:txBody>
                    <a:bodyPr/>
                    <a:lstStyle/>
                    <a:p>
                      <a:pPr algn="l"/>
                      <a:r>
                        <a:rPr lang="en-C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Category thresholds don’t increase by more than 5 logits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>
                          <a:effectLst/>
                        </a:rPr>
                        <a:t>No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8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Study - </a:t>
            </a:r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Reliability of Separation - </a:t>
            </a:r>
            <a:r>
              <a:rPr lang="en-US" sz="2800" dirty="0" smtClean="0"/>
              <a:t>Analogous to </a:t>
            </a:r>
            <a:r>
              <a:rPr lang="en-US" sz="2800" dirty="0" err="1" smtClean="0"/>
              <a:t>Cronbach’s</a:t>
            </a:r>
            <a:r>
              <a:rPr lang="en-US" sz="2800" dirty="0" smtClean="0"/>
              <a:t> Alpha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Composite </a:t>
            </a:r>
            <a:r>
              <a:rPr lang="en-US" dirty="0"/>
              <a:t>Score: </a:t>
            </a:r>
            <a:r>
              <a:rPr lang="en-US" dirty="0" smtClean="0"/>
              <a:t>0.94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Subscales: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“</a:t>
            </a:r>
            <a:r>
              <a:rPr lang="en-US" dirty="0"/>
              <a:t>Reading the Data” (Level A</a:t>
            </a:r>
            <a:r>
              <a:rPr lang="en-US" dirty="0" smtClean="0"/>
              <a:t>): 0.87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“</a:t>
            </a:r>
            <a:r>
              <a:rPr lang="en-US" dirty="0"/>
              <a:t>Reading Between the Data” (Level </a:t>
            </a:r>
            <a:r>
              <a:rPr lang="en-US" dirty="0" smtClean="0"/>
              <a:t>B): 0.91</a:t>
            </a: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97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High School Grades SETS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Items completed Spring 2012</a:t>
            </a:r>
          </a:p>
          <a:p>
            <a:pPr lvl="2"/>
            <a:r>
              <a:rPr lang="en-US" dirty="0" smtClean="0"/>
              <a:t>Based on both GAISE (all levels) and two of the four strands for CCSSM for High School Statistics &amp; Probability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Interpreting </a:t>
            </a:r>
            <a:r>
              <a:rPr lang="en-US" dirty="0"/>
              <a:t>Categorical &amp; Quantitative Data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Making Inferences &amp; Justifying </a:t>
            </a:r>
            <a:r>
              <a:rPr lang="en-US" dirty="0" smtClean="0"/>
              <a:t>Conclusions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Data collection</a:t>
            </a:r>
          </a:p>
          <a:p>
            <a:pPr lvl="2"/>
            <a:r>
              <a:rPr lang="en-US" dirty="0" smtClean="0"/>
              <a:t>In-service: Summer 2012</a:t>
            </a:r>
          </a:p>
          <a:p>
            <a:pPr lvl="2"/>
            <a:r>
              <a:rPr lang="en-US" dirty="0" smtClean="0"/>
              <a:t>Pre-service: Fall 2012 &amp; Spring 2013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Analysis during Spring/Summer 2013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High School Grades SETS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44 Total items: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26 items from Middle Grades SETS instrument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18 “new” items based on level C of GAISE and the two strands of the CCSSM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Item format:</a:t>
            </a:r>
          </a:p>
          <a:p>
            <a:pPr lvl="2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Please rate your confidence in teaching high school students the skills necessary to complete the following tasks successfully:</a:t>
            </a:r>
          </a:p>
          <a:p>
            <a:pPr lvl="2"/>
            <a:r>
              <a:rPr lang="en-US" dirty="0" smtClean="0"/>
              <a:t>Scale of 1 to 6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14 Demographic items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The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971" y="2179320"/>
            <a:ext cx="8766629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 smtClean="0"/>
              <a:t>Leigh </a:t>
            </a:r>
            <a:r>
              <a:rPr lang="en-US" sz="1800" dirty="0"/>
              <a:t>M. Harrell-Williams	</a:t>
            </a:r>
            <a:r>
              <a:rPr lang="en-US" sz="1800" dirty="0" smtClean="0"/>
              <a:t>       			   	        M</a:t>
            </a:r>
            <a:r>
              <a:rPr lang="en-US" sz="1800" dirty="0"/>
              <a:t>. Alejandra </a:t>
            </a:r>
            <a:r>
              <a:rPr lang="en-US" sz="1800" dirty="0" err="1" smtClean="0"/>
              <a:t>Sorto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Virginia </a:t>
            </a:r>
            <a:r>
              <a:rPr lang="en-US" sz="1800" dirty="0"/>
              <a:t>Tech						</a:t>
            </a:r>
            <a:r>
              <a:rPr lang="en-US" sz="1800" dirty="0" smtClean="0"/>
              <a:t>        Texas </a:t>
            </a:r>
            <a:r>
              <a:rPr lang="en-US" sz="1800" dirty="0"/>
              <a:t>State 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Georgia State University					        University </a:t>
            </a:r>
            <a:r>
              <a:rPr lang="en-US" sz="1800" dirty="0" smtClean="0"/>
              <a:t>		</a:t>
            </a:r>
            <a:r>
              <a:rPr lang="en-US" sz="1800" dirty="0"/>
              <a:t> </a:t>
            </a:r>
            <a:r>
              <a:rPr lang="en-US" sz="1800" dirty="0" smtClean="0"/>
              <a:t>         				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Rebecca </a:t>
            </a:r>
            <a:r>
              <a:rPr lang="en-US" sz="1800" dirty="0"/>
              <a:t>L. Pierce </a:t>
            </a:r>
            <a:r>
              <a:rPr lang="en-US" sz="1800" dirty="0" smtClean="0"/>
              <a:t>		            Lawrence </a:t>
            </a:r>
            <a:r>
              <a:rPr lang="en-US" sz="1800" dirty="0"/>
              <a:t>M. </a:t>
            </a:r>
            <a:r>
              <a:rPr lang="en-US" sz="1800" dirty="0" smtClean="0"/>
              <a:t>Lesser		        Teri </a:t>
            </a:r>
            <a:r>
              <a:rPr lang="en-US" sz="1800" dirty="0"/>
              <a:t>J. Murphy</a:t>
            </a:r>
          </a:p>
          <a:p>
            <a:pPr marL="0" indent="0">
              <a:buNone/>
            </a:pPr>
            <a:r>
              <a:rPr lang="en-US" sz="1800" dirty="0"/>
              <a:t>Ball State University </a:t>
            </a:r>
            <a:r>
              <a:rPr lang="en-US" sz="1800" dirty="0" smtClean="0"/>
              <a:t>		         The </a:t>
            </a:r>
            <a:r>
              <a:rPr lang="en-US" sz="1800" dirty="0"/>
              <a:t>University of Texas 	</a:t>
            </a:r>
            <a:r>
              <a:rPr lang="en-US" sz="1800" dirty="0" smtClean="0"/>
              <a:t>	  Northern </a:t>
            </a:r>
            <a:r>
              <a:rPr lang="en-US" sz="1800" dirty="0"/>
              <a:t>Kentucky </a:t>
            </a:r>
            <a:r>
              <a:rPr lang="en-US" sz="1800" dirty="0" smtClean="0"/>
              <a:t>			</a:t>
            </a:r>
            <a:r>
              <a:rPr lang="en-US" sz="1800" dirty="0"/>
              <a:t>	 </a:t>
            </a:r>
            <a:r>
              <a:rPr lang="en-US" sz="1800" dirty="0" smtClean="0"/>
              <a:t>                  at </a:t>
            </a:r>
            <a:r>
              <a:rPr lang="en-US" sz="1800" dirty="0"/>
              <a:t>El Paso </a:t>
            </a:r>
            <a:r>
              <a:rPr lang="en-US" sz="1800" dirty="0" smtClean="0"/>
              <a:t>		       	         University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9800" y="838200"/>
            <a:ext cx="478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</a:t>
            </a:r>
            <a:r>
              <a:rPr lang="en-US" sz="1600" dirty="0" smtClean="0"/>
              <a:t>upported </a:t>
            </a:r>
            <a:r>
              <a:rPr lang="en-US" sz="1600" dirty="0"/>
              <a:t>in part by </a:t>
            </a:r>
            <a:r>
              <a:rPr lang="en-US" sz="1600" dirty="0" smtClean="0"/>
              <a:t>CAUSE (</a:t>
            </a:r>
            <a:r>
              <a:rPr lang="en-US" sz="1600" dirty="0"/>
              <a:t>under NSF DUE #0618790)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99872"/>
            <a:ext cx="1676400" cy="1676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3" r="9523"/>
          <a:stretch/>
        </p:blipFill>
        <p:spPr>
          <a:xfrm>
            <a:off x="224971" y="499872"/>
            <a:ext cx="1576143" cy="16733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769360"/>
            <a:ext cx="1280160" cy="1920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17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35" b="8332"/>
          <a:stretch/>
        </p:blipFill>
        <p:spPr>
          <a:xfrm>
            <a:off x="6862104" y="3860800"/>
            <a:ext cx="1754825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1" t="22888" r="12954" b="20944"/>
          <a:stretch/>
        </p:blipFill>
        <p:spPr>
          <a:xfrm>
            <a:off x="2679361" y="1336548"/>
            <a:ext cx="4182743" cy="2252246"/>
          </a:xfrm>
          <a:prstGeom prst="rect">
            <a:avLst/>
          </a:prstGeom>
        </p:spPr>
      </p:pic>
      <p:pic>
        <p:nvPicPr>
          <p:cNvPr id="10" name="Picture 9" descr="pierce_rebecca 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57200" y="3657600"/>
            <a:ext cx="14478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298"/>
            <a:ext cx="4419600" cy="6591301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 cap="sq" cmpd="tri">
            <a:solidFill>
              <a:schemeClr val="tx2"/>
            </a:solidFill>
            <a:beve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/>
              <a:t>CCSSM “Making Inferences &amp; Justifying </a:t>
            </a:r>
            <a:r>
              <a:rPr lang="en-US" sz="2000" b="1" dirty="0" smtClean="0"/>
              <a:t>Conclusions” Strand 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Understand and evaluate random processes underlying statistical experiments</a:t>
            </a:r>
          </a:p>
          <a:p>
            <a:r>
              <a:rPr lang="en-US" sz="1400" dirty="0" smtClean="0"/>
              <a:t>S-IC.1</a:t>
            </a:r>
            <a:r>
              <a:rPr lang="en-US" sz="1400" dirty="0"/>
              <a:t>. Understand statistics as a process for making inferences about population parameters based on a random sample from that population.</a:t>
            </a:r>
          </a:p>
          <a:p>
            <a:r>
              <a:rPr lang="en-US" sz="1400" dirty="0" smtClean="0"/>
              <a:t>S-IC.2</a:t>
            </a:r>
            <a:r>
              <a:rPr lang="en-US" sz="1400" dirty="0"/>
              <a:t>. Decide if a specified model is consistent with results from a given data-generating process, e.g., using simulation. </a:t>
            </a:r>
          </a:p>
          <a:p>
            <a:pPr marL="0" indent="0">
              <a:buNone/>
            </a:pPr>
            <a:r>
              <a:rPr lang="en-US" sz="1600" b="1" dirty="0"/>
              <a:t>Make inferences and justify conclusions from sample surveys, experiments, and observational studies</a:t>
            </a:r>
          </a:p>
          <a:p>
            <a:r>
              <a:rPr lang="en-US" sz="1400" dirty="0" smtClean="0"/>
              <a:t>S-IC.3</a:t>
            </a:r>
            <a:r>
              <a:rPr lang="en-US" sz="1400" dirty="0"/>
              <a:t>. Recognize the purposes of and differences among sample surveys, experiments, and observational studies; explain how randomization relates to each.</a:t>
            </a:r>
          </a:p>
          <a:p>
            <a:r>
              <a:rPr lang="en-US" sz="1400" dirty="0" smtClean="0"/>
              <a:t>S-IC.4</a:t>
            </a:r>
            <a:r>
              <a:rPr lang="en-US" sz="1400" dirty="0"/>
              <a:t>. Use data from a sample survey to estimate a population mean or proportion; develop a margin of error through the use of simulation models for random sampling.</a:t>
            </a:r>
          </a:p>
          <a:p>
            <a:r>
              <a:rPr lang="en-US" sz="1400" dirty="0" smtClean="0"/>
              <a:t>S-IC.5</a:t>
            </a:r>
            <a:r>
              <a:rPr lang="en-US" sz="1400" dirty="0"/>
              <a:t>. Use data from a randomized experiment to compare two treatments; use simulations to decide if differences between parameters are significant.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S-IC.6</a:t>
            </a:r>
            <a:r>
              <a:rPr lang="en-US" sz="1400" dirty="0"/>
              <a:t>. Evaluate reports based on data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76800" y="152400"/>
            <a:ext cx="4038600" cy="63246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>
                <a:latin typeface="+mn-lt"/>
              </a:rPr>
              <a:t>Selected SETS High School Items Based on </a:t>
            </a:r>
          </a:p>
          <a:p>
            <a:r>
              <a:rPr lang="en-US" sz="2600" dirty="0" smtClean="0">
                <a:latin typeface="+mn-lt"/>
              </a:rPr>
              <a:t>GAISE Level C and CCSSM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Evaluate </a:t>
            </a:r>
            <a:r>
              <a:rPr lang="en-US" sz="1600" dirty="0"/>
              <a:t>whether a specified model is consistent with data generated from a simulation</a:t>
            </a:r>
            <a:r>
              <a:rPr lang="en-US" sz="1600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/>
              <a:t>Explain the role of randomization in surveys, experiments and observational studies</a:t>
            </a:r>
            <a:r>
              <a:rPr lang="en-US" sz="1600" dirty="0" smtClean="0"/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 smtClean="0"/>
              <a:t>Estimate </a:t>
            </a:r>
            <a:r>
              <a:rPr lang="en-US" sz="1600" dirty="0"/>
              <a:t>a population mean or proportion using data from a sample survey</a:t>
            </a:r>
            <a:r>
              <a:rPr lang="en-US" sz="1600" dirty="0" smtClean="0"/>
              <a:t>.</a:t>
            </a:r>
          </a:p>
          <a:p>
            <a:pPr algn="l"/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600" dirty="0"/>
              <a:t>Evaluate how well the conclusions of a study are supported by the study design and the data collected.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6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</a:p>
          <a:p>
            <a:endParaRPr lang="en-US" dirty="0" smtClean="0"/>
          </a:p>
          <a:p>
            <a:r>
              <a:rPr lang="en-US" dirty="0" smtClean="0"/>
              <a:t>Assessment of Teacher Preparation Programs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Analysis of Need for In-Service Professional Development Programs</a:t>
            </a:r>
          </a:p>
        </p:txBody>
      </p:sp>
    </p:spTree>
    <p:extLst>
      <p:ext uri="{BB962C8B-B14F-4D97-AF65-F5344CB8AC3E}">
        <p14:creationId xmlns:p14="http://schemas.microsoft.com/office/powerpoint/2010/main" val="24763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Projects </a:t>
            </a:r>
            <a:br>
              <a:rPr lang="en-US" dirty="0" smtClean="0"/>
            </a:br>
            <a:r>
              <a:rPr lang="en-US" dirty="0" smtClean="0"/>
              <a:t>Using SETS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Autofit/>
          </a:bodyPr>
          <a:lstStyle/>
          <a:p>
            <a:pPr marL="0" lvl="2" indent="0" algn="ctr">
              <a:buNone/>
            </a:pPr>
            <a:r>
              <a:rPr lang="en-US" sz="3000" dirty="0" smtClean="0"/>
              <a:t>Jean </a:t>
            </a:r>
            <a:r>
              <a:rPr lang="en-US" sz="3000" dirty="0" err="1" smtClean="0"/>
              <a:t>Linner</a:t>
            </a:r>
            <a:endParaRPr lang="en-US" sz="3000" dirty="0" smtClean="0"/>
          </a:p>
          <a:p>
            <a:pPr marL="0" lvl="2" indent="0" algn="ctr">
              <a:buNone/>
            </a:pPr>
            <a:r>
              <a:rPr lang="en-US" sz="3000" dirty="0" smtClean="0"/>
              <a:t>Lassiter High School &amp; </a:t>
            </a:r>
            <a:r>
              <a:rPr lang="en-US" sz="3000" dirty="0" err="1" smtClean="0"/>
              <a:t>GaDOE</a:t>
            </a:r>
            <a:r>
              <a:rPr lang="en-US" sz="3000" dirty="0" smtClean="0"/>
              <a:t>/GCTM Academy</a:t>
            </a: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 marL="0" indent="0" algn="just">
              <a:buNone/>
            </a:pPr>
            <a:r>
              <a:rPr lang="en-US" sz="2400" dirty="0" smtClean="0"/>
              <a:t>“Recognizing that low teacher efficacy can inhibit effective teaching as well as student learning, we </a:t>
            </a:r>
            <a:r>
              <a:rPr lang="en-US" sz="2400" dirty="0"/>
              <a:t>hope to use the SETS instrument for high school in a longitudinal study to identify and target those professional learning experiences that increase teacher efficacy for teaching statistics</a:t>
            </a:r>
            <a:r>
              <a:rPr lang="en-US" sz="2400" dirty="0" smtClean="0"/>
              <a:t>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989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Current Projects 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029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dirty="0" smtClean="0"/>
              <a:t>Stephanie Casey &amp; Andrew Ross</a:t>
            </a:r>
          </a:p>
          <a:p>
            <a:pPr marL="0" indent="0" algn="ctr">
              <a:buNone/>
            </a:pPr>
            <a:r>
              <a:rPr lang="en-US" sz="3000" dirty="0" smtClean="0"/>
              <a:t>Eastern Michigan University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just">
              <a:buNone/>
            </a:pPr>
            <a:r>
              <a:rPr lang="en-US" sz="2400" dirty="0" smtClean="0"/>
              <a:t>Scores from the SETS for pre-service </a:t>
            </a:r>
            <a:r>
              <a:rPr lang="en-US" sz="2400" dirty="0"/>
              <a:t>secondary mathematics teachers enrolled in a statistical methods course were </a:t>
            </a:r>
            <a:r>
              <a:rPr lang="en-US" sz="2400" dirty="0" smtClean="0"/>
              <a:t>used to </a:t>
            </a:r>
            <a:r>
              <a:rPr lang="en-US" sz="2400" dirty="0"/>
              <a:t>assess the pre-service teachers' confidence in teaching statistical concepts in </a:t>
            </a:r>
            <a:r>
              <a:rPr lang="en-US" sz="2400" dirty="0" smtClean="0"/>
              <a:t>general. Additionally, scores were used to compare the </a:t>
            </a:r>
            <a:r>
              <a:rPr lang="en-US" sz="2400" dirty="0"/>
              <a:t>treatment </a:t>
            </a:r>
            <a:r>
              <a:rPr lang="en-US" sz="2400" dirty="0" smtClean="0"/>
              <a:t>(</a:t>
            </a:r>
            <a:r>
              <a:rPr lang="en-US" sz="2400" dirty="0"/>
              <a:t>reform-oriented instruction) </a:t>
            </a:r>
            <a:r>
              <a:rPr lang="en-US" sz="2400" dirty="0" smtClean="0"/>
              <a:t>section and the </a:t>
            </a:r>
            <a:r>
              <a:rPr lang="en-US" sz="2400" dirty="0"/>
              <a:t>control (traditional instruction) section.  The results will be used to inform </a:t>
            </a:r>
            <a:r>
              <a:rPr lang="en-US" sz="2400" dirty="0" smtClean="0"/>
              <a:t>the </a:t>
            </a:r>
            <a:r>
              <a:rPr lang="en-US" sz="2400" dirty="0"/>
              <a:t>instruction of </a:t>
            </a:r>
            <a:r>
              <a:rPr lang="en-US" sz="2400" dirty="0" smtClean="0"/>
              <a:t>the course and </a:t>
            </a:r>
            <a:r>
              <a:rPr lang="en-US" sz="2400" dirty="0"/>
              <a:t>assess whether there was a significant difference between the treatment and control groups with respect to their self-efficacy for teaching statistics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43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Current Projects (continued)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029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000" dirty="0"/>
              <a:t>Salome Martínez </a:t>
            </a:r>
            <a:r>
              <a:rPr lang="en-US" sz="3000" dirty="0"/>
              <a:t> &amp; </a:t>
            </a:r>
            <a:r>
              <a:rPr lang="es-ES" sz="3000" dirty="0"/>
              <a:t>Eugenio </a:t>
            </a:r>
            <a:r>
              <a:rPr lang="es-ES" sz="3000" dirty="0" err="1"/>
              <a:t>Chandía</a:t>
            </a:r>
            <a:r>
              <a:rPr lang="es-ES" sz="3000" dirty="0"/>
              <a:t>  </a:t>
            </a:r>
            <a:r>
              <a:rPr lang="en-US" sz="3000" dirty="0"/>
              <a:t>  </a:t>
            </a:r>
          </a:p>
          <a:p>
            <a:pPr marL="0" indent="0" algn="ctr">
              <a:buNone/>
            </a:pPr>
            <a:r>
              <a:rPr lang="en-US" sz="3000" dirty="0"/>
              <a:t>Universidad de Chile &amp; </a:t>
            </a:r>
            <a:r>
              <a:rPr lang="en-US" sz="3000" dirty="0" err="1"/>
              <a:t>Pontificia</a:t>
            </a:r>
            <a:r>
              <a:rPr lang="en-US" sz="3000" dirty="0"/>
              <a:t> Universidad </a:t>
            </a:r>
            <a:r>
              <a:rPr lang="es-ES" sz="3000" dirty="0"/>
              <a:t>Católica de Chile</a:t>
            </a:r>
            <a:r>
              <a:rPr lang="en-US" sz="3000" dirty="0"/>
              <a:t>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The government of Chile is funding a curriculum project for the preparation of future elementary teachers.  The curriculum </a:t>
            </a:r>
            <a:r>
              <a:rPr lang="en-US" sz="2400" dirty="0" smtClean="0"/>
              <a:t>consists of a </a:t>
            </a:r>
            <a:r>
              <a:rPr lang="en-US" sz="2400" dirty="0"/>
              <a:t>series of textbooks for all the content areas, </a:t>
            </a:r>
            <a:r>
              <a:rPr lang="en-US" sz="2400" dirty="0" smtClean="0"/>
              <a:t>including the Data </a:t>
            </a:r>
            <a:r>
              <a:rPr lang="en-US" sz="2400" dirty="0"/>
              <a:t>and </a:t>
            </a:r>
            <a:r>
              <a:rPr lang="en-US" sz="2400" dirty="0" smtClean="0"/>
              <a:t>Chance strand of the national standards.  </a:t>
            </a:r>
            <a:r>
              <a:rPr lang="en-US" sz="2400" dirty="0"/>
              <a:t>The SETS instrument will be used to evaluate the impact of the implementation of the textbooks in 10 Chilean institutions of teacher preparation.</a:t>
            </a:r>
          </a:p>
        </p:txBody>
      </p:sp>
    </p:spTree>
    <p:extLst>
      <p:ext uri="{BB962C8B-B14F-4D97-AF65-F5344CB8AC3E}">
        <p14:creationId xmlns:p14="http://schemas.microsoft.com/office/powerpoint/2010/main" val="177048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on Using SETS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E-mail Rebecca Pierce </a:t>
            </a:r>
          </a:p>
          <a:p>
            <a:pPr marL="0" indent="0" algn="ctr">
              <a:buNone/>
            </a:pPr>
            <a:r>
              <a:rPr lang="en-US" dirty="0" smtClean="0"/>
              <a:t>at </a:t>
            </a:r>
            <a:r>
              <a:rPr lang="en-US" dirty="0" smtClean="0">
                <a:hlinkClick r:id="rId2"/>
              </a:rPr>
              <a:t>rpierce@bsu.edu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to request “Terms of Use” form</a:t>
            </a:r>
          </a:p>
        </p:txBody>
      </p:sp>
    </p:spTree>
    <p:extLst>
      <p:ext uri="{BB962C8B-B14F-4D97-AF65-F5344CB8AC3E}">
        <p14:creationId xmlns:p14="http://schemas.microsoft.com/office/powerpoint/2010/main" val="22894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Thank you for attending our webinar!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We’d like to open the floor to discuss the following:</a:t>
            </a:r>
          </a:p>
          <a:p>
            <a:pPr algn="just"/>
            <a:r>
              <a:rPr lang="en-US" dirty="0" smtClean="0"/>
              <a:t>How would you envision using one of the SETS instruments? </a:t>
            </a:r>
          </a:p>
          <a:p>
            <a:pPr algn="just"/>
            <a:r>
              <a:rPr lang="en-US" dirty="0" smtClean="0"/>
              <a:t>What else would you like to know about the SETS instruments?</a:t>
            </a:r>
          </a:p>
        </p:txBody>
      </p:sp>
    </p:spTree>
    <p:extLst>
      <p:ext uri="{BB962C8B-B14F-4D97-AF65-F5344CB8AC3E}">
        <p14:creationId xmlns:p14="http://schemas.microsoft.com/office/powerpoint/2010/main" val="31963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Related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CA" sz="1900" dirty="0"/>
              <a:t>Hilton, S., Kaplan, J., Hooks, T., Harrell, L. M., Fisher, D., &amp; </a:t>
            </a:r>
            <a:r>
              <a:rPr lang="en-CA" sz="1900" dirty="0" err="1"/>
              <a:t>Sorto</a:t>
            </a:r>
            <a:r>
              <a:rPr lang="en-CA" sz="1900" dirty="0"/>
              <a:t>, M. A. (2008). Collaborative projects in statistics education. In </a:t>
            </a:r>
            <a:r>
              <a:rPr lang="en-CA" sz="1900" i="1" dirty="0"/>
              <a:t>Proceedings of the 2008 Joint Statistical Meetings, Section on Statistical Education</a:t>
            </a:r>
            <a:r>
              <a:rPr lang="en-CA" sz="1900" dirty="0"/>
              <a:t> (pp. 752-756). Alexandria, VA: American Statistical Association.</a:t>
            </a:r>
            <a:endParaRPr lang="en-US" sz="1900" dirty="0"/>
          </a:p>
          <a:p>
            <a:pPr>
              <a:buFont typeface="Wingdings" pitchFamily="2" charset="2"/>
              <a:buChar char="q"/>
            </a:pPr>
            <a:r>
              <a:rPr lang="en-CA" sz="1900" dirty="0" smtClean="0"/>
              <a:t>Harrell</a:t>
            </a:r>
            <a:r>
              <a:rPr lang="en-CA" sz="1900" dirty="0"/>
              <a:t>, L. M., Pierce, R. L., </a:t>
            </a:r>
            <a:r>
              <a:rPr lang="en-CA" sz="1900" dirty="0" err="1"/>
              <a:t>Sorto</a:t>
            </a:r>
            <a:r>
              <a:rPr lang="en-CA" sz="1900" dirty="0"/>
              <a:t>, M. A., Murphy, T. J., Lesser, L. M., &amp; Enders, F. B. (2009). On the importance and measurement of pre-service teachers’ efficacy to teach statistics: Results and lessons learned from the development and testing of a GAISE-based instrument. In </a:t>
            </a:r>
            <a:r>
              <a:rPr lang="en-CA" sz="1900" i="1" dirty="0"/>
              <a:t>Proceedings of the 2009 Joint Statistical Meetings</a:t>
            </a:r>
            <a:r>
              <a:rPr lang="en-CA" sz="1900" dirty="0"/>
              <a:t>, Section on Statistical Education (pp. 3396-3403). Alexandria, VA: American Statistical Association. </a:t>
            </a:r>
            <a:endParaRPr lang="en-CA" sz="1900" dirty="0" smtClean="0"/>
          </a:p>
          <a:p>
            <a:pPr>
              <a:buFont typeface="Wingdings" pitchFamily="2" charset="2"/>
              <a:buChar char="q"/>
            </a:pPr>
            <a:r>
              <a:rPr lang="en-CA" sz="1900" dirty="0" err="1" smtClean="0"/>
              <a:t>Sorto</a:t>
            </a:r>
            <a:r>
              <a:rPr lang="en-CA" sz="1900" dirty="0"/>
              <a:t>, M. A., Harrell, L. M., Pierce, R. L., Murphy, T. J., Enders, F. B., &amp; Lesser, L. M., (2010). Experts’ perceptions in linking GAISE guidelines to the self-efficacy to teach statistics instrument. In </a:t>
            </a:r>
            <a:r>
              <a:rPr lang="en-CA" sz="1900" i="1" dirty="0"/>
              <a:t>Proceedings of the 2010 Joint Statistical Meetings</a:t>
            </a:r>
            <a:r>
              <a:rPr lang="en-CA" sz="1900" dirty="0"/>
              <a:t>, </a:t>
            </a:r>
            <a:r>
              <a:rPr lang="en-CA" sz="1900" i="1" dirty="0"/>
              <a:t>Section on Statistical Education</a:t>
            </a:r>
            <a:r>
              <a:rPr lang="en-CA" sz="1900" dirty="0"/>
              <a:t> (pp. 4289-4294). Alexandria, VA: American Statistical Association</a:t>
            </a:r>
            <a:r>
              <a:rPr lang="en-CA" sz="19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CA" sz="1900" dirty="0" smtClean="0"/>
              <a:t>Harrell-Williams, </a:t>
            </a:r>
            <a:r>
              <a:rPr lang="en-CA" sz="1900" dirty="0"/>
              <a:t>L. M., </a:t>
            </a:r>
            <a:r>
              <a:rPr lang="en-CA" sz="1900" dirty="0" err="1"/>
              <a:t>Sorto</a:t>
            </a:r>
            <a:r>
              <a:rPr lang="en-CA" sz="1900" dirty="0"/>
              <a:t>, M. A., </a:t>
            </a:r>
            <a:r>
              <a:rPr lang="en-CA" sz="1900" dirty="0" smtClean="0"/>
              <a:t>Pierce</a:t>
            </a:r>
            <a:r>
              <a:rPr lang="en-CA" sz="1900" dirty="0"/>
              <a:t>, R. L., </a:t>
            </a:r>
            <a:r>
              <a:rPr lang="en-CA" sz="1900" dirty="0" smtClean="0"/>
              <a:t>Lesser</a:t>
            </a:r>
            <a:r>
              <a:rPr lang="en-CA" sz="1900" dirty="0"/>
              <a:t>, L. M</a:t>
            </a:r>
            <a:r>
              <a:rPr lang="en-CA" sz="1900" dirty="0" smtClean="0"/>
              <a:t>., &amp; </a:t>
            </a:r>
            <a:r>
              <a:rPr lang="en-CA" sz="1900" dirty="0"/>
              <a:t>Murphy, T. J</a:t>
            </a:r>
            <a:r>
              <a:rPr lang="en-CA" sz="1900" dirty="0" smtClean="0"/>
              <a:t>. (Under Review). Validation </a:t>
            </a:r>
            <a:r>
              <a:rPr lang="en-CA" sz="1900" dirty="0"/>
              <a:t>of Scores from a New Measure of Pre-service Teachers’ Self-efficacy to Teach Statistics in the Middle </a:t>
            </a:r>
            <a:r>
              <a:rPr lang="en-CA" sz="1900" dirty="0" smtClean="0"/>
              <a:t>Grades.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8976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4238" cy="4572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2000" dirty="0" err="1"/>
              <a:t>Czerniak</a:t>
            </a:r>
            <a:r>
              <a:rPr lang="en-CA" sz="2000" dirty="0"/>
              <a:t>, C. M. (1990). A study of self-efficacy, anxiety, and science knowledge in </a:t>
            </a:r>
            <a:r>
              <a:rPr lang="en-CA" sz="2000" dirty="0" err="1"/>
              <a:t>preservice</a:t>
            </a:r>
            <a:r>
              <a:rPr lang="en-CA" sz="2000" dirty="0"/>
              <a:t> elementary teachers. Paper presented at the National Association for Research in Science Teaching, Atlanta, GA.</a:t>
            </a:r>
            <a:endParaRPr lang="en-US" sz="2000" dirty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2000" dirty="0" err="1" smtClean="0"/>
              <a:t>Enochs</a:t>
            </a:r>
            <a:r>
              <a:rPr lang="en-US" sz="2000" dirty="0" smtClean="0"/>
              <a:t>, L.G., Smith, P.L., </a:t>
            </a:r>
            <a:r>
              <a:rPr lang="en-US" sz="2000" dirty="0" err="1" smtClean="0"/>
              <a:t>Huinker</a:t>
            </a:r>
            <a:r>
              <a:rPr lang="en-US" sz="2000" dirty="0" smtClean="0"/>
              <a:t>, D. (2000). Establishing factorial validity of the mathematics teaching efficacy beliefs instrument. </a:t>
            </a:r>
            <a:r>
              <a:rPr lang="en-US" sz="2000" i="1" dirty="0" smtClean="0"/>
              <a:t>School Science and Mathematics, </a:t>
            </a:r>
            <a:r>
              <a:rPr lang="en-US" sz="2000" dirty="0" smtClean="0"/>
              <a:t>100, 194-202.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2000" dirty="0" smtClean="0"/>
              <a:t>Finney, S. J., &amp; </a:t>
            </a:r>
            <a:r>
              <a:rPr lang="en-US" sz="2000" dirty="0" err="1" smtClean="0"/>
              <a:t>Schraw</a:t>
            </a:r>
            <a:r>
              <a:rPr lang="en-US" sz="2000" dirty="0" smtClean="0"/>
              <a:t>, G. (2003). Self-efficacy beliefs in college statistics courses. </a:t>
            </a:r>
            <a:r>
              <a:rPr lang="en-US" sz="2000" i="1" dirty="0" smtClean="0"/>
              <a:t>Contemporary Educational Psychology</a:t>
            </a:r>
            <a:r>
              <a:rPr lang="en-US" sz="2000" dirty="0" smtClean="0"/>
              <a:t>, 28, 161-186.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2000" dirty="0"/>
              <a:t>Franklin, C., Kader, G., </a:t>
            </a:r>
            <a:r>
              <a:rPr lang="en-CA" sz="2000" dirty="0" err="1"/>
              <a:t>Mewborn</a:t>
            </a:r>
            <a:r>
              <a:rPr lang="en-CA" sz="2000" dirty="0"/>
              <a:t>, D., Moreno, J., Peck, R., Perry, M., &amp; </a:t>
            </a:r>
            <a:r>
              <a:rPr lang="en-CA" sz="2000" dirty="0" err="1"/>
              <a:t>Scheaffer</a:t>
            </a:r>
            <a:r>
              <a:rPr lang="en-CA" sz="2000" dirty="0"/>
              <a:t>, R. (2007). </a:t>
            </a:r>
            <a:r>
              <a:rPr lang="en-CA" sz="2000" i="1" dirty="0"/>
              <a:t>Guidelines for Assessment and Instruction in Statistics Education (GAISE) Report: A Pre-K-12 Curriculum Framework</a:t>
            </a:r>
            <a:r>
              <a:rPr lang="en-CA" sz="2000" dirty="0"/>
              <a:t>. Alexandria, VA: American Statistical Association. (Also available at </a:t>
            </a:r>
            <a:r>
              <a:rPr lang="en-CA" sz="2000" u="sng" dirty="0">
                <a:hlinkClick r:id="rId2"/>
              </a:rPr>
              <a:t>http://www.amstat.org/education/gaise/</a:t>
            </a:r>
            <a:r>
              <a:rPr lang="en-CA" sz="2000" dirty="0"/>
              <a:t>)</a:t>
            </a:r>
            <a:endParaRPr lang="en-US" sz="2000" dirty="0"/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2000" dirty="0" err="1"/>
              <a:t>Friel</a:t>
            </a:r>
            <a:r>
              <a:rPr lang="en-CA" sz="2000" dirty="0"/>
              <a:t>, S. N., </a:t>
            </a:r>
            <a:r>
              <a:rPr lang="en-CA" sz="2000" dirty="0" err="1"/>
              <a:t>Curcio</a:t>
            </a:r>
            <a:r>
              <a:rPr lang="en-CA" sz="2000" dirty="0"/>
              <a:t>, F. R., &amp; Bright, G. W. (2001).  Making sense of graphs: Critical factors influencing comprehension and instructional implications. </a:t>
            </a:r>
            <a:r>
              <a:rPr lang="en-CA" sz="2000" i="1" dirty="0"/>
              <a:t>Journal for Research in Mathematics Education</a:t>
            </a:r>
            <a:r>
              <a:rPr lang="en-CA" sz="2000" dirty="0"/>
              <a:t>, </a:t>
            </a:r>
            <a:r>
              <a:rPr lang="en-CA" sz="2000" i="1" dirty="0"/>
              <a:t>32</a:t>
            </a:r>
            <a:r>
              <a:rPr lang="en-CA" sz="2000" dirty="0"/>
              <a:t>(2), 124-158.</a:t>
            </a:r>
            <a:endParaRPr lang="en-US" sz="2000" dirty="0"/>
          </a:p>
          <a:p>
            <a:pPr marL="0" indent="0" eaLnBrk="1" hangingPunct="1">
              <a:buClr>
                <a:schemeClr val="tx2"/>
              </a:buClr>
              <a:buNone/>
            </a:pPr>
            <a:endParaRPr lang="en-US" sz="2000" dirty="0" smtClean="0"/>
          </a:p>
          <a:p>
            <a:pPr eaLnBrk="1" hangingPunct="1">
              <a:buClr>
                <a:schemeClr val="tx2"/>
              </a:buClr>
              <a:buFont typeface="Wingdings 2" pitchFamily="18" charset="2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1109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REFERENCES (continued)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4238" cy="457200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900" dirty="0" err="1"/>
              <a:t>Lutzer</a:t>
            </a:r>
            <a:r>
              <a:rPr lang="en-US" sz="1900" dirty="0"/>
              <a:t>, D., </a:t>
            </a:r>
            <a:r>
              <a:rPr lang="en-US" sz="1900" dirty="0" err="1"/>
              <a:t>Rodi</a:t>
            </a:r>
            <a:r>
              <a:rPr lang="en-US" sz="1900" dirty="0"/>
              <a:t>, S., </a:t>
            </a:r>
            <a:r>
              <a:rPr lang="en-US" sz="1900" dirty="0" err="1"/>
              <a:t>Kirkman</a:t>
            </a:r>
            <a:r>
              <a:rPr lang="en-US" sz="1900" dirty="0"/>
              <a:t>, E., &amp; Maxwell, J. </a:t>
            </a:r>
            <a:r>
              <a:rPr lang="en-US" sz="1900" i="1" dirty="0"/>
              <a:t>Statistical Abstract of Undergraduate Programs in the Mathematical Sciences in the United States, Fall 2005, CBMS Survey, American Mathematical Society, Providence, </a:t>
            </a:r>
            <a:r>
              <a:rPr lang="en-US" sz="1900" dirty="0"/>
              <a:t>R.I., 2007.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1900" dirty="0" smtClean="0"/>
              <a:t>National </a:t>
            </a:r>
            <a:r>
              <a:rPr lang="en-CA" sz="1900" dirty="0"/>
              <a:t>Governors Association (2010). </a:t>
            </a:r>
            <a:r>
              <a:rPr lang="en-CA" sz="1900" i="1" dirty="0"/>
              <a:t>Common Core State Standards for Mathematics</a:t>
            </a:r>
            <a:r>
              <a:rPr lang="en-CA" sz="1900" dirty="0"/>
              <a:t>. </a:t>
            </a:r>
            <a:r>
              <a:rPr lang="en-CA" sz="1900" dirty="0" smtClean="0"/>
              <a:t> http</a:t>
            </a:r>
            <a:r>
              <a:rPr lang="en-CA" sz="1900" dirty="0"/>
              <a:t>://www.corestandards.org/assets/CCSSI_Math%20Standards.pdf </a:t>
            </a:r>
            <a:endParaRPr lang="en-CA" sz="1900" dirty="0" smtClean="0"/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1900" dirty="0"/>
              <a:t>Riggs, I. M., &amp; </a:t>
            </a:r>
            <a:r>
              <a:rPr lang="en-CA" sz="1900" dirty="0" err="1"/>
              <a:t>Enochs</a:t>
            </a:r>
            <a:r>
              <a:rPr lang="en-CA" sz="1900" dirty="0"/>
              <a:t>, L. G. (1990). Toward the development of an elementary teacher's science teaching efficacy belief instrument. </a:t>
            </a:r>
            <a:r>
              <a:rPr lang="en-CA" sz="1900" i="1" dirty="0"/>
              <a:t>Science Education</a:t>
            </a:r>
            <a:r>
              <a:rPr lang="en-CA" sz="1900" dirty="0"/>
              <a:t>, </a:t>
            </a:r>
            <a:r>
              <a:rPr lang="en-CA" sz="1900" i="1" dirty="0"/>
              <a:t>74</a:t>
            </a:r>
            <a:r>
              <a:rPr lang="en-CA" sz="1900" dirty="0"/>
              <a:t>(6), 625-637. </a:t>
            </a:r>
            <a:endParaRPr lang="en-US" sz="1900" dirty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900" dirty="0" smtClean="0"/>
              <a:t>Watson, J. (2001). Profiling Teachers’ Competence and Confidence to Teach Particular Mathematics Topics: The Case of Chance and Data. </a:t>
            </a:r>
            <a:r>
              <a:rPr lang="en-US" sz="1900" i="1" dirty="0" smtClean="0"/>
              <a:t>Journal of Mathematics Teacher Education, </a:t>
            </a:r>
            <a:r>
              <a:rPr lang="en-US" sz="1900" dirty="0" smtClean="0"/>
              <a:t>4, 305–337.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en-CA" sz="1900" dirty="0" err="1"/>
              <a:t>Wenta</a:t>
            </a:r>
            <a:r>
              <a:rPr lang="en-CA" sz="1900" dirty="0"/>
              <a:t>, R. G. (2000). Efficacy of </a:t>
            </a:r>
            <a:r>
              <a:rPr lang="en-CA" sz="1900" dirty="0" err="1"/>
              <a:t>preservice</a:t>
            </a:r>
            <a:r>
              <a:rPr lang="en-CA" sz="1900" dirty="0"/>
              <a:t> elementary mathematics teachers. Unpublished doctoral dissertation, Indiana University.</a:t>
            </a:r>
            <a:endParaRPr lang="en-US" sz="1900" dirty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q"/>
            </a:pPr>
            <a:endParaRPr lang="en-US" sz="1900" dirty="0" smtClean="0"/>
          </a:p>
          <a:p>
            <a:pPr eaLnBrk="1" hangingPunct="1">
              <a:buClr>
                <a:schemeClr val="tx2"/>
              </a:buClr>
              <a:buFont typeface="Wingdings 2" pitchFamily="18" charset="2"/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6725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Why measure middle and high </a:t>
            </a:r>
            <a:r>
              <a:rPr lang="en-US" sz="3800" dirty="0"/>
              <a:t>school grades </a:t>
            </a:r>
            <a:r>
              <a:rPr lang="en-US" sz="3800" dirty="0" smtClean="0"/>
              <a:t>pre-service </a:t>
            </a:r>
            <a:r>
              <a:rPr lang="en-US" sz="3800" dirty="0"/>
              <a:t>teachers’ 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b="1" dirty="0" smtClean="0"/>
              <a:t>Self-Efficacy </a:t>
            </a:r>
            <a:r>
              <a:rPr lang="en-US" sz="3800" b="1" dirty="0"/>
              <a:t>to </a:t>
            </a:r>
            <a:r>
              <a:rPr lang="en-US" sz="3800" b="1" dirty="0" smtClean="0"/>
              <a:t>Teach </a:t>
            </a:r>
            <a:r>
              <a:rPr lang="en-US" sz="3800" b="1" dirty="0"/>
              <a:t>S</a:t>
            </a:r>
            <a:r>
              <a:rPr lang="en-US" sz="3800" b="1" dirty="0" smtClean="0"/>
              <a:t>tatistics</a:t>
            </a:r>
            <a:r>
              <a:rPr lang="en-US" sz="3800" dirty="0" smtClean="0"/>
              <a:t>?</a:t>
            </a:r>
            <a:endParaRPr lang="en-US" sz="3800" dirty="0" smtClean="0">
              <a:solidFill>
                <a:srgbClr val="7B9899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382000" cy="1901825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Teachers who are prepared to teach mathematics are expected to teach statistics as outlined by the </a:t>
            </a:r>
            <a:r>
              <a:rPr lang="en-US" sz="2600" i="1" dirty="0" smtClean="0"/>
              <a:t>PreK-12 Guidelines for Assessment and Instruction in Statistics Education </a:t>
            </a:r>
            <a:r>
              <a:rPr lang="en-US" sz="2600" dirty="0" smtClean="0"/>
              <a:t>(GAISE) (Franklin et al., 2007) and the </a:t>
            </a:r>
            <a:r>
              <a:rPr lang="en-CA" sz="2600" i="1" dirty="0"/>
              <a:t>Common Core State Standards for Mathematics </a:t>
            </a:r>
            <a:r>
              <a:rPr lang="en-CA" sz="2600" dirty="0"/>
              <a:t>(CCSSM) (National Governors’ Association, 2010</a:t>
            </a:r>
            <a:r>
              <a:rPr lang="en-CA" sz="2600" dirty="0" smtClean="0"/>
              <a:t>).</a:t>
            </a:r>
          </a:p>
          <a:p>
            <a:pPr marL="0" indent="0" algn="just">
              <a:buNone/>
            </a:pPr>
            <a:endParaRPr lang="en-CA" sz="2600" dirty="0" smtClean="0"/>
          </a:p>
          <a:p>
            <a:pPr algn="just"/>
            <a:r>
              <a:rPr lang="en-US" sz="2600" dirty="0"/>
              <a:t>Self-efficacy is task </a:t>
            </a:r>
            <a:r>
              <a:rPr lang="en-US" sz="2600" dirty="0" smtClean="0"/>
              <a:t>specific;</a:t>
            </a:r>
            <a:r>
              <a:rPr lang="en-US" sz="2600" dirty="0"/>
              <a:t> </a:t>
            </a:r>
            <a:r>
              <a:rPr lang="en-US" sz="2600" dirty="0" smtClean="0"/>
              <a:t>any </a:t>
            </a:r>
            <a:r>
              <a:rPr lang="en-US" sz="2600" dirty="0"/>
              <a:t>instrument that assesses self-efficacy needs to be task specific as well.</a:t>
            </a:r>
          </a:p>
          <a:p>
            <a:pPr marL="0" indent="0"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817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800902"/>
              </p:ext>
            </p:extLst>
          </p:nvPr>
        </p:nvGraphicFramePr>
        <p:xfrm>
          <a:off x="533400" y="304800"/>
          <a:ext cx="8229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34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24988"/>
              </p:ext>
            </p:extLst>
          </p:nvPr>
        </p:nvGraphicFramePr>
        <p:xfrm>
          <a:off x="5334000" y="1421577"/>
          <a:ext cx="3352800" cy="4005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GAISE </a:t>
            </a:r>
            <a:r>
              <a:rPr lang="en-CA" dirty="0" smtClean="0"/>
              <a:t>PreK-12 Curriculum </a:t>
            </a:r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1962" y="1676400"/>
            <a:ext cx="2874876" cy="1754327"/>
          </a:xfrm>
          <a:prstGeom prst="rect">
            <a:avLst/>
          </a:prstGeom>
          <a:noFill/>
          <a:ln w="254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Process Components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Formulate Question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Collect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Analyze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Interpret Results</a:t>
            </a:r>
            <a:endParaRPr lang="en-US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886200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“Although </a:t>
            </a:r>
            <a:r>
              <a:rPr lang="en-US" b="1" dirty="0"/>
              <a:t>these three levels may parallel </a:t>
            </a:r>
            <a:r>
              <a:rPr lang="en-US" b="1" dirty="0" smtClean="0"/>
              <a:t>grade levels</a:t>
            </a:r>
            <a:r>
              <a:rPr lang="en-US" b="1" dirty="0"/>
              <a:t>, they are based on development in </a:t>
            </a:r>
            <a:r>
              <a:rPr lang="en-US" b="1" dirty="0" smtClean="0"/>
              <a:t>statistical literacy</a:t>
            </a:r>
            <a:r>
              <a:rPr lang="en-US" b="1" dirty="0"/>
              <a:t>, not age. Thus, a middle-school student </a:t>
            </a:r>
            <a:r>
              <a:rPr lang="en-US" b="1" dirty="0" smtClean="0"/>
              <a:t>who has </a:t>
            </a:r>
            <a:r>
              <a:rPr lang="en-US" b="1" dirty="0"/>
              <a:t>had no prior experience with statistics will </a:t>
            </a:r>
            <a:r>
              <a:rPr lang="en-US" b="1" dirty="0" smtClean="0"/>
              <a:t>need to </a:t>
            </a:r>
            <a:r>
              <a:rPr lang="en-US" b="1" dirty="0"/>
              <a:t>begin with Level A concepts and activities </a:t>
            </a:r>
            <a:r>
              <a:rPr lang="en-US" b="1" dirty="0" smtClean="0"/>
              <a:t>before moving </a:t>
            </a:r>
            <a:r>
              <a:rPr lang="en-US" b="1" dirty="0"/>
              <a:t>to Level B</a:t>
            </a:r>
            <a:r>
              <a:rPr lang="en-US" b="1" dirty="0" smtClean="0"/>
              <a:t>.” </a:t>
            </a:r>
            <a:r>
              <a:rPr lang="en-US" b="1" dirty="0"/>
              <a:t>(</a:t>
            </a:r>
            <a:r>
              <a:rPr lang="en-US" b="1" dirty="0" smtClean="0"/>
              <a:t>p. 13)</a:t>
            </a:r>
            <a:endParaRPr lang="en-US" b="1" i="1" u="sng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CCSSM Framework</a:t>
            </a:r>
            <a:endParaRPr lang="en-US" sz="3600" b="0" dirty="0" smtClean="0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525963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endParaRPr lang="en-US" dirty="0" smtClean="0">
              <a:latin typeface="Helvetica" pitchFamily="64" charset="0"/>
              <a:ea typeface="ＭＳ Ｐゴシック" pitchFamily="34" charset="-128"/>
            </a:endParaRPr>
          </a:p>
          <a:p>
            <a:pPr marL="457200" indent="-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Helvetica" pitchFamily="64" charset="0"/>
              <a:ea typeface="ＭＳ Ｐゴシック" pitchFamily="34" charset="-128"/>
            </a:endParaRPr>
          </a:p>
          <a:p>
            <a:pPr marL="457200" indent="-4572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endParaRPr lang="en-US" dirty="0" smtClean="0">
              <a:latin typeface="Helvetica" pitchFamily="64" charset="0"/>
              <a:ea typeface="ＭＳ Ｐゴシック" pitchFamily="34" charset="-128"/>
            </a:endParaRPr>
          </a:p>
          <a:p>
            <a:pPr marL="2628900" lvl="6" inden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>
                <a:latin typeface="Helvetica" pitchFamily="64" charset="0"/>
                <a:ea typeface="ＭＳ Ｐゴシック" pitchFamily="34" charset="-128"/>
              </a:rPr>
              <a:t>	</a:t>
            </a:r>
            <a:r>
              <a:rPr lang="en-US" dirty="0" smtClean="0">
                <a:latin typeface="Helvetica" pitchFamily="64" charset="0"/>
                <a:ea typeface="ＭＳ Ｐゴシック" pitchFamily="34" charset="-128"/>
              </a:rPr>
              <a:t>          VERSUS</a:t>
            </a:r>
          </a:p>
        </p:txBody>
      </p:sp>
      <p:pic>
        <p:nvPicPr>
          <p:cNvPr id="1027" name="Picture 3" descr="C:\Users\Leigh Williams\AppData\Local\Microsoft\Windows\Temporary Internet Files\Content.IE5\I25W9G8M\MC9000600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93" y="1499522"/>
            <a:ext cx="2877413" cy="123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eigh Williams\AppData\Local\Microsoft\Windows\Temporary Internet Files\Content.IE5\EQ0WOVIP\MP900387292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2667000" cy="190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eigh Williams\AppData\Local\Microsoft\Windows\Temporary Internet Files\Content.IE5\3LWXQHU0\MP900305925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099" y="1499522"/>
            <a:ext cx="2075688" cy="290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5686" y="3124200"/>
            <a:ext cx="2895600" cy="1200329"/>
          </a:xfrm>
          <a:prstGeom prst="rect">
            <a:avLst/>
          </a:prstGeom>
          <a:noFill/>
          <a:ln w="254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Grade-Specific Standards for Each Grade Level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93656" y="4800600"/>
            <a:ext cx="3345543" cy="461665"/>
          </a:xfrm>
          <a:prstGeom prst="rect">
            <a:avLst/>
          </a:prstGeom>
          <a:noFill/>
          <a:ln w="25400"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Topic-Specific Standards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5523230"/>
            <a:ext cx="5181599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2"/>
                </a:solidFill>
              </a:rPr>
              <a:t>Similar to the 4 processes in the GAISE, there are 8 mathematical practices that are threaded throughout the CCSSM.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384052"/>
              </p:ext>
            </p:extLst>
          </p:nvPr>
        </p:nvGraphicFramePr>
        <p:xfrm>
          <a:off x="152400" y="1219200"/>
          <a:ext cx="8763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Development Process for </a:t>
            </a:r>
            <a:br>
              <a:rPr lang="en-US" dirty="0" smtClean="0"/>
            </a:br>
            <a:r>
              <a:rPr lang="en-US" dirty="0" smtClean="0"/>
              <a:t>Middle Grades SETS Instrument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67000" y="5117068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Spring/Summer 2008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9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238456"/>
              </p:ext>
            </p:extLst>
          </p:nvPr>
        </p:nvGraphicFramePr>
        <p:xfrm>
          <a:off x="152400" y="1219200"/>
          <a:ext cx="8763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Development Process for </a:t>
            </a:r>
          </a:p>
          <a:p>
            <a:r>
              <a:rPr lang="en-US" dirty="0" smtClean="0"/>
              <a:t>Middle Grades SETS Instrument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Middle Grades SETS Instrument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26 </a:t>
            </a:r>
            <a:r>
              <a:rPr lang="en-US" dirty="0" err="1"/>
              <a:t>Likert</a:t>
            </a:r>
            <a:r>
              <a:rPr lang="en-US" dirty="0"/>
              <a:t> scale items in this format</a:t>
            </a:r>
            <a:r>
              <a:rPr lang="en-US" dirty="0" smtClean="0"/>
              <a:t>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 </a:t>
            </a:r>
          </a:p>
          <a:p>
            <a:pPr marL="914400" lvl="2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Please rate your confidence in teaching middle grades students the skills necessary to complete the following tasks successfully:</a:t>
            </a:r>
          </a:p>
          <a:p>
            <a:pPr marL="914400" lvl="2" indent="0">
              <a:buNone/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r>
              <a:rPr lang="en-US" dirty="0" smtClean="0"/>
              <a:t>Scale of 1 to 6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14 Demographic items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2995</Words>
  <Application>Microsoft Office PowerPoint</Application>
  <PresentationFormat>On-screen Show (4:3)</PresentationFormat>
  <Paragraphs>403</Paragraphs>
  <Slides>29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Measuring confidence to teach statistics to  middle &amp; high school grades:   The development &amp; validation  of the SETS instruments</vt:lpstr>
      <vt:lpstr>The Research Team</vt:lpstr>
      <vt:lpstr>Why measure middle and high school grades pre-service teachers’  Self-Efficacy to Teach Statistics?</vt:lpstr>
      <vt:lpstr>PowerPoint Presentation</vt:lpstr>
      <vt:lpstr>GAISE PreK-12 Curriculum Framework</vt:lpstr>
      <vt:lpstr>CCSSM Framework</vt:lpstr>
      <vt:lpstr>Development Process for  Middle Grades SETS Instrument</vt:lpstr>
      <vt:lpstr>PowerPoint Presentation</vt:lpstr>
      <vt:lpstr>The Middle Grades SETS Instrument</vt:lpstr>
      <vt:lpstr>PowerPoint Presentation</vt:lpstr>
      <vt:lpstr>PowerPoint Presentation</vt:lpstr>
      <vt:lpstr>2010 – 2011 Validation Study</vt:lpstr>
      <vt:lpstr>Validation Study - Methods</vt:lpstr>
      <vt:lpstr>Validation Study - CFA</vt:lpstr>
      <vt:lpstr>Validation Study – Item Analysis</vt:lpstr>
      <vt:lpstr>Validation Study – Rating Scale Analysis</vt:lpstr>
      <vt:lpstr>Validation Study - Reliability</vt:lpstr>
      <vt:lpstr>The High School Grades SETS Instrument</vt:lpstr>
      <vt:lpstr>The High School Grades SETS Instrument</vt:lpstr>
      <vt:lpstr>PowerPoint Presentation</vt:lpstr>
      <vt:lpstr>Potential Uses</vt:lpstr>
      <vt:lpstr>Current Projects  Using SETS Instruments</vt:lpstr>
      <vt:lpstr>Current Projects (continued)</vt:lpstr>
      <vt:lpstr>Current Projects (continued)</vt:lpstr>
      <vt:lpstr>Information on Using SETS Instruments</vt:lpstr>
      <vt:lpstr>PowerPoint Presentation</vt:lpstr>
      <vt:lpstr>Related Papers</vt:lpstr>
      <vt:lpstr>REFERENCES</vt:lpstr>
      <vt:lpstr>REFERENCES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</dc:creator>
  <cp:lastModifiedBy>CPSUser</cp:lastModifiedBy>
  <cp:revision>86</cp:revision>
  <dcterms:created xsi:type="dcterms:W3CDTF">2011-12-28T20:15:08Z</dcterms:created>
  <dcterms:modified xsi:type="dcterms:W3CDTF">2012-08-13T13:50:51Z</dcterms:modified>
</cp:coreProperties>
</file>