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29"/>
  </p:notesMasterIdLst>
  <p:sldIdLst>
    <p:sldId id="256" r:id="rId5"/>
    <p:sldId id="257" r:id="rId6"/>
    <p:sldId id="258" r:id="rId7"/>
    <p:sldId id="267" r:id="rId8"/>
    <p:sldId id="259" r:id="rId9"/>
    <p:sldId id="260" r:id="rId10"/>
    <p:sldId id="262" r:id="rId11"/>
    <p:sldId id="280" r:id="rId12"/>
    <p:sldId id="263" r:id="rId13"/>
    <p:sldId id="274" r:id="rId14"/>
    <p:sldId id="275" r:id="rId15"/>
    <p:sldId id="273" r:id="rId16"/>
    <p:sldId id="279" r:id="rId17"/>
    <p:sldId id="261" r:id="rId18"/>
    <p:sldId id="277" r:id="rId19"/>
    <p:sldId id="264" r:id="rId20"/>
    <p:sldId id="281" r:id="rId21"/>
    <p:sldId id="271" r:id="rId22"/>
    <p:sldId id="282" r:id="rId23"/>
    <p:sldId id="265" r:id="rId24"/>
    <p:sldId id="266" r:id="rId25"/>
    <p:sldId id="268" r:id="rId26"/>
    <p:sldId id="269" r:id="rId27"/>
    <p:sldId id="283" r:id="rId28"/>
  </p:sldIdLst>
  <p:sldSz cx="9144000" cy="6858000" type="screen4x3"/>
  <p:notesSz cx="6950075" cy="9167813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chemeClr val="bg1"/>
        </a:solidFill>
        <a:latin typeface="Arial" charset="0"/>
        <a:ea typeface="SimSun" pitchFamily="2" charset="-122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chemeClr val="bg1"/>
        </a:solidFill>
        <a:latin typeface="Arial" charset="0"/>
        <a:ea typeface="SimSun" pitchFamily="2" charset="-122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chemeClr val="bg1"/>
        </a:solidFill>
        <a:latin typeface="Arial" charset="0"/>
        <a:ea typeface="SimSun" pitchFamily="2" charset="-122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chemeClr val="bg1"/>
        </a:solidFill>
        <a:latin typeface="Arial" charset="0"/>
        <a:ea typeface="SimSun" pitchFamily="2" charset="-122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chemeClr val="bg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3" autoAdjust="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0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8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1"/>
          <p:cNvSpPr>
            <a:spLocks noChangeArrowheads="1"/>
          </p:cNvSpPr>
          <p:nvPr/>
        </p:nvSpPr>
        <p:spPr bwMode="auto">
          <a:xfrm>
            <a:off x="0" y="0"/>
            <a:ext cx="6950075" cy="91678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29699" name="AutoShape 2"/>
          <p:cNvSpPr>
            <a:spLocks noChangeArrowheads="1"/>
          </p:cNvSpPr>
          <p:nvPr/>
        </p:nvSpPr>
        <p:spPr bwMode="auto">
          <a:xfrm>
            <a:off x="0" y="0"/>
            <a:ext cx="6950075" cy="91678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29700" name="AutoShape 3"/>
          <p:cNvSpPr>
            <a:spLocks noChangeArrowheads="1"/>
          </p:cNvSpPr>
          <p:nvPr/>
        </p:nvSpPr>
        <p:spPr bwMode="auto">
          <a:xfrm>
            <a:off x="0" y="0"/>
            <a:ext cx="6950075" cy="91678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0" y="0"/>
            <a:ext cx="6950075" cy="91678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29702" name="AutoShape 5"/>
          <p:cNvSpPr>
            <a:spLocks noChangeArrowheads="1"/>
          </p:cNvSpPr>
          <p:nvPr/>
        </p:nvSpPr>
        <p:spPr bwMode="auto">
          <a:xfrm>
            <a:off x="0" y="0"/>
            <a:ext cx="6950075" cy="91678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29703" name="AutoShape 6"/>
          <p:cNvSpPr>
            <a:spLocks noChangeArrowheads="1"/>
          </p:cNvSpPr>
          <p:nvPr/>
        </p:nvSpPr>
        <p:spPr bwMode="auto">
          <a:xfrm>
            <a:off x="0" y="0"/>
            <a:ext cx="6950075" cy="91678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29704" name="AutoShape 7"/>
          <p:cNvSpPr>
            <a:spLocks noChangeArrowheads="1"/>
          </p:cNvSpPr>
          <p:nvPr/>
        </p:nvSpPr>
        <p:spPr bwMode="auto">
          <a:xfrm>
            <a:off x="0" y="0"/>
            <a:ext cx="6950075" cy="91678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29705" name="AutoShape 8"/>
          <p:cNvSpPr>
            <a:spLocks noChangeArrowheads="1"/>
          </p:cNvSpPr>
          <p:nvPr/>
        </p:nvSpPr>
        <p:spPr bwMode="auto">
          <a:xfrm>
            <a:off x="0" y="0"/>
            <a:ext cx="6950075" cy="91678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29706" name="AutoShape 9"/>
          <p:cNvSpPr>
            <a:spLocks noChangeArrowheads="1"/>
          </p:cNvSpPr>
          <p:nvPr/>
        </p:nvSpPr>
        <p:spPr bwMode="auto">
          <a:xfrm>
            <a:off x="0" y="0"/>
            <a:ext cx="6950075" cy="91678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29707" name="Rectangle 10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687388"/>
            <a:ext cx="4567238" cy="34242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5131" name="Rectangle 11"/>
          <p:cNvSpPr>
            <a:spLocks noGrp="1" noChangeArrowheads="1"/>
          </p:cNvSpPr>
          <p:nvPr>
            <p:ph type="body"/>
          </p:nvPr>
        </p:nvSpPr>
        <p:spPr bwMode="auto">
          <a:xfrm>
            <a:off x="695325" y="4354513"/>
            <a:ext cx="5545138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48" tIns="47137" rIns="90648" bIns="47137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446053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87388"/>
            <a:ext cx="4584700" cy="343852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5325" y="4354513"/>
            <a:ext cx="5546725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1158875" y="687388"/>
            <a:ext cx="4632325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/>
          </p:nvPr>
        </p:nvSpPr>
        <p:spPr>
          <a:xfrm>
            <a:off x="695325" y="4354513"/>
            <a:ext cx="5559425" cy="8486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tabLst>
                <a:tab pos="0" algn="l"/>
                <a:tab pos="460375" algn="l"/>
                <a:tab pos="920750" algn="l"/>
                <a:tab pos="1381125" algn="l"/>
                <a:tab pos="1841500" algn="l"/>
                <a:tab pos="2301875" algn="l"/>
                <a:tab pos="2762250" algn="l"/>
                <a:tab pos="3222625" algn="l"/>
                <a:tab pos="3683000" algn="l"/>
                <a:tab pos="4143375" algn="l"/>
                <a:tab pos="4603750" algn="l"/>
                <a:tab pos="5064125" algn="l"/>
                <a:tab pos="5524500" algn="l"/>
                <a:tab pos="5984875" algn="l"/>
                <a:tab pos="6446838" algn="l"/>
                <a:tab pos="6907213" algn="l"/>
                <a:tab pos="7367588" algn="l"/>
                <a:tab pos="7827963" algn="l"/>
                <a:tab pos="8288338" algn="l"/>
                <a:tab pos="8748713" algn="l"/>
                <a:tab pos="9209088" algn="l"/>
              </a:tabLst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4F57F-378E-4DA5-8579-808EB8189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766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55F1F-A832-410E-AAC0-03418A177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26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938" y="0"/>
            <a:ext cx="2051050" cy="6843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02338" cy="6843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A2F5F-6143-49D9-8316-976F94D3E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579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7FE26-EEC7-4E25-B1A5-73D864308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81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4B587-6FD8-4712-A1D3-F2E86999D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27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79ABE-5183-44DF-B1F8-89A691590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4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87475"/>
            <a:ext cx="4029075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387475"/>
            <a:ext cx="4030663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BF8ED-AF1E-45DF-BB00-444E93363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583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52287-DE32-4B0E-8497-6862ADA46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091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EA88F-525D-44E9-9DDA-672757236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25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3D55F-BE9E-4F1C-88FA-F17CE80BC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27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3A801-86F2-4140-9D1A-D289533DD8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6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F44A0-4247-4D1E-8D31-521FB9621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587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351E5-1795-491E-B516-1CCC5E77D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680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373FA-14B9-48B6-BC8A-DFCCF3A2C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09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6700" y="273050"/>
            <a:ext cx="2052638" cy="5622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07100" cy="5622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283EE-C014-41FF-8289-B9D4365661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831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E50C1-C0F8-4318-B3FE-F6AD3997F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25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BA846-CD9A-4315-9A41-1B0525A12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799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84B73-6D04-420A-BE45-EA0FBE5AE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5794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87475"/>
            <a:ext cx="4030663" cy="451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387475"/>
            <a:ext cx="4030662" cy="451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A0CD5-28D6-425E-ADDD-5615ACBE8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16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089B1-2A45-4CD5-8391-52E136CB1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3635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E2031-5641-40E6-A141-937EA5F5AF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399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3DAD4-4417-43DE-B492-E108DD2F9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3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74B5C-80B7-480D-A459-0B781618B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066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EEC88-A38C-49EF-9446-1D054C965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330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621BF-E1B1-4921-81E5-0AFF4337E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877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68190-B299-4210-8AF7-331ACBDF0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214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8288" y="273050"/>
            <a:ext cx="2052637" cy="5624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08688" cy="5624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55774-4A11-4C4F-A849-B63D504E0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023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FDC27-3034-4D10-BCB9-62EB8BD9D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09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81939-AE45-4981-A253-051DAA9DB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707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6EBDE-3C86-4C4E-ABEA-073269DBD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613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7488" cy="5243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7088" y="1600200"/>
            <a:ext cx="4027487" cy="5243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CC9B4-B477-4A18-ABCC-BAF12D0E1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001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69D8A-CE61-4B9C-B56D-B65CBC795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4097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C19E8-00C9-40D6-A06F-FE34080BE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17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5900" cy="5243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1600200"/>
            <a:ext cx="4027488" cy="5243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ACE83-1EEC-4632-A7C5-73D9CF321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400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8ECDE-3272-4259-95D2-7042D11F0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071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E60C3-D74D-4A1F-9979-CDF30C4D3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90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5A70F-1B63-4B7E-A953-95129113D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086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C3E22-4E44-4FB6-9F82-5EC9EE2D14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7408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3525" y="0"/>
            <a:ext cx="2051050" cy="6843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03925" cy="6843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2CA0E-A6B5-439B-8641-24C24D994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9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2D60D-4B92-4CA8-A63A-C7FC28C76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8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81AE7-5B87-4E0F-8799-E8B809404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88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0320B-1409-4BBA-877F-D3FA8AFAD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91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28AB4-7F40-4442-BD9B-872DC4198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4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F7792-4DBA-41EE-AE48-795177F52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1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05788" cy="166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0760" tIns="50760" rIns="9000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05788" cy="524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0760" tIns="50760" rIns="9000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7458075" y="6245225"/>
            <a:ext cx="29845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1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1pPr>
          </a:lstStyle>
          <a:p>
            <a:pPr>
              <a:defRPr/>
            </a:pPr>
            <a:fld id="{2D735B06-15FF-4F07-BB6A-8D02A44B5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12138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87475"/>
            <a:ext cx="8212138" cy="450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7524750" y="6246813"/>
            <a:ext cx="176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1" compatLnSpc="1">
            <a:prstTxWarp prst="textNoShape">
              <a:avLst/>
            </a:prstTxWarp>
          </a:bodyPr>
          <a:lstStyle>
            <a:lvl1pPr algn="ctr" eaLnBrk="1">
              <a:buClrTx/>
              <a:buFontTx/>
              <a:buNone/>
              <a:defRPr sz="1400">
                <a:solidFill>
                  <a:srgbClr val="FFFFFF"/>
                </a:solidFill>
                <a:latin typeface="Times New Roman" pitchFamily="16" charset="0"/>
                <a:ea typeface="SimSun" charset="-122"/>
                <a:cs typeface="Times New Roman" pitchFamily="16" charset="0"/>
              </a:defRPr>
            </a:lvl1pPr>
          </a:lstStyle>
          <a:p>
            <a:pPr>
              <a:defRPr/>
            </a:pPr>
            <a:fld id="{564E2A15-5E2C-48E9-B57D-245E88AA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Arial" charset="0"/>
          <a:ea typeface="ヒラギノ角ゴ ProN W3" charset="0"/>
          <a:cs typeface="ヒラギノ角ゴ ProN W3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Arial" charset="0"/>
          <a:ea typeface="ヒラギノ角ゴ ProN W3" charset="0"/>
          <a:cs typeface="ヒラギノ角ゴ ProN W3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Arial" charset="0"/>
          <a:ea typeface="ヒラギノ角ゴ ProN W3" charset="0"/>
          <a:cs typeface="ヒラギノ角ゴ ProN W3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Arial" charset="0"/>
          <a:ea typeface="ヒラギノ角ゴ ProN W3" charset="0"/>
          <a:cs typeface="ヒラギノ角ゴ ProN W3" charset="0"/>
        </a:defRPr>
      </a:lvl5pPr>
      <a:lvl6pPr marL="2514600" indent="-2286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Arial" charset="0"/>
          <a:ea typeface="ヒラギノ角ゴ ProN W3" charset="0"/>
          <a:cs typeface="ヒラギノ角ゴ ProN W3" charset="0"/>
        </a:defRPr>
      </a:lvl6pPr>
      <a:lvl7pPr marL="2971800" indent="-2286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Arial" charset="0"/>
          <a:ea typeface="ヒラギノ角ゴ ProN W3" charset="0"/>
          <a:cs typeface="ヒラギノ角ゴ ProN W3" charset="0"/>
        </a:defRPr>
      </a:lvl7pPr>
      <a:lvl8pPr marL="3429000" indent="-2286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Arial" charset="0"/>
          <a:ea typeface="ヒラギノ角ゴ ProN W3" charset="0"/>
          <a:cs typeface="ヒラギノ角ゴ ProN W3" charset="0"/>
        </a:defRPr>
      </a:lvl8pPr>
      <a:lvl9pPr marL="3886200" indent="-2286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Arial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ts val="1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ts val="11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13725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87475"/>
            <a:ext cx="8213725" cy="451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7524750" y="6246813"/>
            <a:ext cx="176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1" compatLnSpc="1">
            <a:prstTxWarp prst="textNoShape">
              <a:avLst/>
            </a:prstTxWarp>
          </a:bodyPr>
          <a:lstStyle>
            <a:lvl1pPr algn="ctr" eaLnBrk="1">
              <a:buClrTx/>
              <a:buFontTx/>
              <a:buNone/>
              <a:defRPr sz="1400">
                <a:solidFill>
                  <a:srgbClr val="FFFFFF"/>
                </a:solidFill>
                <a:latin typeface="Times New Roman" pitchFamily="16" charset="0"/>
                <a:ea typeface="SimSun" charset="-122"/>
                <a:cs typeface="Times New Roman" pitchFamily="16" charset="0"/>
              </a:defRPr>
            </a:lvl1pPr>
          </a:lstStyle>
          <a:p>
            <a:pPr>
              <a:defRPr/>
            </a:pPr>
            <a:fld id="{77444722-7F81-4E03-B1A3-8938478EB1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Arial" charset="0"/>
          <a:ea typeface="ヒラギノ角ゴ ProN W3" charset="0"/>
          <a:cs typeface="ヒラギノ角ゴ ProN W3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Arial" charset="0"/>
          <a:ea typeface="ヒラギノ角ゴ ProN W3" charset="0"/>
          <a:cs typeface="ヒラギノ角ゴ ProN W3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Arial" charset="0"/>
          <a:ea typeface="ヒラギノ角ゴ ProN W3" charset="0"/>
          <a:cs typeface="ヒラギノ角ゴ ProN W3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Arial" charset="0"/>
          <a:ea typeface="ヒラギノ角ゴ ProN W3" charset="0"/>
          <a:cs typeface="ヒラギノ角ゴ ProN W3" charset="0"/>
        </a:defRPr>
      </a:lvl5pPr>
      <a:lvl6pPr marL="2514600" indent="-2286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Arial" charset="0"/>
          <a:ea typeface="ヒラギノ角ゴ ProN W3" charset="0"/>
          <a:cs typeface="ヒラギノ角ゴ ProN W3" charset="0"/>
        </a:defRPr>
      </a:lvl6pPr>
      <a:lvl7pPr marL="2971800" indent="-2286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Arial" charset="0"/>
          <a:ea typeface="ヒラギノ角ゴ ProN W3" charset="0"/>
          <a:cs typeface="ヒラギノ角ゴ ProN W3" charset="0"/>
        </a:defRPr>
      </a:lvl7pPr>
      <a:lvl8pPr marL="3429000" indent="-2286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Arial" charset="0"/>
          <a:ea typeface="ヒラギノ角ゴ ProN W3" charset="0"/>
          <a:cs typeface="ヒラギノ角ゴ ProN W3" charset="0"/>
        </a:defRPr>
      </a:lvl8pPr>
      <a:lvl9pPr marL="3886200" indent="-2286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Arial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ts val="1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ts val="11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07375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0760" tIns="50760" rIns="9000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07375" cy="524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0760" tIns="50760" rIns="9000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7459663" y="6245225"/>
            <a:ext cx="296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1" compatLnSpc="1">
            <a:prstTxWarp prst="textNoShape">
              <a:avLst/>
            </a:prstTxWarp>
          </a:bodyPr>
          <a:lstStyle>
            <a:lvl1pPr algn="ctr" eaLnBrk="1">
              <a:buClrTx/>
              <a:buSzPct val="45000"/>
              <a:buFontTx/>
              <a:buNone/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Arial" charset="0"/>
              </a:defRPr>
            </a:lvl1pPr>
          </a:lstStyle>
          <a:p>
            <a:pPr>
              <a:defRPr/>
            </a:pPr>
            <a:fld id="{8021BC4F-2C6C-4D9D-B657-54DAB4724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://www.youtube.com/watch?v=jbkSRLYSojo&amp;noredirect=1" TargetMode="External"/><Relationship Id="rId4" Type="http://schemas.openxmlformats.org/officeDocument/2006/relationships/hyperlink" Target="http://www.causeweb.org/ecot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81000" indent="-334963" algn="ctr" eaLnBrk="1" hangingPunct="1">
              <a:spcBef>
                <a:spcPts val="638"/>
              </a:spcBef>
              <a:buClrTx/>
              <a:buFontTx/>
              <a:buNone/>
              <a:tabLst>
                <a:tab pos="381000" algn="l"/>
                <a:tab pos="493713" algn="l"/>
                <a:tab pos="950913" algn="l"/>
                <a:tab pos="1408113" algn="l"/>
                <a:tab pos="1865313" algn="l"/>
                <a:tab pos="2322513" algn="l"/>
                <a:tab pos="2779713" algn="l"/>
                <a:tab pos="3236913" algn="l"/>
                <a:tab pos="3694113" algn="l"/>
                <a:tab pos="4151313" algn="l"/>
                <a:tab pos="4608513" algn="l"/>
                <a:tab pos="5065713" algn="l"/>
                <a:tab pos="5522913" algn="l"/>
                <a:tab pos="5980113" algn="l"/>
                <a:tab pos="6437313" algn="l"/>
                <a:tab pos="6894513" algn="l"/>
                <a:tab pos="7351713" algn="l"/>
                <a:tab pos="7808913" algn="l"/>
                <a:tab pos="8266113" algn="l"/>
                <a:tab pos="8723313" algn="l"/>
                <a:tab pos="9180513" algn="l"/>
              </a:tabLst>
            </a:pPr>
            <a:r>
              <a:rPr lang="en-US" sz="2200">
                <a:solidFill>
                  <a:schemeClr val="tx1"/>
                </a:solidFill>
              </a:rPr>
              <a:t>Engaging Business Students in the Statistics Classroom</a:t>
            </a: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963613"/>
            <a:ext cx="3429000" cy="589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5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312738" y="1227138"/>
            <a:ext cx="5245100" cy="5133975"/>
          </a:xfrm>
        </p:spPr>
        <p:txBody>
          <a:bodyPr rIns="129240"/>
          <a:lstStyle/>
          <a:p>
            <a:pPr marL="381000" indent="-334963" eaLnBrk="1" hangingPunct="1">
              <a:buClrTx/>
              <a:buFontTx/>
              <a:buNone/>
              <a:tabLst>
                <a:tab pos="381000" algn="l"/>
                <a:tab pos="493713" algn="l"/>
                <a:tab pos="950913" algn="l"/>
                <a:tab pos="1408113" algn="l"/>
                <a:tab pos="1865313" algn="l"/>
                <a:tab pos="2322513" algn="l"/>
                <a:tab pos="2779713" algn="l"/>
                <a:tab pos="3236913" algn="l"/>
                <a:tab pos="3694113" algn="l"/>
                <a:tab pos="4151313" algn="l"/>
                <a:tab pos="4608513" algn="l"/>
                <a:tab pos="5065713" algn="l"/>
                <a:tab pos="5522913" algn="l"/>
                <a:tab pos="5980113" algn="l"/>
                <a:tab pos="6437313" algn="l"/>
                <a:tab pos="6894513" algn="l"/>
                <a:tab pos="7351713" algn="l"/>
                <a:tab pos="7808913" algn="l"/>
                <a:tab pos="8266113" algn="l"/>
                <a:tab pos="8723313" algn="l"/>
                <a:tab pos="9180513" algn="l"/>
              </a:tabLst>
            </a:pPr>
            <a:endParaRPr lang="en-US" sz="2200" smtClean="0"/>
          </a:p>
          <a:p>
            <a:pPr marL="381000" indent="-334963" eaLnBrk="1" hangingPunct="1">
              <a:spcBef>
                <a:spcPts val="438"/>
              </a:spcBef>
              <a:buClrTx/>
              <a:buFontTx/>
              <a:buNone/>
              <a:tabLst>
                <a:tab pos="381000" algn="l"/>
                <a:tab pos="493713" algn="l"/>
                <a:tab pos="950913" algn="l"/>
                <a:tab pos="1408113" algn="l"/>
                <a:tab pos="1865313" algn="l"/>
                <a:tab pos="2322513" algn="l"/>
                <a:tab pos="2779713" algn="l"/>
                <a:tab pos="3236913" algn="l"/>
                <a:tab pos="3694113" algn="l"/>
                <a:tab pos="4151313" algn="l"/>
                <a:tab pos="4608513" algn="l"/>
                <a:tab pos="5065713" algn="l"/>
                <a:tab pos="5522913" algn="l"/>
                <a:tab pos="5980113" algn="l"/>
                <a:tab pos="6437313" algn="l"/>
                <a:tab pos="6894513" algn="l"/>
                <a:tab pos="7351713" algn="l"/>
                <a:tab pos="7808913" algn="l"/>
                <a:tab pos="8266113" algn="l"/>
                <a:tab pos="8723313" algn="l"/>
                <a:tab pos="9180513" algn="l"/>
              </a:tabLst>
            </a:pPr>
            <a:endParaRPr lang="en-US" sz="2000" smtClean="0"/>
          </a:p>
          <a:p>
            <a:pPr marL="381000" indent="-334963" eaLnBrk="1" hangingPunct="1">
              <a:spcBef>
                <a:spcPts val="438"/>
              </a:spcBef>
              <a:buClrTx/>
              <a:buFontTx/>
              <a:buNone/>
              <a:tabLst>
                <a:tab pos="381000" algn="l"/>
                <a:tab pos="493713" algn="l"/>
                <a:tab pos="950913" algn="l"/>
                <a:tab pos="1408113" algn="l"/>
                <a:tab pos="1865313" algn="l"/>
                <a:tab pos="2322513" algn="l"/>
                <a:tab pos="2779713" algn="l"/>
                <a:tab pos="3236913" algn="l"/>
                <a:tab pos="3694113" algn="l"/>
                <a:tab pos="4151313" algn="l"/>
                <a:tab pos="4608513" algn="l"/>
                <a:tab pos="5065713" algn="l"/>
                <a:tab pos="5522913" algn="l"/>
                <a:tab pos="5980113" algn="l"/>
                <a:tab pos="6437313" algn="l"/>
                <a:tab pos="6894513" algn="l"/>
                <a:tab pos="7351713" algn="l"/>
                <a:tab pos="7808913" algn="l"/>
                <a:tab pos="8266113" algn="l"/>
                <a:tab pos="8723313" algn="l"/>
                <a:tab pos="9180513" algn="l"/>
              </a:tabLst>
            </a:pPr>
            <a:r>
              <a:rPr lang="en-US" sz="2000" smtClean="0"/>
              <a:t>Jane E. Oppenlander, Ph.D.</a:t>
            </a:r>
          </a:p>
          <a:p>
            <a:pPr marL="381000" indent="-334963" eaLnBrk="1" hangingPunct="1">
              <a:spcBef>
                <a:spcPts val="438"/>
              </a:spcBef>
              <a:buClrTx/>
              <a:buFontTx/>
              <a:buNone/>
              <a:tabLst>
                <a:tab pos="381000" algn="l"/>
                <a:tab pos="493713" algn="l"/>
                <a:tab pos="950913" algn="l"/>
                <a:tab pos="1408113" algn="l"/>
                <a:tab pos="1865313" algn="l"/>
                <a:tab pos="2322513" algn="l"/>
                <a:tab pos="2779713" algn="l"/>
                <a:tab pos="3236913" algn="l"/>
                <a:tab pos="3694113" algn="l"/>
                <a:tab pos="4151313" algn="l"/>
                <a:tab pos="4608513" algn="l"/>
                <a:tab pos="5065713" algn="l"/>
                <a:tab pos="5522913" algn="l"/>
                <a:tab pos="5980113" algn="l"/>
                <a:tab pos="6437313" algn="l"/>
                <a:tab pos="6894513" algn="l"/>
                <a:tab pos="7351713" algn="l"/>
                <a:tab pos="7808913" algn="l"/>
                <a:tab pos="8266113" algn="l"/>
                <a:tab pos="8723313" algn="l"/>
                <a:tab pos="9180513" algn="l"/>
              </a:tabLst>
            </a:pPr>
            <a:r>
              <a:rPr lang="en-US" sz="2000" smtClean="0"/>
              <a:t>Participating Professor</a:t>
            </a:r>
          </a:p>
          <a:p>
            <a:pPr marL="381000" indent="-334963" eaLnBrk="1" hangingPunct="1">
              <a:spcBef>
                <a:spcPts val="438"/>
              </a:spcBef>
              <a:buClrTx/>
              <a:buFontTx/>
              <a:buNone/>
              <a:tabLst>
                <a:tab pos="381000" algn="l"/>
                <a:tab pos="493713" algn="l"/>
                <a:tab pos="950913" algn="l"/>
                <a:tab pos="1408113" algn="l"/>
                <a:tab pos="1865313" algn="l"/>
                <a:tab pos="2322513" algn="l"/>
                <a:tab pos="2779713" algn="l"/>
                <a:tab pos="3236913" algn="l"/>
                <a:tab pos="3694113" algn="l"/>
                <a:tab pos="4151313" algn="l"/>
                <a:tab pos="4608513" algn="l"/>
                <a:tab pos="5065713" algn="l"/>
                <a:tab pos="5522913" algn="l"/>
                <a:tab pos="5980113" algn="l"/>
                <a:tab pos="6437313" algn="l"/>
                <a:tab pos="6894513" algn="l"/>
                <a:tab pos="7351713" algn="l"/>
                <a:tab pos="7808913" algn="l"/>
                <a:tab pos="8266113" algn="l"/>
                <a:tab pos="8723313" algn="l"/>
                <a:tab pos="9180513" algn="l"/>
              </a:tabLst>
            </a:pPr>
            <a:endParaRPr lang="en-US" sz="2000" smtClean="0"/>
          </a:p>
          <a:p>
            <a:pPr marL="381000" indent="-334963" eaLnBrk="1" hangingPunct="1">
              <a:spcBef>
                <a:spcPts val="438"/>
              </a:spcBef>
              <a:buClrTx/>
              <a:buFontTx/>
              <a:buNone/>
              <a:tabLst>
                <a:tab pos="381000" algn="l"/>
                <a:tab pos="493713" algn="l"/>
                <a:tab pos="950913" algn="l"/>
                <a:tab pos="1408113" algn="l"/>
                <a:tab pos="1865313" algn="l"/>
                <a:tab pos="2322513" algn="l"/>
                <a:tab pos="2779713" algn="l"/>
                <a:tab pos="3236913" algn="l"/>
                <a:tab pos="3694113" algn="l"/>
                <a:tab pos="4151313" algn="l"/>
                <a:tab pos="4608513" algn="l"/>
                <a:tab pos="5065713" algn="l"/>
                <a:tab pos="5522913" algn="l"/>
                <a:tab pos="5980113" algn="l"/>
                <a:tab pos="6437313" algn="l"/>
                <a:tab pos="6894513" algn="l"/>
                <a:tab pos="7351713" algn="l"/>
                <a:tab pos="7808913" algn="l"/>
                <a:tab pos="8266113" algn="l"/>
                <a:tab pos="8723313" algn="l"/>
                <a:tab pos="9180513" algn="l"/>
              </a:tabLst>
            </a:pPr>
            <a:r>
              <a:rPr lang="en-US" sz="2000" smtClean="0"/>
              <a:t>School of Management</a:t>
            </a:r>
          </a:p>
          <a:p>
            <a:pPr marL="381000" indent="-334963" eaLnBrk="1" hangingPunct="1">
              <a:spcBef>
                <a:spcPts val="438"/>
              </a:spcBef>
              <a:buClrTx/>
              <a:buFontTx/>
              <a:buNone/>
              <a:tabLst>
                <a:tab pos="381000" algn="l"/>
                <a:tab pos="493713" algn="l"/>
                <a:tab pos="950913" algn="l"/>
                <a:tab pos="1408113" algn="l"/>
                <a:tab pos="1865313" algn="l"/>
                <a:tab pos="2322513" algn="l"/>
                <a:tab pos="2779713" algn="l"/>
                <a:tab pos="3236913" algn="l"/>
                <a:tab pos="3694113" algn="l"/>
                <a:tab pos="4151313" algn="l"/>
                <a:tab pos="4608513" algn="l"/>
                <a:tab pos="5065713" algn="l"/>
                <a:tab pos="5522913" algn="l"/>
                <a:tab pos="5980113" algn="l"/>
                <a:tab pos="6437313" algn="l"/>
                <a:tab pos="6894513" algn="l"/>
                <a:tab pos="7351713" algn="l"/>
                <a:tab pos="7808913" algn="l"/>
                <a:tab pos="8266113" algn="l"/>
                <a:tab pos="8723313" algn="l"/>
                <a:tab pos="9180513" algn="l"/>
              </a:tabLst>
            </a:pPr>
            <a:r>
              <a:rPr lang="en-US" sz="2000" smtClean="0"/>
              <a:t>Union Graduate College</a:t>
            </a:r>
          </a:p>
          <a:p>
            <a:pPr marL="381000" indent="-334963" eaLnBrk="1" hangingPunct="1">
              <a:spcBef>
                <a:spcPts val="438"/>
              </a:spcBef>
              <a:buClrTx/>
              <a:buFontTx/>
              <a:buNone/>
              <a:tabLst>
                <a:tab pos="381000" algn="l"/>
                <a:tab pos="493713" algn="l"/>
                <a:tab pos="950913" algn="l"/>
                <a:tab pos="1408113" algn="l"/>
                <a:tab pos="1865313" algn="l"/>
                <a:tab pos="2322513" algn="l"/>
                <a:tab pos="2779713" algn="l"/>
                <a:tab pos="3236913" algn="l"/>
                <a:tab pos="3694113" algn="l"/>
                <a:tab pos="4151313" algn="l"/>
                <a:tab pos="4608513" algn="l"/>
                <a:tab pos="5065713" algn="l"/>
                <a:tab pos="5522913" algn="l"/>
                <a:tab pos="5980113" algn="l"/>
                <a:tab pos="6437313" algn="l"/>
                <a:tab pos="6894513" algn="l"/>
                <a:tab pos="7351713" algn="l"/>
                <a:tab pos="7808913" algn="l"/>
                <a:tab pos="8266113" algn="l"/>
                <a:tab pos="8723313" algn="l"/>
                <a:tab pos="9180513" algn="l"/>
              </a:tabLst>
            </a:pPr>
            <a:endParaRPr lang="en-US" sz="2000" smtClean="0"/>
          </a:p>
          <a:p>
            <a:pPr marL="381000" indent="-334963" eaLnBrk="1" hangingPunct="1">
              <a:spcBef>
                <a:spcPts val="438"/>
              </a:spcBef>
              <a:buClrTx/>
              <a:buFontTx/>
              <a:buNone/>
              <a:tabLst>
                <a:tab pos="381000" algn="l"/>
                <a:tab pos="493713" algn="l"/>
                <a:tab pos="950913" algn="l"/>
                <a:tab pos="1408113" algn="l"/>
                <a:tab pos="1865313" algn="l"/>
                <a:tab pos="2322513" algn="l"/>
                <a:tab pos="2779713" algn="l"/>
                <a:tab pos="3236913" algn="l"/>
                <a:tab pos="3694113" algn="l"/>
                <a:tab pos="4151313" algn="l"/>
                <a:tab pos="4608513" algn="l"/>
                <a:tab pos="5065713" algn="l"/>
                <a:tab pos="5522913" algn="l"/>
                <a:tab pos="5980113" algn="l"/>
                <a:tab pos="6437313" algn="l"/>
                <a:tab pos="6894513" algn="l"/>
                <a:tab pos="7351713" algn="l"/>
                <a:tab pos="7808913" algn="l"/>
                <a:tab pos="8266113" algn="l"/>
                <a:tab pos="8723313" algn="l"/>
                <a:tab pos="9180513" algn="l"/>
              </a:tabLst>
            </a:pPr>
            <a:r>
              <a:rPr lang="en-US" sz="2000" smtClean="0"/>
              <a:t>oppenlaj@uniongraduatecollege.edu</a:t>
            </a: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4625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7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2298B9D2-81CA-4E1B-95B3-435D688E7CB9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A Taste of Reality</a:t>
            </a:r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95400"/>
            <a:ext cx="8610600" cy="5257800"/>
          </a:xfrm>
        </p:spPr>
        <p:txBody>
          <a:bodyPr rIns="129240"/>
          <a:lstStyle/>
          <a:p>
            <a:pPr marL="366713" indent="-331788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Collect Your Own Data for Multiple Regression</a:t>
            </a:r>
          </a:p>
          <a:p>
            <a:pPr marL="800100" lvl="1" indent="-342900" eaLnBrk="1" hangingPunct="1">
              <a:spcBef>
                <a:spcPct val="0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Learn the importance of having a range of independent variables</a:t>
            </a:r>
          </a:p>
          <a:p>
            <a:pPr marL="800100" lvl="1" indent="-342900"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Appreciate the importance of well-designed data collections</a:t>
            </a:r>
          </a:p>
          <a:p>
            <a:pPr marL="377825"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Data sets with outliers or missing values</a:t>
            </a:r>
          </a:p>
          <a:p>
            <a:pPr marL="377825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Problems with insufficient information or vague problem statements</a:t>
            </a:r>
          </a:p>
          <a:p>
            <a:pPr marL="835025" lvl="1" indent="-342900" eaLnBrk="1" hangingPunct="1">
              <a:spcBef>
                <a:spcPct val="0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Require students to make assumptions</a:t>
            </a:r>
          </a:p>
          <a:p>
            <a:pPr marL="835025" lvl="1" indent="-342900"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Recommend additional data/analysis needed to draw conclusions</a:t>
            </a:r>
          </a:p>
          <a:p>
            <a:pPr marL="434975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Research the topic</a:t>
            </a:r>
          </a:p>
          <a:p>
            <a:pPr marL="835025" lvl="1" eaLnBrk="1" hangingPunct="1">
              <a:spcBef>
                <a:spcPct val="0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Learn about the business context in order to solve the statistical problem</a:t>
            </a:r>
          </a:p>
          <a:p>
            <a:pPr marL="1292225" lvl="2" indent="-285750" eaLnBrk="1" hangingPunct="1">
              <a:spcBef>
                <a:spcPct val="0"/>
              </a:spcBef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1800" dirty="0" smtClean="0"/>
              <a:t>Property tax assessment methods for a real estate problem</a:t>
            </a:r>
          </a:p>
          <a:p>
            <a:pPr marL="1292225" lvl="2" indent="-285750" eaLnBrk="1" hangingPunct="1">
              <a:spcBef>
                <a:spcPct val="0"/>
              </a:spcBef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1800" dirty="0" smtClean="0"/>
              <a:t>Investment strategies for capital asset pricing model</a:t>
            </a:r>
          </a:p>
          <a:p>
            <a:pPr marL="835025" lvl="1" indent="-342900" eaLnBrk="1" hangingPunct="1">
              <a:spcBef>
                <a:spcPct val="0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endParaRPr lang="en-US" sz="2000" dirty="0" smtClean="0"/>
          </a:p>
          <a:p>
            <a:pPr marL="777875" lvl="1" indent="-342900" eaLnBrk="1" hangingPunct="1">
              <a:spcBef>
                <a:spcPct val="0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endParaRPr lang="en-US" sz="2000" dirty="0"/>
          </a:p>
        </p:txBody>
      </p:sp>
      <p:pic>
        <p:nvPicPr>
          <p:cNvPr id="1434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3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458075" y="6245225"/>
            <a:ext cx="695325" cy="231775"/>
          </a:xfrm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9E45F948-6339-4988-B63F-3C30A280E767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Student Evaluation</a:t>
            </a:r>
          </a:p>
        </p:txBody>
      </p:sp>
      <p:sp>
        <p:nvSpPr>
          <p:cNvPr id="15365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447800"/>
            <a:ext cx="8610600" cy="5029200"/>
          </a:xfrm>
        </p:spPr>
        <p:txBody>
          <a:bodyPr rIns="129240"/>
          <a:lstStyle/>
          <a:p>
            <a:pPr marL="366713" indent="-331788" eaLnBrk="1" hangingPunct="1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800" dirty="0" smtClean="0"/>
              <a:t>Papers</a:t>
            </a:r>
            <a:r>
              <a:rPr lang="en-US" sz="2400" dirty="0" smtClean="0"/>
              <a:t> – 60%, Tests – 40%</a:t>
            </a:r>
          </a:p>
          <a:p>
            <a:pPr marL="766763" lvl="1" indent="-331788"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One page business memo – descriptive statistics for a data set</a:t>
            </a:r>
          </a:p>
          <a:p>
            <a:pPr marL="800100" lvl="1" indent="-34290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Two case studies prepared in technical report format</a:t>
            </a:r>
          </a:p>
          <a:p>
            <a:pPr marL="1141413" lvl="2" indent="-227013" eaLnBrk="1" hangingPunct="1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One-way ANOVA and multiple regression</a:t>
            </a:r>
          </a:p>
          <a:p>
            <a:pPr marL="800100" lvl="1" indent="-342900"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Capital asset pricing model analysis for a stock of their choice, summarized as a technical report</a:t>
            </a:r>
          </a:p>
          <a:p>
            <a:pPr marL="800100" lvl="1" indent="-34290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Two tests – short answer, emphasizing explanation and interpretation of statistical results</a:t>
            </a:r>
          </a:p>
          <a:p>
            <a:pPr marL="1200150" lvl="2" indent="-34290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Do not use statistical software for the test, output provided</a:t>
            </a:r>
          </a:p>
          <a:p>
            <a:pPr marL="1200150" lvl="2" indent="-34290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endParaRPr lang="en-US" sz="1600" dirty="0" smtClean="0"/>
          </a:p>
        </p:txBody>
      </p:sp>
      <p:pic>
        <p:nvPicPr>
          <p:cNvPr id="1536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7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458075" y="6245225"/>
            <a:ext cx="466725" cy="231775"/>
          </a:xfrm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523A4FF7-1726-4858-8CCB-032D025C4FBB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dirty="0" smtClean="0"/>
              <a:t>Regression Case Studies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89" name="Rectangle 4"/>
              <p:cNvSpPr>
                <a:spLocks noGrp="1" noChangeArrowheads="1"/>
              </p:cNvSpPr>
              <p:nvPr>
                <p:ph type="body" idx="4294967295"/>
              </p:nvPr>
            </p:nvSpPr>
            <p:spPr>
              <a:xfrm>
                <a:off x="152400" y="1295400"/>
                <a:ext cx="8610600" cy="5257800"/>
              </a:xfrm>
            </p:spPr>
            <p:txBody>
              <a:bodyPr rIns="129240"/>
              <a:lstStyle/>
              <a:p>
                <a:pPr marL="366713" indent="-331788" eaLnBrk="1" hangingPunct="1">
                  <a:spcBef>
                    <a:spcPct val="0"/>
                  </a:spcBef>
                  <a:spcAft>
                    <a:spcPts val="600"/>
                  </a:spcAft>
                  <a:buFont typeface="Arial" charset="0"/>
                  <a:buChar char="•"/>
                  <a:tabLst>
                    <a:tab pos="366713" algn="l"/>
                    <a:tab pos="479425" algn="l"/>
                    <a:tab pos="936625" algn="l"/>
                    <a:tab pos="1393825" algn="l"/>
                    <a:tab pos="1851025" algn="l"/>
                    <a:tab pos="2308225" algn="l"/>
                    <a:tab pos="2765425" algn="l"/>
                    <a:tab pos="3222625" algn="l"/>
                    <a:tab pos="3679825" algn="l"/>
                    <a:tab pos="4137025" algn="l"/>
                    <a:tab pos="4594225" algn="l"/>
                    <a:tab pos="5051425" algn="l"/>
                    <a:tab pos="5508625" algn="l"/>
                    <a:tab pos="5965825" algn="l"/>
                    <a:tab pos="6423025" algn="l"/>
                    <a:tab pos="6880225" algn="l"/>
                    <a:tab pos="7337425" algn="l"/>
                    <a:tab pos="7794625" algn="l"/>
                    <a:tab pos="8251825" algn="l"/>
                    <a:tab pos="8709025" algn="l"/>
                    <a:tab pos="9166225" algn="l"/>
                  </a:tabLst>
                  <a:defRPr/>
                </a:pPr>
                <a:r>
                  <a:rPr lang="en-US" sz="2400" dirty="0" smtClean="0"/>
                  <a:t>Gender Discrimination</a:t>
                </a:r>
              </a:p>
              <a:p>
                <a:pPr marL="777875" lvl="1" eaLnBrk="1" hangingPunct="1">
                  <a:spcBef>
                    <a:spcPct val="0"/>
                  </a:spcBef>
                  <a:buFont typeface="Wingdings" pitchFamily="2" charset="2"/>
                  <a:buChar char="Ø"/>
                  <a:tabLst>
                    <a:tab pos="366713" algn="l"/>
                    <a:tab pos="479425" algn="l"/>
                    <a:tab pos="936625" algn="l"/>
                    <a:tab pos="1393825" algn="l"/>
                    <a:tab pos="1851025" algn="l"/>
                    <a:tab pos="2308225" algn="l"/>
                    <a:tab pos="2765425" algn="l"/>
                    <a:tab pos="3222625" algn="l"/>
                    <a:tab pos="3679825" algn="l"/>
                    <a:tab pos="4137025" algn="l"/>
                    <a:tab pos="4594225" algn="l"/>
                    <a:tab pos="5051425" algn="l"/>
                    <a:tab pos="5508625" algn="l"/>
                    <a:tab pos="5965825" algn="l"/>
                    <a:tab pos="6423025" algn="l"/>
                    <a:tab pos="6880225" algn="l"/>
                    <a:tab pos="7337425" algn="l"/>
                    <a:tab pos="7794625" algn="l"/>
                    <a:tab pos="8251825" algn="l"/>
                    <a:tab pos="8709025" algn="l"/>
                    <a:tab pos="9166225" algn="l"/>
                  </a:tabLst>
                  <a:defRPr/>
                </a:pPr>
                <a:r>
                  <a:rPr lang="en-US" sz="2000" dirty="0" smtClean="0"/>
                  <a:t>Collinear variables</a:t>
                </a:r>
              </a:p>
              <a:p>
                <a:pPr marL="777875" lvl="1" eaLnBrk="1" hangingPunct="1">
                  <a:spcBef>
                    <a:spcPct val="0"/>
                  </a:spcBef>
                  <a:buFont typeface="Wingdings" pitchFamily="2" charset="2"/>
                  <a:buChar char="Ø"/>
                  <a:tabLst>
                    <a:tab pos="366713" algn="l"/>
                    <a:tab pos="479425" algn="l"/>
                    <a:tab pos="936625" algn="l"/>
                    <a:tab pos="1393825" algn="l"/>
                    <a:tab pos="1851025" algn="l"/>
                    <a:tab pos="2308225" algn="l"/>
                    <a:tab pos="2765425" algn="l"/>
                    <a:tab pos="3222625" algn="l"/>
                    <a:tab pos="3679825" algn="l"/>
                    <a:tab pos="4137025" algn="l"/>
                    <a:tab pos="4594225" algn="l"/>
                    <a:tab pos="5051425" algn="l"/>
                    <a:tab pos="5508625" algn="l"/>
                    <a:tab pos="5965825" algn="l"/>
                    <a:tab pos="6423025" algn="l"/>
                    <a:tab pos="6880225" algn="l"/>
                    <a:tab pos="7337425" algn="l"/>
                    <a:tab pos="7794625" algn="l"/>
                    <a:tab pos="8251825" algn="l"/>
                    <a:tab pos="8709025" algn="l"/>
                    <a:tab pos="9166225" algn="l"/>
                  </a:tabLst>
                  <a:defRPr/>
                </a:pPr>
                <a:r>
                  <a:rPr lang="en-US" sz="2000" dirty="0" smtClean="0"/>
                  <a:t>Uses nominal variables</a:t>
                </a:r>
              </a:p>
              <a:p>
                <a:pPr marL="777875" lvl="1" eaLnBrk="1" hangingPunct="1">
                  <a:spcBef>
                    <a:spcPct val="0"/>
                  </a:spcBef>
                  <a:buFont typeface="Wingdings" pitchFamily="2" charset="2"/>
                  <a:buChar char="Ø"/>
                  <a:tabLst>
                    <a:tab pos="366713" algn="l"/>
                    <a:tab pos="479425" algn="l"/>
                    <a:tab pos="936625" algn="l"/>
                    <a:tab pos="1393825" algn="l"/>
                    <a:tab pos="1851025" algn="l"/>
                    <a:tab pos="2308225" algn="l"/>
                    <a:tab pos="2765425" algn="l"/>
                    <a:tab pos="3222625" algn="l"/>
                    <a:tab pos="3679825" algn="l"/>
                    <a:tab pos="4137025" algn="l"/>
                    <a:tab pos="4594225" algn="l"/>
                    <a:tab pos="5051425" algn="l"/>
                    <a:tab pos="5508625" algn="l"/>
                    <a:tab pos="5965825" algn="l"/>
                    <a:tab pos="6423025" algn="l"/>
                    <a:tab pos="6880225" algn="l"/>
                    <a:tab pos="7337425" algn="l"/>
                    <a:tab pos="7794625" algn="l"/>
                    <a:tab pos="8251825" algn="l"/>
                    <a:tab pos="8709025" algn="l"/>
                    <a:tab pos="9166225" algn="l"/>
                  </a:tabLst>
                  <a:defRPr/>
                </a:pPr>
                <a:endParaRPr lang="en-US" sz="2000" dirty="0" smtClean="0"/>
              </a:p>
              <a:p>
                <a:pPr marL="366713" indent="-331788" eaLnBrk="1" hangingPunct="1">
                  <a:spcBef>
                    <a:spcPct val="0"/>
                  </a:spcBef>
                  <a:spcAft>
                    <a:spcPts val="600"/>
                  </a:spcAft>
                  <a:buFont typeface="Arial" charset="0"/>
                  <a:buChar char="•"/>
                  <a:tabLst>
                    <a:tab pos="366713" algn="l"/>
                    <a:tab pos="479425" algn="l"/>
                    <a:tab pos="936625" algn="l"/>
                    <a:tab pos="1393825" algn="l"/>
                    <a:tab pos="1851025" algn="l"/>
                    <a:tab pos="2308225" algn="l"/>
                    <a:tab pos="2765425" algn="l"/>
                    <a:tab pos="3222625" algn="l"/>
                    <a:tab pos="3679825" algn="l"/>
                    <a:tab pos="4137025" algn="l"/>
                    <a:tab pos="4594225" algn="l"/>
                    <a:tab pos="5051425" algn="l"/>
                    <a:tab pos="5508625" algn="l"/>
                    <a:tab pos="5965825" algn="l"/>
                    <a:tab pos="6423025" algn="l"/>
                    <a:tab pos="6880225" algn="l"/>
                    <a:tab pos="7337425" algn="l"/>
                    <a:tab pos="7794625" algn="l"/>
                    <a:tab pos="8251825" algn="l"/>
                    <a:tab pos="8709025" algn="l"/>
                    <a:tab pos="9166225" algn="l"/>
                  </a:tabLst>
                  <a:defRPr/>
                </a:pPr>
                <a:r>
                  <a:rPr lang="en-US" sz="2400" dirty="0" smtClean="0"/>
                  <a:t>Real Estate Pricing</a:t>
                </a:r>
              </a:p>
              <a:p>
                <a:pPr marL="777875" lvl="1" eaLnBrk="1" hangingPunct="1">
                  <a:spcBef>
                    <a:spcPct val="0"/>
                  </a:spcBef>
                  <a:spcAft>
                    <a:spcPts val="600"/>
                  </a:spcAft>
                  <a:buFont typeface="Wingdings" pitchFamily="2" charset="2"/>
                  <a:buChar char="Ø"/>
                  <a:tabLst>
                    <a:tab pos="366713" algn="l"/>
                    <a:tab pos="479425" algn="l"/>
                    <a:tab pos="936625" algn="l"/>
                    <a:tab pos="1393825" algn="l"/>
                    <a:tab pos="1851025" algn="l"/>
                    <a:tab pos="2308225" algn="l"/>
                    <a:tab pos="2765425" algn="l"/>
                    <a:tab pos="3222625" algn="l"/>
                    <a:tab pos="3679825" algn="l"/>
                    <a:tab pos="4137025" algn="l"/>
                    <a:tab pos="4594225" algn="l"/>
                    <a:tab pos="5051425" algn="l"/>
                    <a:tab pos="5508625" algn="l"/>
                    <a:tab pos="5965825" algn="l"/>
                    <a:tab pos="6423025" algn="l"/>
                    <a:tab pos="6880225" algn="l"/>
                    <a:tab pos="7337425" algn="l"/>
                    <a:tab pos="7794625" algn="l"/>
                    <a:tab pos="8251825" algn="l"/>
                    <a:tab pos="8709025" algn="l"/>
                    <a:tab pos="9166225" algn="l"/>
                  </a:tabLst>
                  <a:defRPr/>
                </a:pPr>
                <a:r>
                  <a:rPr lang="en-US" sz="2000" dirty="0" smtClean="0"/>
                  <a:t>Students collect their own data</a:t>
                </a:r>
              </a:p>
              <a:p>
                <a:pPr marL="777875" lvl="1" eaLnBrk="1" hangingPunct="1">
                  <a:spcBef>
                    <a:spcPct val="0"/>
                  </a:spcBef>
                  <a:spcAft>
                    <a:spcPts val="600"/>
                  </a:spcAft>
                  <a:buFont typeface="Wingdings" pitchFamily="2" charset="2"/>
                  <a:buChar char="Ø"/>
                  <a:tabLst>
                    <a:tab pos="366713" algn="l"/>
                    <a:tab pos="479425" algn="l"/>
                    <a:tab pos="936625" algn="l"/>
                    <a:tab pos="1393825" algn="l"/>
                    <a:tab pos="1851025" algn="l"/>
                    <a:tab pos="2308225" algn="l"/>
                    <a:tab pos="2765425" algn="l"/>
                    <a:tab pos="3222625" algn="l"/>
                    <a:tab pos="3679825" algn="l"/>
                    <a:tab pos="4137025" algn="l"/>
                    <a:tab pos="4594225" algn="l"/>
                    <a:tab pos="5051425" algn="l"/>
                    <a:tab pos="5508625" algn="l"/>
                    <a:tab pos="5965825" algn="l"/>
                    <a:tab pos="6423025" algn="l"/>
                    <a:tab pos="6880225" algn="l"/>
                    <a:tab pos="7337425" algn="l"/>
                    <a:tab pos="7794625" algn="l"/>
                    <a:tab pos="8251825" algn="l"/>
                    <a:tab pos="8709025" algn="l"/>
                    <a:tab pos="9166225" algn="l"/>
                  </a:tabLst>
                  <a:defRPr/>
                </a:pPr>
                <a:r>
                  <a:rPr lang="en-US" sz="2000" dirty="0" smtClean="0"/>
                  <a:t>Often encounter </a:t>
                </a:r>
                <a:r>
                  <a:rPr lang="en-US" sz="2000" dirty="0" err="1" smtClean="0"/>
                  <a:t>multicollinearity</a:t>
                </a:r>
                <a:endParaRPr lang="en-US" sz="2000" dirty="0" smtClean="0"/>
              </a:p>
              <a:p>
                <a:pPr marL="777875" lvl="1" eaLnBrk="1" hangingPunct="1">
                  <a:spcBef>
                    <a:spcPct val="0"/>
                  </a:spcBef>
                  <a:spcAft>
                    <a:spcPts val="600"/>
                  </a:spcAft>
                  <a:buFont typeface="Wingdings" pitchFamily="2" charset="2"/>
                  <a:buChar char="Ø"/>
                  <a:tabLst>
                    <a:tab pos="366713" algn="l"/>
                    <a:tab pos="479425" algn="l"/>
                    <a:tab pos="936625" algn="l"/>
                    <a:tab pos="1393825" algn="l"/>
                    <a:tab pos="1851025" algn="l"/>
                    <a:tab pos="2308225" algn="l"/>
                    <a:tab pos="2765425" algn="l"/>
                    <a:tab pos="3222625" algn="l"/>
                    <a:tab pos="3679825" algn="l"/>
                    <a:tab pos="4137025" algn="l"/>
                    <a:tab pos="4594225" algn="l"/>
                    <a:tab pos="5051425" algn="l"/>
                    <a:tab pos="5508625" algn="l"/>
                    <a:tab pos="5965825" algn="l"/>
                    <a:tab pos="6423025" algn="l"/>
                    <a:tab pos="6880225" algn="l"/>
                    <a:tab pos="7337425" algn="l"/>
                    <a:tab pos="7794625" algn="l"/>
                    <a:tab pos="8251825" algn="l"/>
                    <a:tab pos="8709025" algn="l"/>
                    <a:tab pos="9166225" algn="l"/>
                  </a:tabLst>
                  <a:defRPr/>
                </a:pPr>
                <a:r>
                  <a:rPr lang="en-US" sz="2000" dirty="0" smtClean="0"/>
                  <a:t>Learn the need to collect independent variables over a wide range of values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</a:rPr>
                      <m:t>(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00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/>
                              </a:rPr>
                              <m:t>− </m:t>
                            </m:r>
                            <m:acc>
                              <m:accPr>
                                <m:chr m:val="̅"/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)</m:t>
                                </m:r>
                              </m:e>
                            </m:acc>
                            <m:r>
                              <a:rPr lang="en-US" sz="2000" b="0" i="1" smtClean="0">
                                <a:latin typeface="Cambria Math"/>
                              </a:rPr>
                              <m:t> 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US" sz="2000" b="0" i="0" smtClean="0">
                        <a:latin typeface="Cambria Math"/>
                      </a:rPr>
                      <m:t> )</m:t>
                    </m:r>
                  </m:oMath>
                </a14:m>
                <a:endParaRPr lang="en-US" sz="2000" dirty="0" smtClean="0"/>
              </a:p>
              <a:p>
                <a:pPr marL="492125" lvl="1" indent="0" eaLnBrk="1" hangingPunct="1">
                  <a:spcBef>
                    <a:spcPct val="0"/>
                  </a:spcBef>
                  <a:tabLst>
                    <a:tab pos="366713" algn="l"/>
                    <a:tab pos="479425" algn="l"/>
                    <a:tab pos="936625" algn="l"/>
                    <a:tab pos="1393825" algn="l"/>
                    <a:tab pos="1851025" algn="l"/>
                    <a:tab pos="2308225" algn="l"/>
                    <a:tab pos="2765425" algn="l"/>
                    <a:tab pos="3222625" algn="l"/>
                    <a:tab pos="3679825" algn="l"/>
                    <a:tab pos="4137025" algn="l"/>
                    <a:tab pos="4594225" algn="l"/>
                    <a:tab pos="5051425" algn="l"/>
                    <a:tab pos="5508625" algn="l"/>
                    <a:tab pos="5965825" algn="l"/>
                    <a:tab pos="6423025" algn="l"/>
                    <a:tab pos="6880225" algn="l"/>
                    <a:tab pos="7337425" algn="l"/>
                    <a:tab pos="7794625" algn="l"/>
                    <a:tab pos="8251825" algn="l"/>
                    <a:tab pos="8709025" algn="l"/>
                    <a:tab pos="9166225" algn="l"/>
                  </a:tabLst>
                  <a:defRPr/>
                </a:pPr>
                <a:endParaRPr lang="en-US" sz="1600" dirty="0" smtClean="0"/>
              </a:p>
              <a:p>
                <a:pPr marL="366713" indent="-331788" eaLnBrk="1" hangingPunct="1">
                  <a:spcBef>
                    <a:spcPct val="0"/>
                  </a:spcBef>
                  <a:spcAft>
                    <a:spcPts val="600"/>
                  </a:spcAft>
                  <a:buFont typeface="Arial" charset="0"/>
                  <a:buChar char="•"/>
                  <a:tabLst>
                    <a:tab pos="366713" algn="l"/>
                    <a:tab pos="479425" algn="l"/>
                    <a:tab pos="936625" algn="l"/>
                    <a:tab pos="1393825" algn="l"/>
                    <a:tab pos="1851025" algn="l"/>
                    <a:tab pos="2308225" algn="l"/>
                    <a:tab pos="2765425" algn="l"/>
                    <a:tab pos="3222625" algn="l"/>
                    <a:tab pos="3679825" algn="l"/>
                    <a:tab pos="4137025" algn="l"/>
                    <a:tab pos="4594225" algn="l"/>
                    <a:tab pos="5051425" algn="l"/>
                    <a:tab pos="5508625" algn="l"/>
                    <a:tab pos="5965825" algn="l"/>
                    <a:tab pos="6423025" algn="l"/>
                    <a:tab pos="6880225" algn="l"/>
                    <a:tab pos="7337425" algn="l"/>
                    <a:tab pos="7794625" algn="l"/>
                    <a:tab pos="8251825" algn="l"/>
                    <a:tab pos="8709025" algn="l"/>
                    <a:tab pos="9166225" algn="l"/>
                  </a:tabLst>
                  <a:defRPr/>
                </a:pPr>
                <a:r>
                  <a:rPr lang="en-US" sz="2400" dirty="0" smtClean="0"/>
                  <a:t>“Challenger Disaster”</a:t>
                </a:r>
              </a:p>
              <a:p>
                <a:pPr lvl="1">
                  <a:spcBef>
                    <a:spcPts val="0"/>
                  </a:spcBef>
                  <a:spcAft>
                    <a:spcPts val="600"/>
                  </a:spcAft>
                  <a:buFont typeface="Wingdings" pitchFamily="2" charset="2"/>
                  <a:buChar char="Ø"/>
                  <a:defRPr/>
                </a:pPr>
                <a:r>
                  <a:rPr lang="en-US" sz="2000" dirty="0" smtClean="0"/>
                  <a:t>Making high consequence decisions </a:t>
                </a:r>
                <a:r>
                  <a:rPr lang="en-US" sz="2000" dirty="0"/>
                  <a:t>from real </a:t>
                </a:r>
                <a:r>
                  <a:rPr lang="en-US" sz="2000" dirty="0" smtClean="0"/>
                  <a:t>data</a:t>
                </a:r>
              </a:p>
              <a:p>
                <a:pPr lvl="1">
                  <a:spcBef>
                    <a:spcPts val="0"/>
                  </a:spcBef>
                  <a:spcAft>
                    <a:spcPts val="600"/>
                  </a:spcAft>
                  <a:buFont typeface="Wingdings" pitchFamily="2" charset="2"/>
                  <a:buChar char="Ø"/>
                  <a:defRPr/>
                </a:pPr>
                <a:r>
                  <a:rPr lang="en-US" sz="2000" dirty="0" smtClean="0"/>
                  <a:t>Incorporates audio and video</a:t>
                </a:r>
              </a:p>
              <a:p>
                <a:pPr lvl="1">
                  <a:spcBef>
                    <a:spcPts val="0"/>
                  </a:spcBef>
                  <a:spcAft>
                    <a:spcPts val="600"/>
                  </a:spcAft>
                  <a:buFont typeface="Wingdings" pitchFamily="2" charset="2"/>
                  <a:buChar char="Ø"/>
                  <a:defRPr/>
                </a:pPr>
                <a:r>
                  <a:rPr lang="en-US" sz="2000" dirty="0" smtClean="0"/>
                  <a:t>Extrapolation, small sample size, low precision data, outliers</a:t>
                </a:r>
                <a:endParaRPr lang="en-US" sz="2000" dirty="0"/>
              </a:p>
              <a:p>
                <a:pPr marL="366713" indent="-331788" eaLnBrk="1" hangingPunct="1">
                  <a:spcBef>
                    <a:spcPct val="0"/>
                  </a:spcBef>
                  <a:buFont typeface="Arial" charset="0"/>
                  <a:buChar char="•"/>
                  <a:tabLst>
                    <a:tab pos="366713" algn="l"/>
                    <a:tab pos="479425" algn="l"/>
                    <a:tab pos="936625" algn="l"/>
                    <a:tab pos="1393825" algn="l"/>
                    <a:tab pos="1851025" algn="l"/>
                    <a:tab pos="2308225" algn="l"/>
                    <a:tab pos="2765425" algn="l"/>
                    <a:tab pos="3222625" algn="l"/>
                    <a:tab pos="3679825" algn="l"/>
                    <a:tab pos="4137025" algn="l"/>
                    <a:tab pos="4594225" algn="l"/>
                    <a:tab pos="5051425" algn="l"/>
                    <a:tab pos="5508625" algn="l"/>
                    <a:tab pos="5965825" algn="l"/>
                    <a:tab pos="6423025" algn="l"/>
                    <a:tab pos="6880225" algn="l"/>
                    <a:tab pos="7337425" algn="l"/>
                    <a:tab pos="7794625" algn="l"/>
                    <a:tab pos="8251825" algn="l"/>
                    <a:tab pos="8709025" algn="l"/>
                    <a:tab pos="9166225" algn="l"/>
                  </a:tabLst>
                  <a:defRPr/>
                </a:pPr>
                <a:endParaRPr lang="en-US" sz="2000" dirty="0" smtClean="0"/>
              </a:p>
            </p:txBody>
          </p:sp>
        </mc:Choice>
        <mc:Fallback xmlns="">
          <p:sp>
            <p:nvSpPr>
              <p:cNvPr id="16389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152400" y="1295400"/>
                <a:ext cx="8610600" cy="5257800"/>
              </a:xfrm>
              <a:blipFill rotWithShape="1">
                <a:blip r:embed="rId4"/>
                <a:stretch>
                  <a:fillRect l="-991" t="-8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39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91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458075" y="6245225"/>
            <a:ext cx="466725" cy="307975"/>
          </a:xfrm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6B87DC12-1DB5-4F61-9069-3A77C185123A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Sample Rubric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4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245225"/>
            <a:ext cx="517525" cy="231775"/>
          </a:xfrm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0827E63F-25B6-4DC4-9810-4EB7D40B279A}" type="slidenum">
              <a:rPr lang="en-US" smtClean="0">
                <a:solidFill>
                  <a:srgbClr val="000000"/>
                </a:solidFill>
              </a:rPr>
              <a:pPr/>
              <a:t>13</a:t>
            </a:fld>
            <a:endParaRPr lang="en-US" smtClean="0">
              <a:solidFill>
                <a:srgbClr val="000000"/>
              </a:solidFill>
            </a:endParaRPr>
          </a:p>
        </p:txBody>
      </p:sp>
      <p:graphicFrame>
        <p:nvGraphicFramePr>
          <p:cNvPr id="8" name="Group 6"/>
          <p:cNvGraphicFramePr>
            <a:graphicFrameLocks noGrp="1"/>
          </p:cNvGraphicFramePr>
          <p:nvPr/>
        </p:nvGraphicFramePr>
        <p:xfrm>
          <a:off x="533400" y="1600200"/>
          <a:ext cx="8001000" cy="4190999"/>
        </p:xfrm>
        <a:graphic>
          <a:graphicData uri="http://schemas.openxmlformats.org/drawingml/2006/table">
            <a:tbl>
              <a:tblPr/>
              <a:tblGrid>
                <a:gridCol w="6629400"/>
                <a:gridCol w="1371600"/>
              </a:tblGrid>
              <a:tr h="34712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Grading Criteria</a:t>
                      </a:r>
                    </a:p>
                  </a:txBody>
                  <a:tcPr marL="90000" marR="90000" marT="6091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Weight (%)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928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Introduction to business situation and clear problem statement</a:t>
                      </a:r>
                    </a:p>
                  </a:txBody>
                  <a:tcPr marL="90000" marR="90000" marT="6091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10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12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Statistical data summary</a:t>
                      </a:r>
                    </a:p>
                  </a:txBody>
                  <a:tcPr marL="90000" marR="90000" marT="6091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10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74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sz="1600" dirty="0" smtClean="0">
                          <a:effectLst/>
                        </a:rPr>
                        <a:t>Correct analysis method applied, methods discussion - technical quality of multiple regression analysis – equation, evaluation of model quality, VIFs, Std. Betas, and residuals</a:t>
                      </a: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SimSun" charset="-122"/>
                      </a:endParaRPr>
                    </a:p>
                  </a:txBody>
                  <a:tcPr marL="90000" marR="90000" marT="6091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20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12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Interpretation of statistical results</a:t>
                      </a:r>
                    </a:p>
                  </a:txBody>
                  <a:tcPr marL="90000" marR="90000" marT="6091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25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973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effectLst/>
                        </a:rPr>
                        <a:t>Conclusions, recommendations, and discussion of results as applied to business situation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0000" marR="90000" marT="6091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25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SimSun" charset="-122"/>
                      </a:endParaRP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662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sz="1600" dirty="0" smtClean="0">
                          <a:effectLst/>
                        </a:rPr>
                        <a:t>Completeness and presentation quality - Appropriate amount of JMP output included with the text, all questions addressed, within page limit, writing quality including structure, organization, clear and concise writing, and correct grammar</a:t>
                      </a:r>
                    </a:p>
                  </a:txBody>
                  <a:tcPr marL="90000" marR="90000" marT="6091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10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Course Resources</a:t>
            </a:r>
          </a:p>
        </p:txBody>
      </p:sp>
      <p:sp>
        <p:nvSpPr>
          <p:cNvPr id="18437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371600"/>
            <a:ext cx="8610600" cy="5181600"/>
          </a:xfrm>
        </p:spPr>
        <p:txBody>
          <a:bodyPr rIns="129240"/>
          <a:lstStyle/>
          <a:p>
            <a:pPr marL="400050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Textbook that integrates JMP software</a:t>
            </a:r>
          </a:p>
          <a:p>
            <a:pPr marL="400050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Supplemental material – how to write and format a technical report, getting started with JMP, how to obtain data from yahoo finance.</a:t>
            </a:r>
          </a:p>
          <a:p>
            <a:pPr marL="400050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Sample tests with solutions</a:t>
            </a:r>
          </a:p>
          <a:p>
            <a:pPr marL="400050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Worked study problems for each method</a:t>
            </a:r>
          </a:p>
          <a:p>
            <a:pPr marL="400050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On-line reference gallery of examples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Effective data description formats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Abstracts from journal articles illustrate the essential elements of statistical inference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Papers and reports that apply statistical methods to real-world problems</a:t>
            </a:r>
          </a:p>
        </p:txBody>
      </p:sp>
      <p:pic>
        <p:nvPicPr>
          <p:cNvPr id="1843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9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458075" y="6245225"/>
            <a:ext cx="542925" cy="384175"/>
          </a:xfrm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0DB424D2-77BA-4C7D-B424-AFBAAFDA654E}" type="slidenum">
              <a:rPr lang="en-US" smtClean="0">
                <a:solidFill>
                  <a:srgbClr val="000000"/>
                </a:solidFill>
              </a:rPr>
              <a:pPr/>
              <a:t>14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Finding Business Data</a:t>
            </a: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382000" y="6400800"/>
            <a:ext cx="466725" cy="231775"/>
          </a:xfrm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8F4F37DD-125F-4968-950C-F46657835BA7}" type="slidenum">
              <a:rPr lang="en-US" smtClean="0">
                <a:solidFill>
                  <a:srgbClr val="000000"/>
                </a:solidFill>
              </a:rPr>
              <a:pPr/>
              <a:t>15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9463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173843"/>
            <a:ext cx="8610600" cy="5410200"/>
          </a:xfrm>
        </p:spPr>
        <p:txBody>
          <a:bodyPr rIns="129240"/>
          <a:lstStyle/>
          <a:p>
            <a:pPr marL="366713" indent="-331788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All problems, test questions, case studies, and class exercises are based on general business or consumer applications.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1800" dirty="0" smtClean="0"/>
              <a:t>Use data from national, regional and local current events or issues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1800" dirty="0" smtClean="0"/>
              <a:t>Occasionally students will supply data sets from work, thesis, other courses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200" dirty="0" smtClean="0"/>
              <a:t>Avoid problems that require specialized knowledge or are controversial (engineering, sports, politics)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200" dirty="0" smtClean="0"/>
              <a:t>Good sources for business data/problems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1800" dirty="0" smtClean="0"/>
              <a:t>State government websites – Departments of labor, health, agriculture and markets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1800" dirty="0" smtClean="0"/>
              <a:t>Federal government websites – fuel economy, FCC</a:t>
            </a:r>
            <a:r>
              <a:rPr lang="en-US" sz="1800" dirty="0" smtClean="0"/>
              <a:t>, </a:t>
            </a:r>
            <a:r>
              <a:rPr lang="en-US" sz="1800" dirty="0" smtClean="0"/>
              <a:t>Bureau of Labor Statistics, Bureau of Economic Analysis, Census Bureau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1800" dirty="0" smtClean="0"/>
              <a:t>Publications – AARP, USA Today, local weekly business digest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1800" dirty="0" smtClean="0"/>
              <a:t>Commercial websites - Yahoo finance, commodities exchanges (</a:t>
            </a:r>
            <a:r>
              <a:rPr lang="en-US" sz="1800" dirty="0" err="1" smtClean="0"/>
              <a:t>CMEGroup</a:t>
            </a:r>
            <a:r>
              <a:rPr lang="en-US" sz="1800" dirty="0" smtClean="0"/>
              <a:t>), trade associations, nutritional information for food products and restaurants, local newspapers’ websites (restaurant inspections), </a:t>
            </a:r>
            <a:r>
              <a:rPr lang="en-US" sz="1800" dirty="0" smtClean="0"/>
              <a:t>realtors</a:t>
            </a:r>
            <a:endParaRPr lang="en-US" sz="1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Integration in the MBA Curriculum</a:t>
            </a: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4342" name="Group 6"/>
          <p:cNvGraphicFramePr>
            <a:graphicFrameLocks noGrp="1"/>
          </p:cNvGraphicFramePr>
          <p:nvPr/>
        </p:nvGraphicFramePr>
        <p:xfrm>
          <a:off x="381000" y="1828800"/>
          <a:ext cx="8307388" cy="3178175"/>
        </p:xfrm>
        <a:graphic>
          <a:graphicData uri="http://schemas.openxmlformats.org/drawingml/2006/table">
            <a:tbl>
              <a:tblPr/>
              <a:tblGrid>
                <a:gridCol w="2209800"/>
                <a:gridCol w="2617788"/>
                <a:gridCol w="3479800"/>
              </a:tblGrid>
              <a:tr h="3365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Application</a:t>
                      </a:r>
                    </a:p>
                  </a:txBody>
                  <a:tcPr marL="90000" marR="90000" marT="6091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Statistical Method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MBA Courses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Capital Asset Pricing Model</a:t>
                      </a:r>
                    </a:p>
                  </a:txBody>
                  <a:tcPr marL="90000" marR="90000" marT="6091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Simple Linear Regression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Finance/Investing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Process Capability</a:t>
                      </a:r>
                    </a:p>
                  </a:txBody>
                  <a:tcPr marL="90000" marR="90000" marT="6091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Probability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Operations Management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Price Elasticity</a:t>
                      </a:r>
                    </a:p>
                  </a:txBody>
                  <a:tcPr marL="90000" marR="90000" marT="6091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Curvilinear Regression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Economics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Portfolio Mix</a:t>
                      </a:r>
                    </a:p>
                  </a:txBody>
                  <a:tcPr marL="90000" marR="90000" marT="6091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Probability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Finance/Investing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Monte Carlo Simulation</a:t>
                      </a:r>
                    </a:p>
                  </a:txBody>
                  <a:tcPr marL="90000" marR="90000" marT="6091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Probability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SimSun" charset="-122"/>
                      </a:endParaRP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Finance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Operations Management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Break Even Analysis</a:t>
                      </a:r>
                    </a:p>
                  </a:txBody>
                  <a:tcPr marL="90000" marR="90000" marT="6091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Linear Regression with Indicator variables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Managerial Economics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0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458075" y="6245225"/>
            <a:ext cx="466725" cy="307975"/>
          </a:xfrm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5D808139-48A2-4A57-A843-CB5479620D95}" type="slidenum">
              <a:rPr lang="en-US" smtClean="0">
                <a:solidFill>
                  <a:srgbClr val="000000"/>
                </a:solidFill>
              </a:rPr>
              <a:pPr/>
              <a:t>16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-3175"/>
            <a:ext cx="75311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600" smtClean="0"/>
              <a:t>Linear Regression – Capital Asset Pricing Model</a:t>
            </a:r>
          </a:p>
        </p:txBody>
      </p:sp>
      <p:sp>
        <p:nvSpPr>
          <p:cNvPr id="21509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88913" y="3200400"/>
            <a:ext cx="8731250" cy="685800"/>
          </a:xfrm>
          <a:ln>
            <a:solidFill>
              <a:schemeClr val="tx1"/>
            </a:solidFill>
            <a:round/>
            <a:headEnd/>
            <a:tailEnd/>
          </a:ln>
        </p:spPr>
        <p:txBody>
          <a:bodyPr rIns="129240"/>
          <a:lstStyle/>
          <a:p>
            <a:pPr marL="0">
              <a:spcBef>
                <a:spcPts val="400"/>
              </a:spcBef>
            </a:pPr>
            <a:r>
              <a:rPr lang="en-US" sz="1800" smtClean="0"/>
              <a:t>Obtain the adjusted closing daily returns from the last 3 months from yahoo finance for Goodyear stock.  Is Goodyear stock a riskier investment than the market?</a:t>
            </a:r>
          </a:p>
        </p:txBody>
      </p:sp>
      <p:pic>
        <p:nvPicPr>
          <p:cNvPr id="2151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11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153400" y="6400800"/>
            <a:ext cx="542925" cy="307975"/>
          </a:xfrm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ABCB59E5-E957-4127-80AA-073E16F7C8BE}" type="slidenum">
              <a:rPr lang="en-US" smtClean="0">
                <a:solidFill>
                  <a:srgbClr val="000000"/>
                </a:solidFill>
              </a:rPr>
              <a:pPr/>
              <a:t>17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1512" name="Rectangle 4"/>
          <p:cNvSpPr txBox="1">
            <a:spLocks noChangeArrowheads="1"/>
          </p:cNvSpPr>
          <p:nvPr/>
        </p:nvSpPr>
        <p:spPr bwMode="auto">
          <a:xfrm>
            <a:off x="152400" y="1295400"/>
            <a:ext cx="87630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0760" tIns="50760" rIns="129240" bIns="50760"/>
          <a:lstStyle>
            <a:lvl1pPr indent="-342900"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The “beta coefficient”  (β) measures the risk of an individual stock compared to the broad market. β = 1 </a:t>
            </a:r>
            <a:r>
              <a:rPr lang="en-US" sz="1800">
                <a:solidFill>
                  <a:srgbClr val="000000"/>
                </a:solidFill>
                <a:sym typeface="Wingdings" pitchFamily="2" charset="2"/>
              </a:rPr>
              <a:t> same risk as market, </a:t>
            </a:r>
            <a:r>
              <a:rPr lang="en-US" sz="1800">
                <a:solidFill>
                  <a:srgbClr val="000000"/>
                </a:solidFill>
              </a:rPr>
              <a:t>β &lt; 1 </a:t>
            </a:r>
            <a:r>
              <a:rPr lang="en-US" sz="1800">
                <a:solidFill>
                  <a:srgbClr val="000000"/>
                </a:solidFill>
                <a:sym typeface="Wingdings" pitchFamily="2" charset="2"/>
              </a:rPr>
              <a:t> less risk, </a:t>
            </a:r>
            <a:r>
              <a:rPr lang="en-US" sz="1800">
                <a:solidFill>
                  <a:srgbClr val="000000"/>
                </a:solidFill>
              </a:rPr>
              <a:t>β &gt; 1 </a:t>
            </a:r>
            <a:r>
              <a:rPr lang="en-US" sz="1800">
                <a:solidFill>
                  <a:srgbClr val="000000"/>
                </a:solidFill>
                <a:sym typeface="Wingdings" pitchFamily="2" charset="2"/>
              </a:rPr>
              <a:t> more risk</a:t>
            </a:r>
            <a:endParaRPr lang="en-US" sz="1800">
              <a:solidFill>
                <a:srgbClr val="000000"/>
              </a:solidFill>
            </a:endParaRPr>
          </a:p>
          <a:p>
            <a:endParaRPr lang="en-US">
              <a:solidFill>
                <a:srgbClr val="000000"/>
              </a:solidFill>
            </a:endParaRPr>
          </a:p>
          <a:p>
            <a:pPr algn="ctr"/>
            <a:r>
              <a:rPr lang="en-US" sz="1800">
                <a:solidFill>
                  <a:srgbClr val="000000"/>
                </a:solidFill>
              </a:rPr>
              <a:t>R</a:t>
            </a:r>
            <a:r>
              <a:rPr lang="en-US" sz="1800" baseline="-25000">
                <a:solidFill>
                  <a:srgbClr val="000000"/>
                </a:solidFill>
              </a:rPr>
              <a:t>Individual</a:t>
            </a:r>
            <a:r>
              <a:rPr lang="en-US" sz="1800">
                <a:solidFill>
                  <a:srgbClr val="000000"/>
                </a:solidFill>
              </a:rPr>
              <a:t> = R</a:t>
            </a:r>
            <a:r>
              <a:rPr lang="en-US" sz="1800" baseline="-25000">
                <a:solidFill>
                  <a:srgbClr val="000000"/>
                </a:solidFill>
              </a:rPr>
              <a:t>Risk-free </a:t>
            </a:r>
            <a:r>
              <a:rPr lang="en-US" sz="1800">
                <a:solidFill>
                  <a:srgbClr val="000000"/>
                </a:solidFill>
              </a:rPr>
              <a:t>+ β (R</a:t>
            </a:r>
            <a:r>
              <a:rPr lang="en-US" sz="1800" baseline="-25000">
                <a:solidFill>
                  <a:srgbClr val="000000"/>
                </a:solidFill>
              </a:rPr>
              <a:t>Market</a:t>
            </a:r>
            <a:r>
              <a:rPr lang="en-US" sz="1800">
                <a:solidFill>
                  <a:srgbClr val="000000"/>
                </a:solidFill>
              </a:rPr>
              <a:t> - R</a:t>
            </a:r>
            <a:r>
              <a:rPr lang="en-US" sz="1800" baseline="-25000">
                <a:solidFill>
                  <a:srgbClr val="000000"/>
                </a:solidFill>
              </a:rPr>
              <a:t>Risk-free</a:t>
            </a:r>
            <a:r>
              <a:rPr lang="en-US" sz="1800">
                <a:solidFill>
                  <a:srgbClr val="000000"/>
                </a:solidFill>
              </a:rPr>
              <a:t>) = R</a:t>
            </a:r>
            <a:r>
              <a:rPr lang="en-US" sz="1800" baseline="-25000">
                <a:solidFill>
                  <a:srgbClr val="000000"/>
                </a:solidFill>
              </a:rPr>
              <a:t>Risk-free</a:t>
            </a:r>
            <a:r>
              <a:rPr lang="en-US" sz="1800">
                <a:solidFill>
                  <a:srgbClr val="000000"/>
                </a:solidFill>
              </a:rPr>
              <a:t> + β (Risk Premium)</a:t>
            </a:r>
          </a:p>
          <a:p>
            <a:pPr algn="ctr"/>
            <a:endParaRPr lang="en-US" sz="1800">
              <a:solidFill>
                <a:srgbClr val="000000"/>
              </a:solidFill>
            </a:endParaRPr>
          </a:p>
          <a:p>
            <a:pPr algn="ctr"/>
            <a:r>
              <a:rPr lang="en-US" sz="1800">
                <a:solidFill>
                  <a:srgbClr val="000000"/>
                </a:solidFill>
              </a:rPr>
              <a:t>Individual Stock Standardized Return = α + β (Market Index Standardized Return)</a:t>
            </a:r>
          </a:p>
          <a:p>
            <a:pPr algn="ctr"/>
            <a:endParaRPr lang="en-US">
              <a:solidFill>
                <a:srgbClr val="000000"/>
              </a:solidFill>
            </a:endParaRPr>
          </a:p>
          <a:p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21513" name="Rectangle 1"/>
          <p:cNvSpPr>
            <a:spLocks noChangeArrowheads="1"/>
          </p:cNvSpPr>
          <p:nvPr/>
        </p:nvSpPr>
        <p:spPr bwMode="auto">
          <a:xfrm>
            <a:off x="4343400" y="4052888"/>
            <a:ext cx="3810000" cy="2586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Goodyear = -0.002173 + 1.949*S&amp;P500</a:t>
            </a:r>
          </a:p>
          <a:p>
            <a:r>
              <a:rPr lang="en-US" sz="1600"/>
              <a:t> </a:t>
            </a:r>
          </a:p>
          <a:p>
            <a:r>
              <a:rPr lang="en-US" sz="1600">
                <a:solidFill>
                  <a:srgbClr val="000000"/>
                </a:solidFill>
              </a:rPr>
              <a:t>β</a:t>
            </a:r>
            <a:r>
              <a:rPr lang="en-US" sz="1600">
                <a:solidFill>
                  <a:schemeClr val="tx1"/>
                </a:solidFill>
              </a:rPr>
              <a:t> = 1.949</a:t>
            </a:r>
            <a:endParaRPr lang="en-US" sz="1600">
              <a:solidFill>
                <a:schemeClr val="tx1"/>
              </a:solidFill>
              <a:sym typeface="Wingdings" pitchFamily="2" charset="2"/>
            </a:endParaRPr>
          </a:p>
          <a:p>
            <a:endParaRPr lang="en-US" sz="160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sz="1600">
                <a:solidFill>
                  <a:schemeClr val="tx1"/>
                </a:solidFill>
              </a:rPr>
              <a:t>Hypothesis test: </a:t>
            </a:r>
            <a:r>
              <a:rPr lang="en-US" sz="1600">
                <a:solidFill>
                  <a:srgbClr val="000000"/>
                </a:solidFill>
              </a:rPr>
              <a:t>β</a:t>
            </a:r>
            <a:r>
              <a:rPr lang="en-US" sz="1600">
                <a:solidFill>
                  <a:schemeClr val="tx1"/>
                </a:solidFill>
              </a:rPr>
              <a:t> = 1</a:t>
            </a:r>
          </a:p>
          <a:p>
            <a:endParaRPr lang="en-US" sz="1600">
              <a:solidFill>
                <a:schemeClr val="tx1"/>
              </a:solidFill>
            </a:endParaRPr>
          </a:p>
          <a:p>
            <a:r>
              <a:rPr lang="en-US" sz="1600">
                <a:solidFill>
                  <a:schemeClr val="tx1"/>
                </a:solidFill>
              </a:rPr>
              <a:t>95% CI  [1.437, 2.461]</a:t>
            </a:r>
          </a:p>
          <a:p>
            <a:endParaRPr lang="en-US" sz="1600">
              <a:solidFill>
                <a:schemeClr val="tx1"/>
              </a:solidFill>
            </a:endParaRPr>
          </a:p>
          <a:p>
            <a:r>
              <a:rPr lang="en-US" sz="1600">
                <a:solidFill>
                  <a:schemeClr val="tx1"/>
                </a:solidFill>
              </a:rPr>
              <a:t>Goodyear</a:t>
            </a:r>
            <a:r>
              <a:rPr lang="en-US" sz="1600"/>
              <a:t> </a:t>
            </a:r>
            <a:r>
              <a:rPr lang="en-US" sz="1600">
                <a:solidFill>
                  <a:schemeClr val="tx1"/>
                </a:solidFill>
              </a:rPr>
              <a:t>is riskier than the market.</a:t>
            </a:r>
          </a:p>
          <a:p>
            <a:endParaRPr lang="en-US" sz="1600">
              <a:solidFill>
                <a:schemeClr val="tx1"/>
              </a:solidFill>
            </a:endParaRPr>
          </a:p>
        </p:txBody>
      </p:sp>
      <p:pic>
        <p:nvPicPr>
          <p:cNvPr id="215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052888"/>
            <a:ext cx="3673475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Curvillinear Regression - Price Elasticity</a:t>
            </a:r>
          </a:p>
        </p:txBody>
      </p:sp>
      <p:sp>
        <p:nvSpPr>
          <p:cNvPr id="22533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84150" y="2895600"/>
            <a:ext cx="8731250" cy="990600"/>
          </a:xfrm>
          <a:ln>
            <a:solidFill>
              <a:schemeClr val="tx1"/>
            </a:solidFill>
            <a:round/>
            <a:headEnd/>
            <a:tailEnd/>
          </a:ln>
        </p:spPr>
        <p:txBody>
          <a:bodyPr rIns="129240"/>
          <a:lstStyle/>
          <a:p>
            <a:pPr marL="0">
              <a:spcBef>
                <a:spcPts val="400"/>
              </a:spcBef>
            </a:pPr>
            <a:r>
              <a:rPr lang="en-US" sz="1800" dirty="0" smtClean="0"/>
              <a:t>A fast food restaurant is introducing a new line of flavored coffee targeted at the breakfast market. The coffee was test marketed in 10 different regions. </a:t>
            </a:r>
            <a:r>
              <a:rPr lang="en-US" sz="1800" smtClean="0"/>
              <a:t>Calculate the elasticity of the new coffee line by relating Quantity (cups) demanded to Price.</a:t>
            </a:r>
          </a:p>
        </p:txBody>
      </p:sp>
      <p:pic>
        <p:nvPicPr>
          <p:cNvPr id="2253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5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153400" y="6400800"/>
            <a:ext cx="542925" cy="307975"/>
          </a:xfrm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37B5343F-BA27-4CBF-82E6-947804BB679E}" type="slidenum">
              <a:rPr lang="en-US" smtClean="0">
                <a:solidFill>
                  <a:srgbClr val="000000"/>
                </a:solidFill>
              </a:rPr>
              <a:pPr/>
              <a:t>18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2536" name="Rectangle 4"/>
          <p:cNvSpPr txBox="1">
            <a:spLocks noChangeArrowheads="1"/>
          </p:cNvSpPr>
          <p:nvPr/>
        </p:nvSpPr>
        <p:spPr bwMode="auto">
          <a:xfrm>
            <a:off x="152400" y="1295400"/>
            <a:ext cx="87630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0760" tIns="50760" rIns="129240" bIns="50760"/>
          <a:lstStyle>
            <a:lvl1pPr indent="-342900"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Price elasticity (E</a:t>
            </a:r>
            <a:r>
              <a:rPr lang="en-US" sz="1800" baseline="-25000">
                <a:solidFill>
                  <a:srgbClr val="000000"/>
                </a:solidFill>
              </a:rPr>
              <a:t>p</a:t>
            </a:r>
            <a:r>
              <a:rPr lang="en-US" sz="1800">
                <a:solidFill>
                  <a:srgbClr val="000000"/>
                </a:solidFill>
              </a:rPr>
              <a:t>) measures the responsiveness of demand to changes in price.</a:t>
            </a:r>
          </a:p>
          <a:p>
            <a:endParaRPr lang="en-US">
              <a:solidFill>
                <a:srgbClr val="000000"/>
              </a:solidFill>
            </a:endParaRPr>
          </a:p>
          <a:p>
            <a:pPr algn="ctr"/>
            <a:r>
              <a:rPr lang="en-US" sz="1800">
                <a:solidFill>
                  <a:srgbClr val="000000"/>
                </a:solidFill>
              </a:rPr>
              <a:t>Total Revenue = Price * Quantity Demanded</a:t>
            </a:r>
          </a:p>
          <a:p>
            <a:endParaRPr lang="en-US">
              <a:solidFill>
                <a:srgbClr val="000000"/>
              </a:solidFill>
            </a:endParaRPr>
          </a:p>
          <a:p>
            <a:pPr algn="ctr"/>
            <a:r>
              <a:rPr lang="en-US" sz="1800">
                <a:solidFill>
                  <a:srgbClr val="000000"/>
                </a:solidFill>
              </a:rPr>
              <a:t>Log(Q) = b</a:t>
            </a:r>
            <a:r>
              <a:rPr lang="en-US" sz="1800" baseline="-25000">
                <a:solidFill>
                  <a:srgbClr val="000000"/>
                </a:solidFill>
              </a:rPr>
              <a:t>0</a:t>
            </a:r>
            <a:r>
              <a:rPr lang="en-US" sz="1800">
                <a:solidFill>
                  <a:srgbClr val="000000"/>
                </a:solidFill>
              </a:rPr>
              <a:t> + b</a:t>
            </a:r>
            <a:r>
              <a:rPr lang="en-US" sz="1800" baseline="-25000">
                <a:solidFill>
                  <a:srgbClr val="000000"/>
                </a:solidFill>
              </a:rPr>
              <a:t>1</a:t>
            </a:r>
            <a:r>
              <a:rPr lang="en-US" sz="1800">
                <a:solidFill>
                  <a:srgbClr val="000000"/>
                </a:solidFill>
              </a:rPr>
              <a:t>log(P)</a:t>
            </a:r>
          </a:p>
          <a:p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2253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038600"/>
            <a:ext cx="3459163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8" name="Rectangle 1"/>
          <p:cNvSpPr>
            <a:spLocks noChangeArrowheads="1"/>
          </p:cNvSpPr>
          <p:nvPr/>
        </p:nvSpPr>
        <p:spPr bwMode="auto">
          <a:xfrm>
            <a:off x="4343400" y="4052888"/>
            <a:ext cx="3810000" cy="2554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Log(Quantity) = 7.49 - 1.05*Log(Price)</a:t>
            </a:r>
          </a:p>
          <a:p>
            <a:endParaRPr lang="en-US" sz="1600">
              <a:solidFill>
                <a:schemeClr val="tx1"/>
              </a:solidFill>
            </a:endParaRPr>
          </a:p>
          <a:p>
            <a:r>
              <a:rPr lang="en-US" sz="1600">
                <a:solidFill>
                  <a:schemeClr val="tx1"/>
                </a:solidFill>
              </a:rPr>
              <a:t>E</a:t>
            </a:r>
            <a:r>
              <a:rPr lang="en-US" sz="1600" baseline="-25000">
                <a:solidFill>
                  <a:schemeClr val="tx1"/>
                </a:solidFill>
              </a:rPr>
              <a:t>p</a:t>
            </a:r>
            <a:r>
              <a:rPr lang="en-US" sz="1600">
                <a:solidFill>
                  <a:schemeClr val="tx1"/>
                </a:solidFill>
              </a:rPr>
              <a:t> = -b</a:t>
            </a:r>
            <a:r>
              <a:rPr lang="en-US" sz="1600" baseline="-25000">
                <a:solidFill>
                  <a:schemeClr val="tx1"/>
                </a:solidFill>
              </a:rPr>
              <a:t>1</a:t>
            </a:r>
            <a:r>
              <a:rPr lang="en-US" sz="1600">
                <a:solidFill>
                  <a:schemeClr val="tx1"/>
                </a:solidFill>
              </a:rPr>
              <a:t> = 1.05</a:t>
            </a:r>
          </a:p>
          <a:p>
            <a:endParaRPr lang="en-US" sz="1600">
              <a:solidFill>
                <a:schemeClr val="tx1"/>
              </a:solidFill>
            </a:endParaRPr>
          </a:p>
          <a:p>
            <a:r>
              <a:rPr lang="en-US" sz="1600">
                <a:solidFill>
                  <a:schemeClr val="tx1"/>
                </a:solidFill>
              </a:rPr>
              <a:t>E</a:t>
            </a:r>
            <a:r>
              <a:rPr lang="en-US" sz="1600" baseline="-25000">
                <a:solidFill>
                  <a:schemeClr val="tx1"/>
                </a:solidFill>
              </a:rPr>
              <a:t>p</a:t>
            </a:r>
            <a:r>
              <a:rPr lang="en-US" sz="1600">
                <a:solidFill>
                  <a:schemeClr val="tx1"/>
                </a:solidFill>
              </a:rPr>
              <a:t> = 1 </a:t>
            </a:r>
            <a:r>
              <a:rPr lang="en-US" sz="1600">
                <a:solidFill>
                  <a:schemeClr val="tx1"/>
                </a:solidFill>
                <a:sym typeface="Wingdings" pitchFamily="2" charset="2"/>
              </a:rPr>
              <a:t> Unitary Demand</a:t>
            </a:r>
          </a:p>
          <a:p>
            <a:endParaRPr lang="en-US" sz="160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sz="1600">
                <a:solidFill>
                  <a:schemeClr val="tx1"/>
                </a:solidFill>
              </a:rPr>
              <a:t>Hypothesis test:  b</a:t>
            </a:r>
            <a:r>
              <a:rPr lang="en-US" sz="1600" baseline="-25000">
                <a:solidFill>
                  <a:schemeClr val="tx1"/>
                </a:solidFill>
              </a:rPr>
              <a:t>1</a:t>
            </a:r>
            <a:r>
              <a:rPr lang="en-US" sz="1600">
                <a:solidFill>
                  <a:schemeClr val="tx1"/>
                </a:solidFill>
              </a:rPr>
              <a:t> =1    p = 0.7032</a:t>
            </a:r>
          </a:p>
          <a:p>
            <a:endParaRPr lang="en-US" sz="1600">
              <a:solidFill>
                <a:schemeClr val="tx1"/>
              </a:solidFill>
            </a:endParaRPr>
          </a:p>
          <a:p>
            <a:r>
              <a:rPr lang="en-US" sz="1600">
                <a:solidFill>
                  <a:schemeClr val="tx1"/>
                </a:solidFill>
              </a:rPr>
              <a:t>Coffee demand is unitary</a:t>
            </a:r>
          </a:p>
          <a:p>
            <a:endParaRPr lang="en-US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Discrete Probability – Portfolio Mix</a:t>
            </a:r>
          </a:p>
        </p:txBody>
      </p:sp>
      <p:sp>
        <p:nvSpPr>
          <p:cNvPr id="23557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84150" y="2895600"/>
            <a:ext cx="8731250" cy="1143000"/>
          </a:xfrm>
          <a:ln>
            <a:solidFill>
              <a:schemeClr val="tx1"/>
            </a:solidFill>
            <a:round/>
            <a:headEnd/>
            <a:tailEnd/>
          </a:ln>
        </p:spPr>
        <p:txBody>
          <a:bodyPr rIns="129240"/>
          <a:lstStyle/>
          <a:p>
            <a:pPr marL="0">
              <a:spcBef>
                <a:spcPts val="400"/>
              </a:spcBef>
            </a:pPr>
            <a:r>
              <a:rPr lang="en-US" sz="1700" smtClean="0"/>
              <a:t>An investor has a portfolio of two stocks (A and B) with 30% invested in stock A and 70% in stock B.  Find the expected return and risk associated with stocks A and  B and the portfolio Could you recommend a portfolio mix that is less risky given the probability distribution of returns below?</a:t>
            </a:r>
          </a:p>
        </p:txBody>
      </p:sp>
      <p:pic>
        <p:nvPicPr>
          <p:cNvPr id="2355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9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153400" y="6400800"/>
            <a:ext cx="542925" cy="307975"/>
          </a:xfrm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DE85D8AD-7543-416B-858D-67559B210CB4}" type="slidenum">
              <a:rPr lang="en-US" smtClean="0">
                <a:solidFill>
                  <a:srgbClr val="000000"/>
                </a:solidFill>
              </a:rPr>
              <a:pPr/>
              <a:t>19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3560" name="Rectangle 4"/>
          <p:cNvSpPr txBox="1">
            <a:spLocks noChangeArrowheads="1"/>
          </p:cNvSpPr>
          <p:nvPr/>
        </p:nvSpPr>
        <p:spPr bwMode="auto">
          <a:xfrm>
            <a:off x="173038" y="1204913"/>
            <a:ext cx="87630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0760" tIns="50760" rIns="129240" bIns="50760"/>
          <a:lstStyle>
            <a:lvl1pPr indent="-342900"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r>
              <a:rPr lang="en-US" sz="1700" dirty="0">
                <a:solidFill>
                  <a:srgbClr val="000000"/>
                </a:solidFill>
              </a:rPr>
              <a:t>Standard deviation measures the risk associated with an investment.  For a portfolio of two stocks (A and B) with proportions </a:t>
            </a:r>
            <a:r>
              <a:rPr lang="en-US" sz="1700" i="1" dirty="0">
                <a:solidFill>
                  <a:srgbClr val="000000"/>
                </a:solidFill>
              </a:rPr>
              <a:t>a</a:t>
            </a:r>
            <a:r>
              <a:rPr lang="en-US" sz="1700" dirty="0">
                <a:solidFill>
                  <a:srgbClr val="000000"/>
                </a:solidFill>
              </a:rPr>
              <a:t> and (1-</a:t>
            </a:r>
            <a:r>
              <a:rPr lang="en-US" sz="1700" i="1" dirty="0">
                <a:solidFill>
                  <a:srgbClr val="000000"/>
                </a:solidFill>
              </a:rPr>
              <a:t>a</a:t>
            </a:r>
            <a:r>
              <a:rPr lang="en-US" sz="1700" dirty="0">
                <a:solidFill>
                  <a:srgbClr val="000000"/>
                </a:solidFill>
              </a:rPr>
              <a:t>), respectively and returns </a:t>
            </a:r>
            <a:r>
              <a:rPr lang="en-US" sz="1700" i="1" dirty="0">
                <a:solidFill>
                  <a:srgbClr val="000000"/>
                </a:solidFill>
              </a:rPr>
              <a:t>Y</a:t>
            </a:r>
            <a:r>
              <a:rPr lang="en-US" sz="1700" i="1" baseline="-25000" dirty="0">
                <a:solidFill>
                  <a:srgbClr val="000000"/>
                </a:solidFill>
              </a:rPr>
              <a:t>A</a:t>
            </a:r>
            <a:r>
              <a:rPr lang="en-US" sz="1700" i="1" dirty="0">
                <a:solidFill>
                  <a:srgbClr val="000000"/>
                </a:solidFill>
              </a:rPr>
              <a:t>, Y</a:t>
            </a:r>
            <a:r>
              <a:rPr lang="en-US" sz="1700" i="1" baseline="-25000" dirty="0">
                <a:solidFill>
                  <a:srgbClr val="000000"/>
                </a:solidFill>
              </a:rPr>
              <a:t>B</a:t>
            </a:r>
            <a:r>
              <a:rPr lang="en-US" sz="1700" i="1" dirty="0">
                <a:solidFill>
                  <a:srgbClr val="000000"/>
                </a:solidFill>
              </a:rPr>
              <a:t> </a:t>
            </a:r>
            <a:r>
              <a:rPr lang="en-US" sz="1700" dirty="0">
                <a:solidFill>
                  <a:srgbClr val="000000"/>
                </a:solidFill>
              </a:rPr>
              <a:t>:</a:t>
            </a:r>
          </a:p>
          <a:p>
            <a:endParaRPr lang="en-US" sz="1700" dirty="0">
              <a:solidFill>
                <a:srgbClr val="000000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1700" dirty="0">
                <a:solidFill>
                  <a:srgbClr val="000000"/>
                </a:solidFill>
              </a:rPr>
              <a:t>Expected return:       E[</a:t>
            </a:r>
            <a:r>
              <a:rPr lang="en-US" sz="1700" i="1" dirty="0" err="1">
                <a:solidFill>
                  <a:srgbClr val="000000"/>
                </a:solidFill>
              </a:rPr>
              <a:t>aY</a:t>
            </a:r>
            <a:r>
              <a:rPr lang="en-US" sz="1700" i="1" dirty="0">
                <a:solidFill>
                  <a:srgbClr val="000000"/>
                </a:solidFill>
              </a:rPr>
              <a:t> </a:t>
            </a:r>
            <a:r>
              <a:rPr lang="en-US" sz="1700" i="1" baseline="-25000" dirty="0">
                <a:solidFill>
                  <a:srgbClr val="000000"/>
                </a:solidFill>
              </a:rPr>
              <a:t>A</a:t>
            </a:r>
            <a:r>
              <a:rPr lang="en-US" sz="1700" i="1" dirty="0">
                <a:solidFill>
                  <a:srgbClr val="000000"/>
                </a:solidFill>
              </a:rPr>
              <a:t>+ </a:t>
            </a:r>
            <a:r>
              <a:rPr lang="en-US" sz="1700" dirty="0">
                <a:solidFill>
                  <a:srgbClr val="000000"/>
                </a:solidFill>
              </a:rPr>
              <a:t>(</a:t>
            </a:r>
            <a:r>
              <a:rPr lang="en-US" sz="1700" i="1" dirty="0">
                <a:solidFill>
                  <a:srgbClr val="000000"/>
                </a:solidFill>
              </a:rPr>
              <a:t>1-a</a:t>
            </a:r>
            <a:r>
              <a:rPr lang="en-US" sz="1700" dirty="0">
                <a:solidFill>
                  <a:srgbClr val="000000"/>
                </a:solidFill>
              </a:rPr>
              <a:t>)</a:t>
            </a:r>
            <a:r>
              <a:rPr lang="en-US" sz="1700" i="1" dirty="0">
                <a:solidFill>
                  <a:srgbClr val="000000"/>
                </a:solidFill>
              </a:rPr>
              <a:t>Y</a:t>
            </a:r>
            <a:r>
              <a:rPr lang="en-US" sz="1700" i="1" baseline="-25000" dirty="0">
                <a:solidFill>
                  <a:srgbClr val="000000"/>
                </a:solidFill>
              </a:rPr>
              <a:t>B</a:t>
            </a:r>
            <a:r>
              <a:rPr lang="en-US" sz="1700" dirty="0">
                <a:solidFill>
                  <a:srgbClr val="000000"/>
                </a:solidFill>
              </a:rPr>
              <a:t>]</a:t>
            </a:r>
          </a:p>
          <a:p>
            <a:pPr>
              <a:spcAft>
                <a:spcPts val="600"/>
              </a:spcAft>
            </a:pPr>
            <a:r>
              <a:rPr lang="en-US" sz="1700" dirty="0">
                <a:solidFill>
                  <a:srgbClr val="000000"/>
                </a:solidFill>
              </a:rPr>
              <a:t>Standard deviation:  √</a:t>
            </a:r>
            <a:r>
              <a:rPr lang="en-US" sz="1700" dirty="0" err="1">
                <a:solidFill>
                  <a:srgbClr val="000000"/>
                </a:solidFill>
              </a:rPr>
              <a:t>Var</a:t>
            </a:r>
            <a:r>
              <a:rPr lang="en-US" sz="1700" dirty="0">
                <a:solidFill>
                  <a:srgbClr val="000000"/>
                </a:solidFill>
              </a:rPr>
              <a:t>[</a:t>
            </a:r>
            <a:r>
              <a:rPr lang="en-US" sz="1700" i="1" dirty="0" err="1">
                <a:solidFill>
                  <a:srgbClr val="000000"/>
                </a:solidFill>
              </a:rPr>
              <a:t>aY</a:t>
            </a:r>
            <a:r>
              <a:rPr lang="en-US" sz="1700" i="1" baseline="-25000" dirty="0" err="1">
                <a:solidFill>
                  <a:srgbClr val="000000"/>
                </a:solidFill>
              </a:rPr>
              <a:t>A</a:t>
            </a:r>
            <a:r>
              <a:rPr lang="en-US" sz="1700" i="1" dirty="0">
                <a:solidFill>
                  <a:srgbClr val="000000"/>
                </a:solidFill>
              </a:rPr>
              <a:t>+ </a:t>
            </a:r>
            <a:r>
              <a:rPr lang="en-US" sz="1700" dirty="0">
                <a:solidFill>
                  <a:srgbClr val="000000"/>
                </a:solidFill>
              </a:rPr>
              <a:t>(</a:t>
            </a:r>
            <a:r>
              <a:rPr lang="en-US" sz="1700" i="1" dirty="0">
                <a:solidFill>
                  <a:srgbClr val="000000"/>
                </a:solidFill>
              </a:rPr>
              <a:t>1-a</a:t>
            </a:r>
            <a:r>
              <a:rPr lang="en-US" sz="1700" dirty="0">
                <a:solidFill>
                  <a:srgbClr val="000000"/>
                </a:solidFill>
              </a:rPr>
              <a:t>)</a:t>
            </a:r>
            <a:r>
              <a:rPr lang="en-US" sz="1700" i="1" dirty="0">
                <a:solidFill>
                  <a:srgbClr val="000000"/>
                </a:solidFill>
              </a:rPr>
              <a:t>Y</a:t>
            </a:r>
            <a:r>
              <a:rPr lang="en-US" sz="1700" i="1" baseline="-25000" dirty="0">
                <a:solidFill>
                  <a:srgbClr val="000000"/>
                </a:solidFill>
              </a:rPr>
              <a:t>B</a:t>
            </a:r>
            <a:r>
              <a:rPr lang="en-US" sz="1700" dirty="0">
                <a:solidFill>
                  <a:srgbClr val="000000"/>
                </a:solidFill>
              </a:rPr>
              <a:t>] = √</a:t>
            </a:r>
            <a:r>
              <a:rPr lang="en-US" sz="1700" i="1" dirty="0">
                <a:solidFill>
                  <a:srgbClr val="000000"/>
                </a:solidFill>
              </a:rPr>
              <a:t>a</a:t>
            </a:r>
            <a:r>
              <a:rPr lang="en-US" sz="1700" i="1" baseline="30000" dirty="0">
                <a:solidFill>
                  <a:srgbClr val="000000"/>
                </a:solidFill>
              </a:rPr>
              <a:t>2</a:t>
            </a:r>
            <a:r>
              <a:rPr lang="en-US" sz="1700" dirty="0">
                <a:solidFill>
                  <a:srgbClr val="000000"/>
                </a:solidFill>
              </a:rPr>
              <a:t>Var[</a:t>
            </a:r>
            <a:r>
              <a:rPr lang="en-US" sz="1700" i="1" dirty="0">
                <a:solidFill>
                  <a:srgbClr val="000000"/>
                </a:solidFill>
              </a:rPr>
              <a:t>Y</a:t>
            </a:r>
            <a:r>
              <a:rPr lang="en-US" sz="1700" i="1" baseline="-25000" dirty="0">
                <a:solidFill>
                  <a:srgbClr val="000000"/>
                </a:solidFill>
              </a:rPr>
              <a:t>A</a:t>
            </a:r>
            <a:r>
              <a:rPr lang="en-US" sz="1700" dirty="0">
                <a:solidFill>
                  <a:srgbClr val="000000"/>
                </a:solidFill>
              </a:rPr>
              <a:t>]</a:t>
            </a:r>
            <a:r>
              <a:rPr lang="en-US" sz="1700" i="1" dirty="0">
                <a:solidFill>
                  <a:srgbClr val="000000"/>
                </a:solidFill>
              </a:rPr>
              <a:t>+ </a:t>
            </a:r>
            <a:r>
              <a:rPr lang="en-US" sz="1700" dirty="0">
                <a:solidFill>
                  <a:srgbClr val="000000"/>
                </a:solidFill>
              </a:rPr>
              <a:t>(1-a)</a:t>
            </a:r>
            <a:r>
              <a:rPr lang="en-US" sz="1700" baseline="30000" dirty="0">
                <a:solidFill>
                  <a:srgbClr val="000000"/>
                </a:solidFill>
              </a:rPr>
              <a:t>2</a:t>
            </a:r>
            <a:r>
              <a:rPr lang="en-US" sz="1700" dirty="0">
                <a:solidFill>
                  <a:srgbClr val="000000"/>
                </a:solidFill>
              </a:rPr>
              <a:t>Var[Y</a:t>
            </a:r>
            <a:r>
              <a:rPr lang="en-US" sz="1700" i="1" baseline="-25000" dirty="0">
                <a:solidFill>
                  <a:srgbClr val="000000"/>
                </a:solidFill>
              </a:rPr>
              <a:t>B</a:t>
            </a:r>
            <a:r>
              <a:rPr lang="en-US" sz="1700" dirty="0">
                <a:solidFill>
                  <a:srgbClr val="000000"/>
                </a:solidFill>
              </a:rPr>
              <a:t>] +2</a:t>
            </a:r>
            <a:r>
              <a:rPr lang="en-US" sz="1700" i="1" dirty="0">
                <a:solidFill>
                  <a:srgbClr val="000000"/>
                </a:solidFill>
              </a:rPr>
              <a:t>a</a:t>
            </a:r>
            <a:r>
              <a:rPr lang="en-US" sz="1700" dirty="0">
                <a:solidFill>
                  <a:srgbClr val="000000"/>
                </a:solidFill>
              </a:rPr>
              <a:t>(1-a)</a:t>
            </a:r>
            <a:r>
              <a:rPr lang="en-US" sz="1700" dirty="0" err="1">
                <a:solidFill>
                  <a:srgbClr val="000000"/>
                </a:solidFill>
              </a:rPr>
              <a:t>Cov</a:t>
            </a:r>
            <a:r>
              <a:rPr lang="en-US" sz="1700" dirty="0">
                <a:solidFill>
                  <a:srgbClr val="000000"/>
                </a:solidFill>
              </a:rPr>
              <a:t>(</a:t>
            </a:r>
            <a:r>
              <a:rPr lang="en-US" sz="1700" i="1" dirty="0">
                <a:solidFill>
                  <a:srgbClr val="000000"/>
                </a:solidFill>
              </a:rPr>
              <a:t>Y</a:t>
            </a:r>
            <a:r>
              <a:rPr lang="en-US" sz="1700" i="1" baseline="-25000" dirty="0">
                <a:solidFill>
                  <a:srgbClr val="000000"/>
                </a:solidFill>
              </a:rPr>
              <a:t>A </a:t>
            </a:r>
            <a:r>
              <a:rPr lang="en-US" sz="1700" i="1" dirty="0">
                <a:solidFill>
                  <a:srgbClr val="000000"/>
                </a:solidFill>
              </a:rPr>
              <a:t>,</a:t>
            </a:r>
            <a:r>
              <a:rPr lang="en-US" sz="1700" dirty="0">
                <a:solidFill>
                  <a:srgbClr val="000000"/>
                </a:solidFill>
              </a:rPr>
              <a:t> Y</a:t>
            </a:r>
            <a:r>
              <a:rPr lang="en-US" sz="1700" i="1" baseline="-25000" dirty="0">
                <a:solidFill>
                  <a:srgbClr val="000000"/>
                </a:solidFill>
              </a:rPr>
              <a:t>B</a:t>
            </a:r>
            <a:r>
              <a:rPr lang="en-US" sz="1700" dirty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85750" y="4495800"/>
          <a:ext cx="2628900" cy="148272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04900"/>
                <a:gridCol w="762000"/>
                <a:gridCol w="7620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Returns</a:t>
                      </a:r>
                      <a:endParaRPr lang="en-US" sz="1800" dirty="0"/>
                    </a:p>
                  </a:txBody>
                  <a:tcPr marT="45700" marB="4570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Stock B</a:t>
                      </a:r>
                      <a:endParaRPr lang="en-US" sz="1800" b="0" dirty="0"/>
                    </a:p>
                  </a:txBody>
                  <a:tcPr marT="45700" marB="4570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Stock</a:t>
                      </a:r>
                      <a:r>
                        <a:rPr lang="en-US" sz="1800" baseline="0" dirty="0" smtClean="0"/>
                        <a:t>  A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-1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+1</a:t>
                      </a:r>
                      <a:endParaRPr lang="en-US" sz="1800" dirty="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-2.5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0.10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0.275</a:t>
                      </a:r>
                      <a:endParaRPr lang="en-US" sz="1800" dirty="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+1.5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0.40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0.225</a:t>
                      </a:r>
                      <a:endParaRPr lang="en-US" sz="1800" dirty="0"/>
                    </a:p>
                  </a:txBody>
                  <a:tcPr marT="45700" marB="45700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05200" y="4495800"/>
          <a:ext cx="5257800" cy="147796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95400"/>
                <a:gridCol w="2133600"/>
                <a:gridCol w="1828800"/>
              </a:tblGrid>
              <a:tr h="36576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Expected Return</a:t>
                      </a:r>
                      <a:endParaRPr lang="en-US" sz="1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Risk (</a:t>
                      </a:r>
                      <a:r>
                        <a:rPr lang="en-US" sz="1800" dirty="0" err="1" smtClean="0"/>
                        <a:t>Std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Dev</a:t>
                      </a:r>
                      <a:r>
                        <a:rPr lang="en-US" sz="1800" baseline="0" dirty="0" smtClean="0"/>
                        <a:t>)</a:t>
                      </a:r>
                      <a:endParaRPr lang="en-US" sz="1800" dirty="0"/>
                    </a:p>
                  </a:txBody>
                  <a:tcPr marT="45706" marB="45706"/>
                </a:tc>
              </a:tr>
              <a:tr h="3707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Stock</a:t>
                      </a:r>
                      <a:r>
                        <a:rPr lang="en-US" sz="1800" baseline="0" dirty="0" smtClean="0"/>
                        <a:t>  A</a:t>
                      </a:r>
                      <a:endParaRPr lang="en-US" sz="1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1.94</a:t>
                      </a:r>
                      <a:endParaRPr lang="en-US" sz="1800" dirty="0"/>
                    </a:p>
                  </a:txBody>
                  <a:tcPr marT="45706" marB="45706"/>
                </a:tc>
              </a:tr>
              <a:tr h="370731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/>
                        <a:t>Stock B</a:t>
                      </a:r>
                      <a:endParaRPr lang="en-US" sz="1800" b="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1.00</a:t>
                      </a:r>
                      <a:endParaRPr lang="en-US" sz="1800" dirty="0"/>
                    </a:p>
                  </a:txBody>
                  <a:tcPr marT="45706" marB="45706"/>
                </a:tc>
              </a:tr>
              <a:tr h="3707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Portfolio</a:t>
                      </a:r>
                      <a:endParaRPr lang="en-US" sz="1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0.86</a:t>
                      </a:r>
                      <a:endParaRPr lang="en-US" sz="1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1.15</a:t>
                      </a:r>
                      <a:endParaRPr lang="en-US" sz="1800" dirty="0"/>
                    </a:p>
                  </a:txBody>
                  <a:tcPr marT="45706" marB="45706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“Statistical Models for Management”</a:t>
            </a:r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95400"/>
            <a:ext cx="8610600" cy="5257800"/>
          </a:xfrm>
        </p:spPr>
        <p:txBody>
          <a:bodyPr rIns="129240"/>
          <a:lstStyle/>
          <a:p>
            <a:pPr marL="366713" indent="-331788" eaLnBrk="1" hangingPunct="1">
              <a:spcBef>
                <a:spcPts val="1200"/>
              </a:spcBef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Required course for MBA students</a:t>
            </a:r>
          </a:p>
          <a:p>
            <a:pPr marL="366713" indent="-331788" eaLnBrk="1" hangingPunct="1">
              <a:spcBef>
                <a:spcPts val="1200"/>
              </a:spcBef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Class meets for 11 weeks, once a week in the evening for 3 hours, 20 minutes</a:t>
            </a:r>
          </a:p>
          <a:p>
            <a:pPr marL="366713" indent="-331788" eaLnBrk="1" hangingPunct="1">
              <a:spcBef>
                <a:spcPts val="1200"/>
              </a:spcBef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Typical class sizes from 15-25</a:t>
            </a:r>
          </a:p>
          <a:p>
            <a:pPr marL="366713" indent="-331788" eaLnBrk="1" hangingPunct="1">
              <a:spcBef>
                <a:spcPts val="1200"/>
              </a:spcBef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Pre-requisite – Introduction to probability</a:t>
            </a:r>
          </a:p>
          <a:p>
            <a:pPr marL="366713" indent="-331788" eaLnBrk="1" hangingPunct="1">
              <a:spcBef>
                <a:spcPts val="1200"/>
              </a:spcBef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Taught in an electronic classroom (with WiFi); nearly all students bring laptops</a:t>
            </a:r>
          </a:p>
          <a:p>
            <a:pPr marL="366713" indent="-331788" eaLnBrk="1" hangingPunct="1">
              <a:spcBef>
                <a:spcPts val="1200"/>
              </a:spcBef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Student population:</a:t>
            </a:r>
          </a:p>
          <a:p>
            <a:pPr marL="800100" lvl="1" indent="-342900" eaLnBrk="1" hangingPunct="1">
              <a:lnSpc>
                <a:spcPct val="75000"/>
              </a:lnSpc>
              <a:spcBef>
                <a:spcPts val="800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Full-time:  50%  Part-time:  50%   Average Age:  25</a:t>
            </a:r>
          </a:p>
          <a:p>
            <a:pPr marL="800100" lvl="1" indent="-342900" eaLnBrk="1" hangingPunct="1">
              <a:lnSpc>
                <a:spcPct val="75000"/>
              </a:lnSpc>
              <a:spcBef>
                <a:spcPts val="800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Motivation:  Career change, job advancement, direct from undergraduate studies</a:t>
            </a:r>
          </a:p>
          <a:p>
            <a:pPr marL="800100" lvl="1" indent="-342900" eaLnBrk="1" hangingPunct="1">
              <a:lnSpc>
                <a:spcPct val="75000"/>
              </a:lnSpc>
              <a:spcBef>
                <a:spcPts val="800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Diversity in undergraduate majors, prior exposure to statistics, work experience</a:t>
            </a:r>
          </a:p>
        </p:txBody>
      </p:sp>
      <p:pic>
        <p:nvPicPr>
          <p:cNvPr id="615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5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7F3935C5-8D4A-4332-BA55-EB67FB0EF689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Use of Technology</a:t>
            </a:r>
          </a:p>
        </p:txBody>
      </p:sp>
      <p:sp>
        <p:nvSpPr>
          <p:cNvPr id="24581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95400"/>
            <a:ext cx="8610600" cy="5486400"/>
          </a:xfrm>
        </p:spPr>
        <p:txBody>
          <a:bodyPr rIns="129240"/>
          <a:lstStyle/>
          <a:p>
            <a:pPr marL="366713" indent="-331788"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Students are responsible for learning the statistics software (JMP).  Rely on webinars, on-line tutorials, podcasts, knowledge base, and tech support provided by the software vendor.</a:t>
            </a:r>
          </a:p>
          <a:p>
            <a:pPr marL="366713" indent="-331788"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All course material available the first day of class on the Moodle-based platform.  No paper handouts.</a:t>
            </a:r>
          </a:p>
          <a:p>
            <a:pPr marL="366713" indent="-331788"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Chat room is used for virtual office hours in addition to in-person office hours.</a:t>
            </a:r>
          </a:p>
          <a:p>
            <a:pPr marL="366713" indent="-331788"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An on-line reference gallery of example abstracts, data presentations, etc.</a:t>
            </a:r>
          </a:p>
          <a:p>
            <a:pPr marL="366713" indent="-331788"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Students use the Internet to: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1800" smtClean="0"/>
              <a:t>Obtain stock returns data from finance.yahoo.com for simple linear regression project.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1800" smtClean="0"/>
              <a:t>Learn about property tax assessment methods in preparation for multiple regression project on local residential home values.</a:t>
            </a:r>
          </a:p>
        </p:txBody>
      </p:sp>
      <p:pic>
        <p:nvPicPr>
          <p:cNvPr id="2458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83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153400" y="6400800"/>
            <a:ext cx="542925" cy="307975"/>
          </a:xfrm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7F94DE76-65BD-48D1-8A61-808FCF73717F}" type="slidenum">
              <a:rPr lang="en-US" smtClean="0">
                <a:solidFill>
                  <a:srgbClr val="000000"/>
                </a:solidFill>
              </a:rPr>
              <a:pPr/>
              <a:t>20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What Works/What Doesn’t Work</a:t>
            </a:r>
          </a:p>
        </p:txBody>
      </p:sp>
      <p:sp>
        <p:nvSpPr>
          <p:cNvPr id="15365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95400"/>
            <a:ext cx="8610600" cy="5257800"/>
          </a:xfrm>
        </p:spPr>
        <p:txBody>
          <a:bodyPr rIns="129240"/>
          <a:lstStyle/>
          <a:p>
            <a:pPr marL="366713" indent="-331788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What works</a:t>
            </a:r>
          </a:p>
          <a:p>
            <a:pPr marL="800100" lvl="1" indent="-34290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Allowing them to self-organize for small group activities</a:t>
            </a:r>
          </a:p>
          <a:p>
            <a:pPr marL="800100" lvl="1" indent="-34290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Virtual office hours (participation ratio ~4:1 compared to in-person).</a:t>
            </a:r>
          </a:p>
          <a:p>
            <a:pPr marL="800100" lvl="1" indent="-34290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Students value emphasis on business writing (reflected in course evaluations)</a:t>
            </a:r>
          </a:p>
          <a:p>
            <a:pPr marL="457200" lvl="1" indent="0" eaLnBrk="1" hangingPunct="1">
              <a:spcBef>
                <a:spcPct val="0"/>
              </a:spcBef>
              <a:spcAft>
                <a:spcPts val="600"/>
              </a:spcAft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endParaRPr lang="en-US" sz="2000" dirty="0" smtClean="0"/>
          </a:p>
          <a:p>
            <a:pPr marL="366713" indent="-331788"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What doesn’t work</a:t>
            </a:r>
          </a:p>
          <a:p>
            <a:pPr marL="800100" lvl="1" indent="-34290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Calling on individuals to answer questions in class</a:t>
            </a:r>
          </a:p>
          <a:p>
            <a:pPr marL="800100" lvl="1" indent="-34290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Assigning students to small groups or forcing the loners to work in groups</a:t>
            </a:r>
          </a:p>
          <a:p>
            <a:pPr marL="800100" lvl="1" indent="-34290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Graded group assignments</a:t>
            </a:r>
          </a:p>
          <a:p>
            <a:pPr marL="800100" lvl="1" indent="-34290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Giving them a sample technical report to use as a guide</a:t>
            </a:r>
          </a:p>
        </p:txBody>
      </p:sp>
      <p:pic>
        <p:nvPicPr>
          <p:cNvPr id="2560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7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458075" y="6245225"/>
            <a:ext cx="466725" cy="307975"/>
          </a:xfrm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4B072A64-F838-4FE4-9DF2-870CCEF77C57}" type="slidenum">
              <a:rPr lang="en-US" smtClean="0">
                <a:solidFill>
                  <a:srgbClr val="000000"/>
                </a:solidFill>
              </a:rPr>
              <a:pPr/>
              <a:t>21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Challenges</a:t>
            </a:r>
          </a:p>
        </p:txBody>
      </p:sp>
      <p:sp>
        <p:nvSpPr>
          <p:cNvPr id="27653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95400"/>
            <a:ext cx="8610600" cy="5257800"/>
          </a:xfrm>
        </p:spPr>
        <p:txBody>
          <a:bodyPr rIns="129240"/>
          <a:lstStyle/>
          <a:p>
            <a:pPr marL="366713" indent="-331788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How do we integrate “big data”?</a:t>
            </a:r>
          </a:p>
          <a:p>
            <a:pPr marL="366713" indent="-331788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Tension between using statistical software and using Excel</a:t>
            </a:r>
          </a:p>
          <a:p>
            <a:pPr marL="366713" indent="-331788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Alternate teaching formats</a:t>
            </a:r>
          </a:p>
          <a:p>
            <a:pPr marL="800100" lvl="1" indent="-34290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Hybridizing  </a:t>
            </a:r>
            <a:r>
              <a:rPr lang="en-US" sz="2000" dirty="0" smtClean="0">
                <a:sym typeface="Wingdings" pitchFamily="2" charset="2"/>
              </a:rPr>
              <a:t>  completely on-line</a:t>
            </a:r>
            <a:endParaRPr lang="en-US" sz="2000" dirty="0" smtClean="0"/>
          </a:p>
          <a:p>
            <a:pPr marL="800100" lvl="1" indent="-34290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Block scheduling</a:t>
            </a:r>
          </a:p>
          <a:p>
            <a:pPr marL="40005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Transition students from a test focused classroom to a problem-solving classroom.</a:t>
            </a:r>
          </a:p>
          <a:p>
            <a:pPr marL="40005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Adding more audio and video content.</a:t>
            </a:r>
          </a:p>
          <a:p>
            <a:pPr marL="40005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Is a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elective course viable?</a:t>
            </a:r>
          </a:p>
          <a:p>
            <a:pPr marL="40005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Finding </a:t>
            </a:r>
            <a:r>
              <a:rPr lang="en-US" sz="2400" smtClean="0"/>
              <a:t>current business-focused datasets</a:t>
            </a:r>
            <a:endParaRPr lang="en-US" sz="2400" dirty="0" smtClean="0"/>
          </a:p>
          <a:p>
            <a:pPr marL="40005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The coming of e-books</a:t>
            </a:r>
          </a:p>
          <a:p>
            <a:pPr marL="40005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endParaRPr lang="en-US" sz="2400" dirty="0" smtClean="0"/>
          </a:p>
          <a:p>
            <a:pPr marL="57150" indent="0" eaLnBrk="1" hangingPunct="1">
              <a:spcBef>
                <a:spcPct val="0"/>
              </a:spcBef>
              <a:spcAft>
                <a:spcPts val="600"/>
              </a:spcAft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endParaRPr lang="en-US" sz="2400" dirty="0" smtClean="0"/>
          </a:p>
        </p:txBody>
      </p:sp>
      <p:pic>
        <p:nvPicPr>
          <p:cNvPr id="2663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631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458075" y="6245225"/>
            <a:ext cx="466725" cy="307975"/>
          </a:xfrm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0E1E107F-D606-4C90-9259-449D6F8D77AD}" type="slidenum">
              <a:rPr lang="en-US" smtClean="0">
                <a:solidFill>
                  <a:srgbClr val="000000"/>
                </a:solidFill>
              </a:rPr>
              <a:pPr/>
              <a:t>22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Acknowledgements</a:t>
            </a:r>
          </a:p>
        </p:txBody>
      </p:sp>
      <p:sp>
        <p:nvSpPr>
          <p:cNvPr id="28677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752600"/>
            <a:ext cx="8610600" cy="2667000"/>
          </a:xfrm>
        </p:spPr>
        <p:txBody>
          <a:bodyPr rIns="129240"/>
          <a:lstStyle/>
          <a:p>
            <a:pPr marL="366713" indent="-331788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Dr. Josef </a:t>
            </a:r>
            <a:r>
              <a:rPr lang="en-US" sz="2400" dirty="0" err="1" smtClean="0"/>
              <a:t>Schmee</a:t>
            </a:r>
            <a:r>
              <a:rPr lang="en-US" sz="2400" dirty="0" smtClean="0"/>
              <a:t>, Kenneth B. Sharpe Professor of Management (Emeritus), Union College</a:t>
            </a:r>
          </a:p>
          <a:p>
            <a:pPr marL="34925" indent="0" eaLnBrk="1" hangingPunct="1">
              <a:spcBef>
                <a:spcPct val="0"/>
              </a:spcBef>
              <a:spcAft>
                <a:spcPts val="600"/>
              </a:spcAft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endParaRPr lang="en-US" sz="2400" dirty="0" smtClean="0"/>
          </a:p>
          <a:p>
            <a:pPr marL="366713" indent="-331788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Dr. Dean F. </a:t>
            </a:r>
            <a:r>
              <a:rPr lang="en-US" sz="2400" dirty="0" err="1" smtClean="0"/>
              <a:t>Poeth</a:t>
            </a:r>
            <a:r>
              <a:rPr lang="en-US" sz="2400" dirty="0" smtClean="0"/>
              <a:t>, Adjunct Professor, Union Graduate College</a:t>
            </a:r>
          </a:p>
          <a:p>
            <a:pPr marL="800100" lvl="1" indent="-34290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endParaRPr lang="en-US" sz="2000" dirty="0" smtClean="0"/>
          </a:p>
        </p:txBody>
      </p:sp>
      <p:pic>
        <p:nvPicPr>
          <p:cNvPr id="2765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7655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458075" y="6245225"/>
            <a:ext cx="466725" cy="307975"/>
          </a:xfrm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28EC5BBA-EABF-4A29-BB04-71A9BFC1720E}" type="slidenum">
              <a:rPr lang="en-US" smtClean="0">
                <a:solidFill>
                  <a:srgbClr val="000000"/>
                </a:solidFill>
              </a:rPr>
              <a:pPr/>
              <a:t>23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References</a:t>
            </a:r>
          </a:p>
        </p:txBody>
      </p:sp>
      <p:sp>
        <p:nvSpPr>
          <p:cNvPr id="28677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95400"/>
            <a:ext cx="8610600" cy="5257800"/>
          </a:xfrm>
        </p:spPr>
        <p:txBody>
          <a:bodyPr rIns="129240"/>
          <a:lstStyle/>
          <a:p>
            <a:pPr marL="366713" indent="-331788" eaLnBrk="1" hangingPunct="1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err="1" smtClean="0"/>
              <a:t>Poeth</a:t>
            </a:r>
            <a:r>
              <a:rPr lang="en-US" sz="2000" dirty="0" smtClean="0"/>
              <a:t>, D. F., “The Challenger Disaster,” The First Biennial Electronic Conference On Teaching Statistics,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hlinkClick r:id="rId4"/>
              </a:rPr>
              <a:t>http://www.causeweb.org/ecots</a:t>
            </a:r>
            <a:r>
              <a:rPr lang="en-US" sz="2000" dirty="0" smtClean="0"/>
              <a:t>, May, 2012</a:t>
            </a:r>
            <a:r>
              <a:rPr lang="en-US" sz="2000" dirty="0" smtClean="0"/>
              <a:t>.</a:t>
            </a:r>
          </a:p>
          <a:p>
            <a:pPr marL="366713" indent="-331788" eaLnBrk="1" hangingPunct="1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err="1" smtClean="0"/>
              <a:t>Oppenlander</a:t>
            </a:r>
            <a:r>
              <a:rPr lang="en-US" sz="2000" dirty="0" smtClean="0"/>
              <a:t>, J. E., “Techniques for Engaging Business Students in the Statistics Classroom,” </a:t>
            </a:r>
            <a:r>
              <a:rPr lang="en-US" sz="2000" dirty="0"/>
              <a:t>The First Biennial Electronic Conference On Teaching Statistics,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hlinkClick r:id="rId4"/>
              </a:rPr>
              <a:t>http://www.causeweb.org/ecots</a:t>
            </a:r>
            <a:r>
              <a:rPr lang="en-US" sz="2000" dirty="0"/>
              <a:t>, May, 2012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marL="366713" indent="-331788" eaLnBrk="1" hangingPunct="1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err="1" smtClean="0"/>
              <a:t>Schmee</a:t>
            </a:r>
            <a:r>
              <a:rPr lang="en-US" sz="2000" dirty="0" smtClean="0"/>
              <a:t>, J. and J.E. </a:t>
            </a:r>
            <a:r>
              <a:rPr lang="en-US" sz="2000" dirty="0" err="1" smtClean="0"/>
              <a:t>Oppenlander</a:t>
            </a:r>
            <a:r>
              <a:rPr lang="en-US" sz="2000" dirty="0" smtClean="0"/>
              <a:t>, </a:t>
            </a:r>
            <a:r>
              <a:rPr lang="en-US" sz="2000" i="1" dirty="0" smtClean="0"/>
              <a:t>JMP Means Business:  Statistical Models for Management</a:t>
            </a:r>
            <a:r>
              <a:rPr lang="en-US" sz="2000" dirty="0" smtClean="0"/>
              <a:t>, SAS Press, 2010.</a:t>
            </a:r>
          </a:p>
          <a:p>
            <a:pPr marL="366713" indent="-331788" eaLnBrk="1" hangingPunct="1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Parr, W.C. and M.A. Smith, “Developing Case-based Business Statistics Courses,” </a:t>
            </a:r>
            <a:r>
              <a:rPr lang="en-US" sz="2000" i="1" dirty="0" smtClean="0"/>
              <a:t>The American Statistician, </a:t>
            </a:r>
            <a:r>
              <a:rPr lang="en-US" sz="2000" dirty="0" smtClean="0"/>
              <a:t>Vol. 52, No. 4, November 1998.</a:t>
            </a:r>
          </a:p>
          <a:p>
            <a:pPr marL="366713" indent="-331788" eaLnBrk="1" hangingPunct="1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err="1" smtClean="0"/>
              <a:t>Rosling</a:t>
            </a:r>
            <a:r>
              <a:rPr lang="en-US" sz="2000" dirty="0" smtClean="0"/>
              <a:t>, H., “200 countries, 200 years, 4 </a:t>
            </a:r>
            <a:r>
              <a:rPr lang="en-US" sz="2000" dirty="0" smtClean="0"/>
              <a:t>minutes,” </a:t>
            </a:r>
            <a:r>
              <a:rPr lang="en-US" sz="2000" dirty="0" smtClean="0">
                <a:hlinkClick r:id="rId5"/>
              </a:rPr>
              <a:t>http</a:t>
            </a:r>
            <a:r>
              <a:rPr lang="en-US" sz="2000" dirty="0" smtClean="0">
                <a:hlinkClick r:id="rId5"/>
              </a:rPr>
              <a:t>://</a:t>
            </a:r>
            <a:r>
              <a:rPr lang="en-US" sz="2000" dirty="0" smtClean="0">
                <a:hlinkClick r:id="rId5"/>
              </a:rPr>
              <a:t>www.youtube.com/watch?v=jbkSRLYSojo&amp;noredirect=1</a:t>
            </a:r>
            <a:endParaRPr lang="en-US" sz="2000" dirty="0" smtClean="0"/>
          </a:p>
          <a:p>
            <a:pPr marL="366713" indent="-331788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endParaRPr lang="en-US" sz="1800" dirty="0" smtClean="0"/>
          </a:p>
        </p:txBody>
      </p:sp>
      <p:pic>
        <p:nvPicPr>
          <p:cNvPr id="2867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8679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458075" y="6245225"/>
            <a:ext cx="466725" cy="307975"/>
          </a:xfrm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7151CDE6-A662-4CCA-B122-3437EF5FFFA6}" type="slidenum">
              <a:rPr lang="en-US" smtClean="0">
                <a:solidFill>
                  <a:srgbClr val="000000"/>
                </a:solidFill>
              </a:rPr>
              <a:pPr/>
              <a:t>24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Issues Observed with Modern Students</a:t>
            </a:r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95400"/>
            <a:ext cx="8839200" cy="5257800"/>
          </a:xfrm>
        </p:spPr>
        <p:txBody>
          <a:bodyPr rIns="129240"/>
          <a:lstStyle/>
          <a:p>
            <a:pPr marL="366713" indent="-331788" eaLnBrk="1" hangingPunct="1">
              <a:spcBef>
                <a:spcPct val="0"/>
              </a:spcBef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Distractions</a:t>
            </a:r>
          </a:p>
          <a:p>
            <a:pPr marL="800100" lvl="1" indent="-342900" eaLnBrk="1" hangingPunct="1">
              <a:spcBef>
                <a:spcPct val="0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In the classroom:  Laptops, cellphones, WiFi</a:t>
            </a:r>
          </a:p>
          <a:p>
            <a:pPr marL="800100" lvl="1" indent="-342900" eaLnBrk="1" hangingPunct="1">
              <a:spcBef>
                <a:spcPct val="0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Outside the classroom:  Jobs, business trips, family, other courses</a:t>
            </a:r>
          </a:p>
          <a:p>
            <a:pPr marL="366713" indent="-331788" eaLnBrk="1" hangingPunct="1">
              <a:spcBef>
                <a:spcPts val="1438"/>
              </a:spcBef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Prior perception of the class (3.65/5 from course evaluations)</a:t>
            </a:r>
          </a:p>
          <a:p>
            <a:pPr marL="366713" indent="-331788" eaLnBrk="1" hangingPunct="1">
              <a:spcBef>
                <a:spcPts val="1438"/>
              </a:spcBef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Learning for the test</a:t>
            </a:r>
          </a:p>
          <a:p>
            <a:pPr marL="366713" indent="-331788" eaLnBrk="1" hangingPunct="1">
              <a:spcBef>
                <a:spcPts val="1438"/>
              </a:spcBef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Preference for the soft subjects in the business curriculum</a:t>
            </a:r>
          </a:p>
          <a:p>
            <a:pPr marL="366713" indent="-331788" eaLnBrk="1" hangingPunct="1">
              <a:spcBef>
                <a:spcPts val="1438"/>
              </a:spcBef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Reluctance to participate in class (grows as class size increases)</a:t>
            </a:r>
          </a:p>
          <a:p>
            <a:pPr marL="366713" indent="-331788" eaLnBrk="1" hangingPunct="1">
              <a:spcBef>
                <a:spcPts val="1438"/>
              </a:spcBef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Resistance to learning a statistical software package (JMP)</a:t>
            </a:r>
          </a:p>
          <a:p>
            <a:pPr marL="366713" indent="-331788" eaLnBrk="1" hangingPunct="1">
              <a:spcBef>
                <a:spcPts val="1438"/>
              </a:spcBef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Preference for on-line interactions</a:t>
            </a:r>
          </a:p>
        </p:txBody>
      </p:sp>
      <p:pic>
        <p:nvPicPr>
          <p:cNvPr id="717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CC58FC57-5761-43D6-A3C5-A0266FC798BE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How We Engage Business Students</a:t>
            </a:r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76400"/>
            <a:ext cx="8610600" cy="4038600"/>
          </a:xfrm>
        </p:spPr>
        <p:txBody>
          <a:bodyPr rIns="129240"/>
          <a:lstStyle/>
          <a:p>
            <a:pPr marL="366713" indent="-331788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800" dirty="0" smtClean="0"/>
              <a:t>Demonstrate the value of statistics to business decision-making</a:t>
            </a:r>
          </a:p>
          <a:p>
            <a:pPr marL="800100" lvl="1" indent="-34290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Problem solving approach</a:t>
            </a:r>
          </a:p>
          <a:p>
            <a:pPr marL="800100" lvl="1" indent="-34290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Relevant data and problems</a:t>
            </a:r>
          </a:p>
          <a:p>
            <a:pPr marL="800100" lvl="1" indent="-34290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Interpret statistical concepts in the terms of business, e.g., standard deviation is a measure of risk</a:t>
            </a:r>
          </a:p>
          <a:p>
            <a:pPr marL="739775" lvl="1" indent="-282575" eaLnBrk="1" hangingPunct="1">
              <a:spcBef>
                <a:spcPct val="0"/>
              </a:spcBef>
              <a:buClrTx/>
              <a:buFontTx/>
              <a:buNone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endParaRPr lang="en-US" sz="2400" dirty="0" smtClean="0"/>
          </a:p>
          <a:p>
            <a:pPr marL="366713" indent="-331788" eaLnBrk="1" hangingPunct="1">
              <a:spcBef>
                <a:spcPct val="0"/>
              </a:spcBef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800" dirty="0" smtClean="0"/>
              <a:t>Integrate to other courses in the MBA curriculum</a:t>
            </a:r>
            <a:endParaRPr lang="en-US" sz="2000" dirty="0" smtClean="0"/>
          </a:p>
        </p:txBody>
      </p:sp>
      <p:pic>
        <p:nvPicPr>
          <p:cNvPr id="819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22DC2B28-AFE1-42C0-A0BD-15BC1D4D32D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Course Approach</a:t>
            </a:r>
          </a:p>
        </p:txBody>
      </p:sp>
      <p:sp>
        <p:nvSpPr>
          <p:cNvPr id="9221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95400"/>
            <a:ext cx="8610600" cy="5257800"/>
          </a:xfrm>
        </p:spPr>
        <p:txBody>
          <a:bodyPr rIns="129240"/>
          <a:lstStyle/>
          <a:p>
            <a:pPr marL="366713" indent="-331788" eaLnBrk="1" hangingPunct="1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Problem-oriented</a:t>
            </a:r>
          </a:p>
          <a:p>
            <a:pPr marL="366713" indent="-331788" eaLnBrk="1" hangingPunct="1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Managers need to understand how to apply statistical methods to business problems and interpret results.</a:t>
            </a:r>
          </a:p>
          <a:p>
            <a:pPr marL="366713" indent="-331788" eaLnBrk="1" hangingPunct="1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Rely on statistical software (JMP) to perform calculations. </a:t>
            </a:r>
          </a:p>
          <a:p>
            <a:pPr marL="366713" indent="-331788" eaLnBrk="1" hangingPunct="1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Statistical concepts are presented in plain English or graphically. Use of formulas is minimized.</a:t>
            </a:r>
          </a:p>
          <a:p>
            <a:pPr marL="366713" indent="-331788" eaLnBrk="1" hangingPunct="1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Each method is illustrated by an example using the framework: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ts val="625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Problem statement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ts val="625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Data requirements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ts val="625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Implementation in JMP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ts val="625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Discussion of JMP results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ts val="625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Interpretation of results to address the problem statement </a:t>
            </a:r>
          </a:p>
        </p:txBody>
      </p:sp>
      <p:pic>
        <p:nvPicPr>
          <p:cNvPr id="922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3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AAFCAF4E-172D-4628-A8C9-18FF18C31659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Learning Objectives</a:t>
            </a:r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95400"/>
            <a:ext cx="8610600" cy="5257800"/>
          </a:xfrm>
        </p:spPr>
        <p:txBody>
          <a:bodyPr rIns="129240"/>
          <a:lstStyle/>
          <a:p>
            <a:pPr marL="739775" lvl="1" indent="-282575" eaLnBrk="1" hangingPunct="1">
              <a:spcBef>
                <a:spcPts val="1250"/>
              </a:spcBef>
              <a:buFont typeface="Arial" charset="0"/>
              <a:buChar char="•"/>
              <a:tabLst>
                <a:tab pos="739775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  <a:tab pos="9596438" algn="l"/>
              </a:tabLst>
            </a:pPr>
            <a:r>
              <a:rPr lang="en-US" sz="2000" smtClean="0">
                <a:cs typeface="Times New Roman" pitchFamily="18" charset="0"/>
              </a:rPr>
              <a:t>Effectively communicate the use of and results from statistical methods as applied to business problems and decision making.</a:t>
            </a:r>
          </a:p>
          <a:p>
            <a:pPr marL="1200150" lvl="2" indent="-285750" eaLnBrk="1" hangingPunct="1">
              <a:spcBef>
                <a:spcPts val="1125"/>
              </a:spcBef>
              <a:buFont typeface="Wingdings" pitchFamily="2" charset="2"/>
              <a:buChar char="Ø"/>
              <a:tabLst>
                <a:tab pos="739775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  <a:tab pos="9596438" algn="l"/>
              </a:tabLst>
            </a:pPr>
            <a:r>
              <a:rPr lang="en-US" sz="1800" smtClean="0">
                <a:cs typeface="Times New Roman" pitchFamily="18" charset="0"/>
              </a:rPr>
              <a:t>Focus on clear, concise writing and data presentation via technical reports, memos, and presentations.</a:t>
            </a:r>
          </a:p>
          <a:p>
            <a:pPr marL="739775" lvl="1" indent="-282575" eaLnBrk="1" hangingPunct="1">
              <a:spcBef>
                <a:spcPts val="1250"/>
              </a:spcBef>
              <a:buFont typeface="Arial" charset="0"/>
              <a:buChar char="•"/>
              <a:tabLst>
                <a:tab pos="739775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  <a:tab pos="9596438" algn="l"/>
              </a:tabLst>
            </a:pPr>
            <a:r>
              <a:rPr lang="en-US" sz="2000" smtClean="0">
                <a:cs typeface="Times New Roman" pitchFamily="18" charset="0"/>
              </a:rPr>
              <a:t>Synthesize numerical and graphical results of statistical analysis and communicate them in written reports.</a:t>
            </a:r>
          </a:p>
          <a:p>
            <a:pPr marL="739775" lvl="1" indent="-282575" eaLnBrk="1" hangingPunct="1">
              <a:spcBef>
                <a:spcPts val="1250"/>
              </a:spcBef>
              <a:buFont typeface="Arial" charset="0"/>
              <a:buChar char="•"/>
              <a:tabLst>
                <a:tab pos="739775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  <a:tab pos="9596438" algn="l"/>
              </a:tabLst>
            </a:pPr>
            <a:r>
              <a:rPr lang="en-US" sz="2000" smtClean="0">
                <a:cs typeface="Times New Roman" pitchFamily="18" charset="0"/>
              </a:rPr>
              <a:t>Identify problems and analyze data that require simple comparisons of means, two-sample, paired and ANOVA designs.</a:t>
            </a:r>
          </a:p>
          <a:p>
            <a:pPr marL="739775" lvl="1" indent="-282575" eaLnBrk="1" hangingPunct="1">
              <a:spcBef>
                <a:spcPts val="1250"/>
              </a:spcBef>
              <a:buFont typeface="Arial" charset="0"/>
              <a:buChar char="•"/>
              <a:tabLst>
                <a:tab pos="739775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  <a:tab pos="9596438" algn="l"/>
              </a:tabLst>
            </a:pPr>
            <a:r>
              <a:rPr lang="en-US" sz="2000" smtClean="0">
                <a:cs typeface="Times New Roman" pitchFamily="18" charset="0"/>
              </a:rPr>
              <a:t>Estimate and evaluate simple and multiple regression and time series models, especially for forecasting, to find important predictor variables to change or control a response variable.</a:t>
            </a:r>
          </a:p>
          <a:p>
            <a:pPr marL="739775" lvl="1" indent="-282575" eaLnBrk="1" hangingPunct="1">
              <a:spcBef>
                <a:spcPts val="1250"/>
              </a:spcBef>
              <a:buFont typeface="Arial" charset="0"/>
              <a:buChar char="•"/>
              <a:tabLst>
                <a:tab pos="739775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  <a:tab pos="9596438" algn="l"/>
              </a:tabLst>
            </a:pPr>
            <a:r>
              <a:rPr lang="en-US" sz="2000" smtClean="0">
                <a:cs typeface="Times New Roman" pitchFamily="18" charset="0"/>
              </a:rPr>
              <a:t>Identify problems and analyze data using measures of association to establish empirical “cause and effect.”</a:t>
            </a:r>
          </a:p>
          <a:p>
            <a:pPr marL="739775" lvl="1" indent="-282575" eaLnBrk="1" hangingPunct="1">
              <a:spcBef>
                <a:spcPct val="0"/>
              </a:spcBef>
              <a:buFont typeface="Arial" charset="0"/>
              <a:buNone/>
              <a:tabLst>
                <a:tab pos="739775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  <a:tab pos="9596438" algn="l"/>
              </a:tabLst>
            </a:pPr>
            <a:endParaRPr lang="en-US" sz="2000" smtClean="0">
              <a:cs typeface="Times New Roman" pitchFamily="18" charset="0"/>
            </a:endParaRPr>
          </a:p>
        </p:txBody>
      </p:sp>
      <p:pic>
        <p:nvPicPr>
          <p:cNvPr id="1024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7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E2C4B94D-E1FB-4B79-968F-EF8C4486D1CC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A Typical Class</a:t>
            </a:r>
          </a:p>
        </p:txBody>
      </p:sp>
      <p:sp>
        <p:nvSpPr>
          <p:cNvPr id="11269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95400"/>
            <a:ext cx="8610600" cy="5257800"/>
          </a:xfrm>
        </p:spPr>
        <p:txBody>
          <a:bodyPr rIns="129240"/>
          <a:lstStyle/>
          <a:p>
            <a:pPr marL="366713" indent="-331788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Review of previous week’s assignment and study problems</a:t>
            </a:r>
          </a:p>
          <a:p>
            <a:pPr marL="366713" indent="-331788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Introduction of methods and their use in a business setting</a:t>
            </a:r>
          </a:p>
          <a:p>
            <a:pPr marL="366713" indent="-331788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Presentation of a detailed example illustrating a statistical method</a:t>
            </a:r>
          </a:p>
          <a:p>
            <a:pPr marL="800100" lvl="1" indent="-342900" eaLnBrk="1" hangingPunct="1">
              <a:spcBef>
                <a:spcPct val="0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Problem is straightforward.</a:t>
            </a:r>
          </a:p>
          <a:p>
            <a:pPr marL="800100" lvl="1" indent="-342900" eaLnBrk="1" hangingPunct="1">
              <a:spcBef>
                <a:spcPct val="0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Instructors walks the students through the problem formulation, data requirements, analysis in JMP, identification of key results from output.</a:t>
            </a:r>
          </a:p>
          <a:p>
            <a:pPr marL="800100" lvl="1" indent="-342900" eaLnBrk="1" hangingPunct="1">
              <a:spcBef>
                <a:spcPct val="0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Brief class discussion of how the results are applied to the business problem.</a:t>
            </a:r>
          </a:p>
          <a:p>
            <a:pPr marL="366713" indent="-331788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400" smtClean="0"/>
              <a:t>Small Group Exercise</a:t>
            </a:r>
          </a:p>
          <a:p>
            <a:pPr marL="800100" lvl="1" indent="-342900" eaLnBrk="1" hangingPunct="1">
              <a:spcBef>
                <a:spcPct val="0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Problem may have a small complication (outlier, missing data, violation of assumption, unclear problem statement) </a:t>
            </a:r>
          </a:p>
          <a:p>
            <a:pPr marL="800100" lvl="1" indent="-342900" eaLnBrk="1" hangingPunct="1">
              <a:spcBef>
                <a:spcPct val="0"/>
              </a:spcBef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r>
              <a:rPr lang="en-US" sz="2000" smtClean="0"/>
              <a:t>Class discussion</a:t>
            </a:r>
          </a:p>
          <a:p>
            <a:pPr marL="366713" indent="-331788" eaLnBrk="1" hangingPunct="1">
              <a:spcBef>
                <a:spcPct val="0"/>
              </a:spcBef>
              <a:buFont typeface="Arial" charset="0"/>
              <a:buNone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</a:pPr>
            <a:endParaRPr lang="en-US" sz="2000" smtClean="0"/>
          </a:p>
        </p:txBody>
      </p:sp>
      <p:pic>
        <p:nvPicPr>
          <p:cNvPr id="1127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7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9D0A12B3-F692-4727-B24E-8B0E8461EDD9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Icebreakers for Motivating the Subject/Concept</a:t>
            </a:r>
          </a:p>
        </p:txBody>
      </p:sp>
      <p:sp>
        <p:nvSpPr>
          <p:cNvPr id="12293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509713"/>
            <a:ext cx="8763000" cy="4281487"/>
          </a:xfrm>
        </p:spPr>
        <p:txBody>
          <a:bodyPr rIns="129240"/>
          <a:lstStyle/>
          <a:p>
            <a:pPr marL="40005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300" dirty="0" smtClean="0"/>
              <a:t>Hans </a:t>
            </a:r>
            <a:r>
              <a:rPr lang="en-US" sz="2300" dirty="0" err="1" smtClean="0"/>
              <a:t>Rosling’s</a:t>
            </a:r>
            <a:r>
              <a:rPr lang="en-US" sz="2300" dirty="0" smtClean="0"/>
              <a:t> video “</a:t>
            </a:r>
            <a:r>
              <a:rPr lang="en-US" sz="2300" dirty="0"/>
              <a:t>200 countries, 200 years, 4 </a:t>
            </a:r>
            <a:r>
              <a:rPr lang="en-US" sz="2300" dirty="0" smtClean="0"/>
              <a:t>minutes”</a:t>
            </a:r>
          </a:p>
          <a:p>
            <a:pPr marL="40005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300" dirty="0" smtClean="0"/>
              <a:t>Assignment on managerial responsibility</a:t>
            </a:r>
          </a:p>
          <a:p>
            <a:pPr marL="857250" lvl="1" indent="-34290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Find </a:t>
            </a:r>
            <a:r>
              <a:rPr lang="en-US" sz="2000" dirty="0"/>
              <a:t>an article pertaining to the role of mathematical models in the 2006 financial </a:t>
            </a:r>
            <a:r>
              <a:rPr lang="en-US" sz="2000" dirty="0" smtClean="0"/>
              <a:t>crisis.</a:t>
            </a:r>
          </a:p>
          <a:p>
            <a:pPr marL="857250" lvl="1" indent="-34290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Write a paper summarizing the article and give lessons learned for managers.</a:t>
            </a:r>
          </a:p>
          <a:p>
            <a:pPr marL="857250" lvl="1" indent="-342900"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000" dirty="0" smtClean="0"/>
              <a:t>Classroom discussion of lessons learned</a:t>
            </a:r>
            <a:endParaRPr lang="en-US" sz="2300" dirty="0" smtClean="0"/>
          </a:p>
          <a:p>
            <a:pPr marL="400050"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300" dirty="0" smtClean="0"/>
              <a:t>Problem </a:t>
            </a:r>
            <a:r>
              <a:rPr lang="en-US" sz="2300" dirty="0"/>
              <a:t>formulation – “What is a good apple</a:t>
            </a:r>
            <a:r>
              <a:rPr lang="en-US" sz="2300" dirty="0" smtClean="0"/>
              <a:t>?”</a:t>
            </a:r>
            <a:endParaRPr lang="en-US" sz="2300" dirty="0"/>
          </a:p>
          <a:p>
            <a:pPr marL="40005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300" dirty="0"/>
              <a:t>Model building – Sketch possible relationships between sales and amount of advertising.</a:t>
            </a:r>
          </a:p>
          <a:p>
            <a:pPr marL="800100" lvl="1" indent="-34290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endParaRPr lang="en-US" sz="1900" dirty="0" smtClean="0"/>
          </a:p>
          <a:p>
            <a:pPr marL="739775" lvl="1" indent="-282575" eaLnBrk="1" hangingPunct="1">
              <a:spcBef>
                <a:spcPct val="0"/>
              </a:spcBef>
              <a:buClrTx/>
              <a:buFontTx/>
              <a:buNone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endParaRPr lang="en-US" sz="2000" dirty="0" smtClean="0"/>
          </a:p>
          <a:p>
            <a:pPr marL="366713" indent="-331788" eaLnBrk="1" hangingPunct="1">
              <a:spcBef>
                <a:spcPct val="0"/>
              </a:spcBef>
              <a:buFont typeface="Arial" charset="0"/>
              <a:buNone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endParaRPr lang="en-US" sz="2000" dirty="0" smtClean="0"/>
          </a:p>
        </p:txBody>
      </p:sp>
      <p:pic>
        <p:nvPicPr>
          <p:cNvPr id="1229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6E9983A8-38E6-4E56-8E15-720194283EFD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62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1447800" y="0"/>
            <a:ext cx="7696200" cy="990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-3175"/>
            <a:ext cx="7378700" cy="965200"/>
          </a:xfrm>
        </p:spPr>
        <p:txBody>
          <a:bodyPr rIns="129240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700" smtClean="0"/>
              <a:t>Classroom Activities</a:t>
            </a:r>
          </a:p>
        </p:txBody>
      </p:sp>
      <p:sp>
        <p:nvSpPr>
          <p:cNvPr id="12293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905000"/>
            <a:ext cx="8763000" cy="3962400"/>
          </a:xfrm>
        </p:spPr>
        <p:txBody>
          <a:bodyPr rIns="129240"/>
          <a:lstStyle/>
          <a:p>
            <a:pPr marL="400050"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Small group problem solving</a:t>
            </a:r>
          </a:p>
          <a:p>
            <a:pPr marL="400050"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Role playing, manager and analyst</a:t>
            </a:r>
          </a:p>
          <a:p>
            <a:pPr marL="400050"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Team modeling competition – given a data set which team can find the best model.</a:t>
            </a:r>
          </a:p>
          <a:p>
            <a:pPr marL="400050"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r>
              <a:rPr lang="en-US" sz="2400" dirty="0" smtClean="0"/>
              <a:t>Review PowerPoint slides </a:t>
            </a:r>
            <a:r>
              <a:rPr lang="en-US" sz="2300" dirty="0" smtClean="0"/>
              <a:t>and memos that contain errors</a:t>
            </a:r>
          </a:p>
          <a:p>
            <a:pPr marL="366713" indent="-331788" eaLnBrk="1" hangingPunct="1">
              <a:spcBef>
                <a:spcPct val="0"/>
              </a:spcBef>
              <a:buFont typeface="Arial" charset="0"/>
              <a:buNone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endParaRPr lang="en-US" sz="2400" dirty="0" smtClean="0"/>
          </a:p>
          <a:p>
            <a:pPr marL="739775" lvl="1" indent="-282575" eaLnBrk="1" hangingPunct="1">
              <a:spcBef>
                <a:spcPct val="0"/>
              </a:spcBef>
              <a:buClrTx/>
              <a:buFontTx/>
              <a:buNone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endParaRPr lang="en-US" sz="2000" dirty="0" smtClean="0"/>
          </a:p>
          <a:p>
            <a:pPr marL="366713" indent="-331788" eaLnBrk="1" hangingPunct="1">
              <a:spcBef>
                <a:spcPct val="0"/>
              </a:spcBef>
              <a:buFont typeface="Arial" charset="0"/>
              <a:buNone/>
              <a:tabLst>
                <a:tab pos="366713" algn="l"/>
                <a:tab pos="479425" algn="l"/>
                <a:tab pos="936625" algn="l"/>
                <a:tab pos="1393825" algn="l"/>
                <a:tab pos="1851025" algn="l"/>
                <a:tab pos="2308225" algn="l"/>
                <a:tab pos="2765425" algn="l"/>
                <a:tab pos="3222625" algn="l"/>
                <a:tab pos="3679825" algn="l"/>
                <a:tab pos="4137025" algn="l"/>
                <a:tab pos="4594225" algn="l"/>
                <a:tab pos="5051425" algn="l"/>
                <a:tab pos="5508625" algn="l"/>
                <a:tab pos="5965825" algn="l"/>
                <a:tab pos="6423025" algn="l"/>
                <a:tab pos="6880225" algn="l"/>
                <a:tab pos="7337425" algn="l"/>
                <a:tab pos="7794625" algn="l"/>
                <a:tab pos="8251825" algn="l"/>
                <a:tab pos="8709025" algn="l"/>
                <a:tab pos="9166225" algn="l"/>
              </a:tabLst>
              <a:defRPr/>
            </a:pPr>
            <a:endParaRPr lang="en-US" sz="2000" dirty="0" smtClean="0"/>
          </a:p>
        </p:txBody>
      </p:sp>
      <p:pic>
        <p:nvPicPr>
          <p:cNvPr id="1331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9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458075" y="6245225"/>
            <a:ext cx="390525" cy="307975"/>
          </a:xfrm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F6E22330-0BDA-4BB7-91FB-14ACC75DB629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36112</TotalTime>
  <Words>2090</Words>
  <Application>Microsoft Office PowerPoint</Application>
  <PresentationFormat>On-screen Show (4:3)</PresentationFormat>
  <Paragraphs>295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Office Theme</vt:lpstr>
      <vt:lpstr>1_Office Theme</vt:lpstr>
      <vt:lpstr>2_Office Theme</vt:lpstr>
      <vt:lpstr>3_Office Theme</vt:lpstr>
      <vt:lpstr>PowerPoint Presentation</vt:lpstr>
      <vt:lpstr>“Statistical Models for Management”</vt:lpstr>
      <vt:lpstr>Issues Observed with Modern Students</vt:lpstr>
      <vt:lpstr>How We Engage Business Students</vt:lpstr>
      <vt:lpstr>Course Approach</vt:lpstr>
      <vt:lpstr>Learning Objectives</vt:lpstr>
      <vt:lpstr>A Typical Class</vt:lpstr>
      <vt:lpstr>Icebreakers for Motivating the Subject/Concept</vt:lpstr>
      <vt:lpstr>Classroom Activities</vt:lpstr>
      <vt:lpstr>A Taste of Reality</vt:lpstr>
      <vt:lpstr>Student Evaluation</vt:lpstr>
      <vt:lpstr>Regression Case Studies</vt:lpstr>
      <vt:lpstr>Sample Rubric</vt:lpstr>
      <vt:lpstr>Course Resources</vt:lpstr>
      <vt:lpstr>Finding Business Data</vt:lpstr>
      <vt:lpstr>Integration in the MBA Curriculum</vt:lpstr>
      <vt:lpstr>Linear Regression – Capital Asset Pricing Model</vt:lpstr>
      <vt:lpstr>Curvillinear Regression - Price Elasticity</vt:lpstr>
      <vt:lpstr>Discrete Probability – Portfolio Mix</vt:lpstr>
      <vt:lpstr>Use of Technology</vt:lpstr>
      <vt:lpstr>What Works/What Doesn’t Work</vt:lpstr>
      <vt:lpstr>Challenges</vt:lpstr>
      <vt:lpstr>Acknowledgements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Union Graduate College:  An Update and Positioning for Growth</dc:title>
  <dc:creator>John Huppertz</dc:creator>
  <cp:lastModifiedBy>Jane</cp:lastModifiedBy>
  <cp:revision>119</cp:revision>
  <cp:lastPrinted>2012-03-24T12:18:07Z</cp:lastPrinted>
  <dcterms:created xsi:type="dcterms:W3CDTF">1601-01-01T00:00:00Z</dcterms:created>
  <dcterms:modified xsi:type="dcterms:W3CDTF">2012-07-09T02:54:19Z</dcterms:modified>
</cp:coreProperties>
</file>