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31"/>
  </p:handoutMasterIdLst>
  <p:sldIdLst>
    <p:sldId id="256" r:id="rId2"/>
    <p:sldId id="271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6" r:id="rId13"/>
    <p:sldId id="266" r:id="rId14"/>
    <p:sldId id="281" r:id="rId15"/>
    <p:sldId id="278" r:id="rId16"/>
    <p:sldId id="280" r:id="rId17"/>
    <p:sldId id="268" r:id="rId18"/>
    <p:sldId id="269" r:id="rId19"/>
    <p:sldId id="270" r:id="rId20"/>
    <p:sldId id="267" r:id="rId21"/>
    <p:sldId id="279" r:id="rId22"/>
    <p:sldId id="282" r:id="rId23"/>
    <p:sldId id="272" r:id="rId24"/>
    <p:sldId id="283" r:id="rId25"/>
    <p:sldId id="273" r:id="rId26"/>
    <p:sldId id="274" r:id="rId27"/>
    <p:sldId id="275" r:id="rId28"/>
    <p:sldId id="276" r:id="rId29"/>
    <p:sldId id="285" r:id="rId3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8BD7CCC4-D470-4EF9-8950-2E83EED2D95F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04E71AD7-D55E-4949-A428-18DA86129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95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A97E47-2D18-4995-AA68-DD27BD1B22BE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BFC670-B5EF-4998-93AC-7D4DF563DD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Lessons Learned from Teaching Introduction to Statistics to Learning Disability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Megan </a:t>
            </a:r>
            <a:r>
              <a:rPr lang="en-US" dirty="0" err="1" smtClean="0"/>
              <a:t>Mocko</a:t>
            </a:r>
            <a:endParaRPr lang="en-US" dirty="0" smtClean="0"/>
          </a:p>
          <a:p>
            <a:r>
              <a:rPr lang="en-US" dirty="0" smtClean="0"/>
              <a:t>University of Florida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7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2895600" y="3117899"/>
            <a:ext cx="533400" cy="5359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572000" y="3061851"/>
            <a:ext cx="670686" cy="648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096000" y="2985650"/>
            <a:ext cx="762000" cy="7242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48377" y="3966840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dime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353954" y="3962398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dime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963077" y="3966840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dime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2654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important characteristic?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It was not the color of the metal.</a:t>
            </a:r>
          </a:p>
          <a:p>
            <a:r>
              <a:rPr lang="en-US" dirty="0" smtClean="0"/>
              <a:t>It was not the shape of the metal.</a:t>
            </a:r>
          </a:p>
          <a:p>
            <a:r>
              <a:rPr lang="en-US" dirty="0" smtClean="0"/>
              <a:t>It was the size and the image on the metal. </a:t>
            </a:r>
            <a:endParaRPr lang="en-US" dirty="0"/>
          </a:p>
        </p:txBody>
      </p:sp>
      <p:pic>
        <p:nvPicPr>
          <p:cNvPr id="4" name="Picture 2" descr="C:\Users\mmeece\AppData\Local\Microsoft\Windows\Temporary Internet Files\Content.IE5\78MTLISD\MP90031432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56144"/>
            <a:ext cx="2773363" cy="336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53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Tactics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8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problems with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Experimental  units</a:t>
            </a:r>
          </a:p>
          <a:p>
            <a:r>
              <a:rPr lang="en-US" dirty="0" smtClean="0"/>
              <a:t>Experimental units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Explanatory  variables</a:t>
            </a:r>
          </a:p>
          <a:p>
            <a:r>
              <a:rPr lang="en-US" dirty="0" smtClean="0"/>
              <a:t>Explanatory  variable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057401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3352801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0" y="2057400"/>
            <a:ext cx="1066800" cy="457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9609" y="3352800"/>
            <a:ext cx="1212791" cy="457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 with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p stands for population proportion, why doesn’t “n” stand for “no’s”.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Why does “r” stand for correlation rather than “residual”?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24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Minimize Theory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Maximize Examples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57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Scaffolding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new idea.</a:t>
            </a:r>
          </a:p>
          <a:p>
            <a:r>
              <a:rPr lang="en-US" dirty="0" smtClean="0"/>
              <a:t>Give at least 3 examples.</a:t>
            </a:r>
          </a:p>
          <a:p>
            <a:r>
              <a:rPr lang="en-US" dirty="0" smtClean="0"/>
              <a:t>Review </a:t>
            </a:r>
            <a:r>
              <a:rPr lang="en-US" dirty="0"/>
              <a:t>p</a:t>
            </a:r>
            <a:r>
              <a:rPr lang="en-US" dirty="0" smtClean="0"/>
              <a:t>revious days topic using clicker questions.</a:t>
            </a:r>
          </a:p>
          <a:p>
            <a:r>
              <a:rPr lang="en-US" dirty="0" smtClean="0"/>
              <a:t>Homework problems </a:t>
            </a:r>
            <a:r>
              <a:rPr lang="en-US" dirty="0"/>
              <a:t>a</a:t>
            </a:r>
            <a:r>
              <a:rPr lang="en-US" dirty="0" smtClean="0"/>
              <a:t>ssigned </a:t>
            </a:r>
            <a:r>
              <a:rPr lang="en-US" dirty="0"/>
              <a:t>w</a:t>
            </a:r>
            <a:r>
              <a:rPr lang="en-US" dirty="0" smtClean="0"/>
              <a:t>eekly usually 5 to 10 pages long. Some problems similar to class and others from the textbook.</a:t>
            </a:r>
          </a:p>
          <a:p>
            <a:r>
              <a:rPr lang="en-US" dirty="0" smtClean="0"/>
              <a:t>2 – two </a:t>
            </a:r>
            <a:r>
              <a:rPr lang="en-US" dirty="0"/>
              <a:t>h</a:t>
            </a:r>
            <a:r>
              <a:rPr lang="en-US" dirty="0" smtClean="0"/>
              <a:t>our </a:t>
            </a:r>
            <a:r>
              <a:rPr lang="en-US" dirty="0"/>
              <a:t>h</a:t>
            </a:r>
            <a:r>
              <a:rPr lang="en-US" dirty="0" smtClean="0"/>
              <a:t>omework review </a:t>
            </a:r>
            <a:r>
              <a:rPr lang="en-US" dirty="0"/>
              <a:t>s</a:t>
            </a:r>
            <a:r>
              <a:rPr lang="en-US" dirty="0" smtClean="0"/>
              <a:t>essions a week</a:t>
            </a:r>
          </a:p>
          <a:p>
            <a:r>
              <a:rPr lang="en-US" dirty="0" smtClean="0"/>
              <a:t>Quiz on returned graded homework.</a:t>
            </a:r>
          </a:p>
          <a:p>
            <a:r>
              <a:rPr lang="en-US" dirty="0" smtClean="0"/>
              <a:t>Labs are tied to material in class.</a:t>
            </a:r>
          </a:p>
          <a:p>
            <a:r>
              <a:rPr lang="en-US" dirty="0" smtClean="0"/>
              <a:t>Practice questions before </a:t>
            </a:r>
            <a:r>
              <a:rPr lang="en-US" dirty="0" smtClean="0"/>
              <a:t>test: </a:t>
            </a:r>
            <a:r>
              <a:rPr lang="en-US" dirty="0" smtClean="0"/>
              <a:t>23 to 34 questions. </a:t>
            </a:r>
          </a:p>
          <a:p>
            <a:r>
              <a:rPr lang="en-US" dirty="0" smtClean="0"/>
              <a:t>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75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 them to Read Word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IQ scores are normally distributed with a mean of 100 and a standard deviation of 16. Find the probability that the someone’s IQ score is more than 120. </a:t>
            </a:r>
          </a:p>
          <a:p>
            <a:r>
              <a:rPr lang="en-US" dirty="0" smtClean="0"/>
              <a:t>Suppose that a professional basketball player gets 70% of the baskets from the free throw line. Suppose that each of his shots can be considered independent. Suppose that he makes 10 free throw shots. Let X = the number of shots made. What is the probability that he makes 8 or more shots?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37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IQ scores are normally distributed with a mean of 100 and a standard deviation of 16. Find the probability that the someone’s IQ score is </a:t>
            </a:r>
            <a:r>
              <a:rPr lang="en-US" dirty="0" smtClean="0">
                <a:solidFill>
                  <a:srgbClr val="0070C0"/>
                </a:solidFill>
              </a:rPr>
              <a:t>more</a:t>
            </a:r>
            <a:r>
              <a:rPr lang="en-US" dirty="0" smtClean="0"/>
              <a:t> than 120. </a:t>
            </a:r>
          </a:p>
          <a:p>
            <a:r>
              <a:rPr lang="en-US" dirty="0" smtClean="0"/>
              <a:t>Suppose that a professional basketball player gets 70% of the baskets from the free throw line. Suppose that each of his shots can be considered independent. Suppose that he makes 10 free throw shots. Let X = the number of shots made. What is the probability that he makes 8 or </a:t>
            </a:r>
            <a:r>
              <a:rPr lang="en-US" dirty="0" smtClean="0">
                <a:solidFill>
                  <a:srgbClr val="0070C0"/>
                </a:solidFill>
              </a:rPr>
              <a:t>more</a:t>
            </a:r>
            <a:r>
              <a:rPr lang="en-US" dirty="0" smtClean="0"/>
              <a:t> shots?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3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</a:t>
            </a:r>
            <a:r>
              <a:rPr lang="en-US" u="sng" dirty="0" smtClean="0">
                <a:solidFill>
                  <a:srgbClr val="FF0000"/>
                </a:solidFill>
              </a:rPr>
              <a:t>IQ scores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normally distributed </a:t>
            </a:r>
            <a:r>
              <a:rPr lang="en-US" dirty="0" smtClean="0"/>
              <a:t>with a </a:t>
            </a:r>
            <a:r>
              <a:rPr lang="en-US" dirty="0" smtClean="0">
                <a:solidFill>
                  <a:srgbClr val="FF0000"/>
                </a:solidFill>
              </a:rPr>
              <a:t>mean of 100 </a:t>
            </a:r>
            <a:r>
              <a:rPr lang="en-US" dirty="0" smtClean="0"/>
              <a:t>and a </a:t>
            </a:r>
            <a:r>
              <a:rPr lang="en-US" dirty="0" smtClean="0">
                <a:solidFill>
                  <a:srgbClr val="FF0000"/>
                </a:solidFill>
              </a:rPr>
              <a:t>standard deviation of 16</a:t>
            </a:r>
            <a:r>
              <a:rPr lang="en-US" dirty="0" smtClean="0"/>
              <a:t>. Find the </a:t>
            </a:r>
            <a:r>
              <a:rPr lang="en-US" dirty="0" smtClean="0">
                <a:solidFill>
                  <a:srgbClr val="92D050"/>
                </a:solidFill>
              </a:rPr>
              <a:t>probability</a:t>
            </a:r>
            <a:r>
              <a:rPr lang="en-US" dirty="0" smtClean="0"/>
              <a:t> that the someone’s IQ score is </a:t>
            </a:r>
            <a:r>
              <a:rPr lang="en-US" dirty="0" smtClean="0">
                <a:solidFill>
                  <a:srgbClr val="FF0000"/>
                </a:solidFill>
              </a:rPr>
              <a:t>more than 120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Suppose that a professional basketball player gets </a:t>
            </a:r>
            <a:r>
              <a:rPr lang="en-US" dirty="0" smtClean="0">
                <a:solidFill>
                  <a:srgbClr val="FF0000"/>
                </a:solidFill>
              </a:rPr>
              <a:t>70%</a:t>
            </a:r>
            <a:r>
              <a:rPr lang="en-US" dirty="0" smtClean="0"/>
              <a:t> of the baskets from the free throw line. Suppose that each of his shots can be considered </a:t>
            </a:r>
            <a:r>
              <a:rPr lang="en-US" dirty="0" smtClean="0">
                <a:solidFill>
                  <a:srgbClr val="FF0000"/>
                </a:solidFill>
              </a:rPr>
              <a:t>independent</a:t>
            </a:r>
            <a:r>
              <a:rPr lang="en-US" dirty="0" smtClean="0"/>
              <a:t>. Suppose that he makes </a:t>
            </a:r>
            <a:r>
              <a:rPr lang="en-US" dirty="0" smtClean="0">
                <a:solidFill>
                  <a:srgbClr val="FF0000"/>
                </a:solidFill>
              </a:rPr>
              <a:t>10 free throw shots</a:t>
            </a:r>
            <a:r>
              <a:rPr lang="en-US" dirty="0" smtClean="0"/>
              <a:t>. Let </a:t>
            </a:r>
            <a:r>
              <a:rPr lang="en-US" u="sng" dirty="0" smtClean="0">
                <a:solidFill>
                  <a:srgbClr val="FF0000"/>
                </a:solidFill>
              </a:rPr>
              <a:t>X = the number of shots made</a:t>
            </a:r>
            <a:r>
              <a:rPr lang="en-US" dirty="0" smtClean="0"/>
              <a:t>. What is the </a:t>
            </a:r>
            <a:r>
              <a:rPr lang="en-US" dirty="0" smtClean="0">
                <a:solidFill>
                  <a:srgbClr val="92D050"/>
                </a:solidFill>
              </a:rPr>
              <a:t>probability</a:t>
            </a:r>
            <a:r>
              <a:rPr lang="en-US" dirty="0" smtClean="0"/>
              <a:t> that he makes </a:t>
            </a:r>
            <a:r>
              <a:rPr lang="en-US" dirty="0" smtClean="0">
                <a:solidFill>
                  <a:srgbClr val="FF0000"/>
                </a:solidFill>
              </a:rPr>
              <a:t>8 or more shots?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74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Difference between regular and LD option of our Introduction to Statistics </a:t>
            </a:r>
            <a:r>
              <a:rPr lang="en-US" dirty="0" smtClean="0"/>
              <a:t>Course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Type of Disabilities in the </a:t>
            </a:r>
            <a:r>
              <a:rPr lang="en-US" dirty="0" smtClean="0"/>
              <a:t>class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Taking a journey to look at Learning </a:t>
            </a:r>
            <a:r>
              <a:rPr lang="en-US" dirty="0" smtClean="0"/>
              <a:t>Disabilities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Tactics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3058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Providing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29636088"/>
              </p:ext>
            </p:extLst>
          </p:nvPr>
        </p:nvGraphicFramePr>
        <p:xfrm>
          <a:off x="1524000" y="990600"/>
          <a:ext cx="5715000" cy="5569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900"/>
                <a:gridCol w="3086100"/>
              </a:tblGrid>
              <a:tr h="292228">
                <a:tc gridSpan="2">
                  <a:txBody>
                    <a:bodyPr/>
                    <a:lstStyle/>
                    <a:p>
                      <a:pPr marL="2286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Significance Test for Population Proportion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  <a:tr h="1227352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Assumptions Met?: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random samples</a:t>
                      </a:r>
                      <a:endParaRPr lang="en-US" sz="1200" dirty="0">
                        <a:effectLst/>
                      </a:endParaRP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np</a:t>
                      </a:r>
                      <a:r>
                        <a:rPr lang="en-US" sz="1200" baseline="-25000" dirty="0" err="1">
                          <a:effectLst/>
                        </a:rPr>
                        <a:t>o</a:t>
                      </a:r>
                      <a:r>
                        <a:rPr lang="en-US" sz="1200" baseline="-2500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greater than or equal to 15 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n(1-p</a:t>
                      </a:r>
                      <a:r>
                        <a:rPr lang="en-US" sz="1200" baseline="-25000" dirty="0">
                          <a:effectLst/>
                        </a:rPr>
                        <a:t>o</a:t>
                      </a:r>
                      <a:r>
                        <a:rPr lang="en-US" sz="1200" dirty="0">
                          <a:effectLst/>
                        </a:rPr>
                        <a:t>) greater than or equal to 15</a:t>
                      </a:r>
                    </a:p>
                    <a:p>
                      <a:pPr marL="800100" marR="0" lvl="1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Categorical </a:t>
                      </a:r>
                      <a:r>
                        <a:rPr lang="en-US" sz="1200" dirty="0" smtClean="0">
                          <a:effectLst/>
                        </a:rPr>
                        <a:t>data</a:t>
                      </a:r>
                      <a:endParaRPr lang="en-US" sz="1200" dirty="0">
                        <a:effectLst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  <a:tr h="366429">
                <a:tc>
                  <a:txBody>
                    <a:bodyPr/>
                    <a:lstStyle/>
                    <a:p>
                      <a:pPr marL="190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Null Hypothesis:  Ho 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190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  <a:tr h="430045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Alternative Hypothesis: Ha </a:t>
                      </a:r>
                    </a:p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  <a:tr h="923706">
                <a:tc>
                  <a:txBody>
                    <a:bodyPr/>
                    <a:lstStyle/>
                    <a:p>
                      <a:pPr marL="190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Test Statistic:  z-score </a:t>
                      </a:r>
                    </a:p>
                    <a:p>
                      <a:pPr marL="1905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effectLst/>
                        </a:rPr>
                        <a:t>summarizes the info  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from the sample</a:t>
                      </a:r>
                    </a:p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  <a:tr h="1290134">
                <a:tc>
                  <a:txBody>
                    <a:bodyPr/>
                    <a:lstStyle/>
                    <a:p>
                      <a:pPr marL="190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p-value: "corner" area </a:t>
                      </a:r>
                    </a:p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dirty="0">
                          <a:effectLst/>
                        </a:rPr>
                        <a:t>Probability that the test statistic will take on values at least as extreme as the one observed if Ho is true. </a:t>
                      </a:r>
                    </a:p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  <a:tr h="804108">
                <a:tc>
                  <a:txBody>
                    <a:bodyPr/>
                    <a:lstStyle/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Interpretation</a:t>
                      </a:r>
                    </a:p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2286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054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Descriptions and Interpretations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Distribution.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Sampling Distribution Problems.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Two Sample Confidence Intervals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are ___% confident that the </a:t>
            </a:r>
            <a:r>
              <a:rPr lang="en-US" dirty="0">
                <a:solidFill>
                  <a:srgbClr val="FF0000"/>
                </a:solidFill>
              </a:rPr>
              <a:t>population mean/proportion {context}</a:t>
            </a:r>
            <a:r>
              <a:rPr lang="en-US" dirty="0"/>
              <a:t>  for </a:t>
            </a:r>
            <a:r>
              <a:rPr lang="en-US" b="1" dirty="0">
                <a:solidFill>
                  <a:srgbClr val="0070C0"/>
                </a:solidFill>
              </a:rPr>
              <a:t>Group 1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between </a:t>
            </a:r>
            <a:r>
              <a:rPr lang="en-US" dirty="0">
                <a:solidFill>
                  <a:srgbClr val="00B050"/>
                </a:solidFill>
              </a:rPr>
              <a:t>____ </a:t>
            </a:r>
            <a:r>
              <a:rPr lang="en-US" b="1" dirty="0">
                <a:solidFill>
                  <a:srgbClr val="00B050"/>
                </a:solidFill>
              </a:rPr>
              <a:t>more/less</a:t>
            </a:r>
            <a:r>
              <a:rPr lang="en-US" dirty="0">
                <a:solidFill>
                  <a:srgbClr val="00B050"/>
                </a:solidFill>
              </a:rPr>
              <a:t> to ____ </a:t>
            </a:r>
            <a:r>
              <a:rPr lang="en-US" b="1" dirty="0">
                <a:solidFill>
                  <a:srgbClr val="00B050"/>
                </a:solidFill>
              </a:rPr>
              <a:t>more/less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than the </a:t>
            </a:r>
            <a:r>
              <a:rPr lang="en-US" dirty="0">
                <a:solidFill>
                  <a:srgbClr val="FF0000"/>
                </a:solidFill>
              </a:rPr>
              <a:t>population mean/proportion </a:t>
            </a:r>
            <a:r>
              <a:rPr lang="en-US" dirty="0"/>
              <a:t>for </a:t>
            </a:r>
            <a:r>
              <a:rPr lang="en-US" b="1" dirty="0">
                <a:solidFill>
                  <a:srgbClr val="0070C0"/>
                </a:solidFill>
              </a:rPr>
              <a:t>Group 2.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(adapted from </a:t>
            </a:r>
            <a:r>
              <a:rPr lang="en-US" dirty="0" err="1" smtClean="0"/>
              <a:t>Agresti</a:t>
            </a:r>
            <a:r>
              <a:rPr lang="en-US" dirty="0" smtClean="0"/>
              <a:t>/Franklin)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69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Graphs as much as possible.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time, draw </a:t>
            </a:r>
            <a:r>
              <a:rPr lang="en-US" dirty="0" smtClean="0"/>
              <a:t>out </a:t>
            </a:r>
            <a:r>
              <a:rPr lang="en-US" dirty="0" smtClean="0"/>
              <a:t>the curve of the Normal </a:t>
            </a:r>
            <a:r>
              <a:rPr lang="en-US" dirty="0" smtClean="0"/>
              <a:t>Distribution marking off </a:t>
            </a:r>
            <a:r>
              <a:rPr lang="en-US" dirty="0" smtClean="0"/>
              <a:t>the following</a:t>
            </a:r>
          </a:p>
          <a:p>
            <a:pPr lvl="1"/>
            <a:r>
              <a:rPr lang="en-US" dirty="0" smtClean="0"/>
              <a:t> mean, </a:t>
            </a:r>
          </a:p>
          <a:p>
            <a:pPr lvl="1"/>
            <a:r>
              <a:rPr lang="en-US" dirty="0" smtClean="0"/>
              <a:t> mean ± 1 standard deviation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mean ± 2 </a:t>
            </a:r>
            <a:r>
              <a:rPr lang="en-US" dirty="0"/>
              <a:t>standard </a:t>
            </a:r>
            <a:r>
              <a:rPr lang="en-US" dirty="0" smtClean="0"/>
              <a:t>deviations</a:t>
            </a:r>
          </a:p>
          <a:p>
            <a:pPr lvl="1"/>
            <a:r>
              <a:rPr lang="en-US" dirty="0" smtClean="0"/>
              <a:t> mean </a:t>
            </a:r>
            <a:r>
              <a:rPr lang="en-US" dirty="0"/>
              <a:t>± </a:t>
            </a:r>
            <a:r>
              <a:rPr lang="en-US" dirty="0" smtClean="0"/>
              <a:t>3 </a:t>
            </a:r>
            <a:r>
              <a:rPr lang="en-US" dirty="0"/>
              <a:t>standard deviations</a:t>
            </a:r>
          </a:p>
          <a:p>
            <a:endParaRPr lang="en-US" dirty="0" smtClean="0"/>
          </a:p>
          <a:p>
            <a:r>
              <a:rPr lang="en-US" dirty="0" smtClean="0"/>
              <a:t>For at least 3 examples, make a graph of possible values of X and its probabilities </a:t>
            </a:r>
            <a:r>
              <a:rPr lang="en-US" dirty="0" smtClean="0"/>
              <a:t>for a Binomial Distribution.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5215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with Hearing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Transcribe lectures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After lecture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real time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Numbers are very hard to lip read.</a:t>
            </a:r>
            <a:endParaRPr lang="en-US" dirty="0"/>
          </a:p>
          <a:p>
            <a:r>
              <a:rPr lang="en-US" dirty="0" smtClean="0"/>
              <a:t>During office hours, use a word program to discuss problems.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11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with Visual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light color paper – not white for tests.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very large t or z table, if using tables.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76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with ADD/ADHD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Lectures are very much like discussions.</a:t>
            </a:r>
          </a:p>
          <a:p>
            <a:r>
              <a:rPr lang="en-US" dirty="0" smtClean="0"/>
              <a:t>Lots of back and forth. </a:t>
            </a:r>
          </a:p>
          <a:p>
            <a:r>
              <a:rPr lang="en-US" dirty="0" smtClean="0"/>
              <a:t>Encourage lots of questions.</a:t>
            </a:r>
          </a:p>
          <a:p>
            <a:endParaRPr lang="en-US" dirty="0"/>
          </a:p>
          <a:p>
            <a:r>
              <a:rPr lang="en-US" dirty="0" smtClean="0"/>
              <a:t>Encourage Focus.</a:t>
            </a:r>
          </a:p>
          <a:p>
            <a:r>
              <a:rPr lang="en-US" dirty="0" smtClean="0"/>
              <a:t>Occasionally call on a student or stand near a student to try and get them to focus better. </a:t>
            </a:r>
          </a:p>
          <a:p>
            <a:endParaRPr lang="en-US" dirty="0"/>
          </a:p>
          <a:p>
            <a:r>
              <a:rPr lang="en-US" dirty="0" smtClean="0"/>
              <a:t>Working in groups is sometimes successful. However, one-on-one tutoring sessions has been the most successful.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97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with Math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students are certain that they are going to fail before they even begin.  </a:t>
            </a:r>
          </a:p>
          <a:p>
            <a:endParaRPr lang="en-US" dirty="0"/>
          </a:p>
          <a:p>
            <a:r>
              <a:rPr lang="en-US" dirty="0" smtClean="0"/>
              <a:t>“The support system is there to support them, if they take advantage and work they will pass. As long as they are putting forth the effort to learn, I will spend as much time as necessary explaining the material until they get it.”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2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with Math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students have a fear of math instructors, so try to make them as comfortable as possible.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Test anxiety.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99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student is an individual with different past experiences and skills</a:t>
            </a:r>
            <a:r>
              <a:rPr lang="en-US" smtClean="0"/>
              <a:t>. </a:t>
            </a:r>
          </a:p>
          <a:p>
            <a:r>
              <a:rPr lang="en-US" smtClean="0"/>
              <a:t>Sometimes </a:t>
            </a:r>
            <a:r>
              <a:rPr lang="en-US" dirty="0" smtClean="0"/>
              <a:t>it takes multiple tries, examples and explanations to have it “click” in their mind.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57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??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7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10802356"/>
              </p:ext>
            </p:extLst>
          </p:nvPr>
        </p:nvGraphicFramePr>
        <p:xfrm>
          <a:off x="457200" y="1600200"/>
          <a:ext cx="7467603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1"/>
                <a:gridCol w="2489201"/>
                <a:gridCol w="248920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</a:t>
                      </a:r>
                      <a:r>
                        <a:rPr lang="en-US" baseline="0" dirty="0" smtClean="0"/>
                        <a:t> 2023 </a:t>
                      </a:r>
                      <a:r>
                        <a:rPr lang="en-US" dirty="0" smtClean="0"/>
                        <a:t>Regular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</a:t>
                      </a:r>
                      <a:r>
                        <a:rPr lang="en-US" baseline="0" dirty="0" smtClean="0"/>
                        <a:t> 2023 </a:t>
                      </a:r>
                      <a:r>
                        <a:rPr lang="en-US" dirty="0" smtClean="0"/>
                        <a:t>LD 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Students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1800 to 2500 students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25 students per section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Lecture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with option to attend live sections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Tutoring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Office</a:t>
                      </a:r>
                      <a:r>
                        <a:rPr lang="en-US" baseline="0" dirty="0" smtClean="0"/>
                        <a:t> Hours of Instructor</a:t>
                      </a: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40</a:t>
                      </a:r>
                      <a:r>
                        <a:rPr lang="en-US" baseline="0" dirty="0" smtClean="0"/>
                        <a:t> hours a week tutoring room time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Office</a:t>
                      </a:r>
                      <a:r>
                        <a:rPr lang="en-US" baseline="0" dirty="0" smtClean="0"/>
                        <a:t> Hours of Instructor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Private Tutoring by appointment</a:t>
                      </a: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Review</a:t>
                      </a:r>
                      <a:r>
                        <a:rPr lang="en-US" baseline="0" dirty="0" smtClean="0"/>
                        <a:t> Sessions 2 hours 2x a week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</a:t>
                      </a:r>
                      <a:r>
                        <a:rPr lang="en-US" baseline="0" dirty="0" smtClean="0"/>
                        <a:t> to student ratio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TA</a:t>
                      </a:r>
                      <a:r>
                        <a:rPr lang="en-US" baseline="0" dirty="0" smtClean="0"/>
                        <a:t> for 120 to 160 students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TA for 25 students</a:t>
                      </a:r>
                      <a:endParaRPr lang="en-US" dirty="0"/>
                    </a:p>
                  </a:txBody>
                  <a:tcPr marL="82972" marR="8297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45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2556050"/>
              </p:ext>
            </p:extLst>
          </p:nvPr>
        </p:nvGraphicFramePr>
        <p:xfrm>
          <a:off x="457200" y="1600200"/>
          <a:ext cx="7467603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1"/>
                <a:gridCol w="2489201"/>
                <a:gridCol w="248920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 2023 Regular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 2023 LD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multiple choice exams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long answer exams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labs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labs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Quizzes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to 12 Paper in class quizzes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Homework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Suggested</a:t>
                      </a:r>
                      <a:r>
                        <a:rPr lang="en-US" baseline="0" dirty="0" smtClean="0"/>
                        <a:t> assignments, check answers in tutoring room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Graded by hand</a:t>
                      </a:r>
                      <a:endParaRPr lang="en-US" dirty="0"/>
                    </a:p>
                  </a:txBody>
                  <a:tcPr marL="82972" marR="829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82972" marR="8297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 marL="82972" marR="8297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02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students get into the special section?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have to have a registered learning disability with the Disability Resource Center on campus.</a:t>
            </a:r>
          </a:p>
          <a:p>
            <a:r>
              <a:rPr lang="en-US" dirty="0" smtClean="0"/>
              <a:t>Disabilities have included:</a:t>
            </a:r>
          </a:p>
          <a:p>
            <a:pPr lvl="1"/>
            <a:r>
              <a:rPr lang="en-US" dirty="0" smtClean="0"/>
              <a:t>Hearing/Vision impairments</a:t>
            </a:r>
          </a:p>
          <a:p>
            <a:pPr lvl="1"/>
            <a:r>
              <a:rPr lang="en-US" dirty="0" smtClean="0"/>
              <a:t>Dyslexia</a:t>
            </a:r>
          </a:p>
          <a:p>
            <a:pPr lvl="1"/>
            <a:r>
              <a:rPr lang="en-US" dirty="0" smtClean="0"/>
              <a:t>Reading Comprehension</a:t>
            </a:r>
          </a:p>
          <a:p>
            <a:pPr lvl="1"/>
            <a:r>
              <a:rPr lang="en-US" dirty="0" smtClean="0"/>
              <a:t>Trouble remembering mathematical symbols</a:t>
            </a:r>
          </a:p>
          <a:p>
            <a:pPr lvl="1"/>
            <a:r>
              <a:rPr lang="en-US" dirty="0" smtClean="0"/>
              <a:t>ADD/ADHD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05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at the world differently. </a:t>
            </a:r>
            <a:endParaRPr lang="en-US" dirty="0"/>
          </a:p>
        </p:txBody>
      </p:sp>
      <p:pic>
        <p:nvPicPr>
          <p:cNvPr id="1026" name="Picture 2" descr="C:\Users\mmeece\AppData\Local\Microsoft\Windows\Temporary Internet Files\Content.IE5\78MTLISD\MP90031432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91785"/>
            <a:ext cx="3916363" cy="475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865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2895600" y="3117899"/>
            <a:ext cx="533400" cy="5359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572000" y="3061851"/>
            <a:ext cx="670686" cy="648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096000" y="2985650"/>
            <a:ext cx="762000" cy="7242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3733088"/>
            <a:ext cx="24384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Rectangle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209800"/>
            <a:ext cx="1524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505200" y="1887052"/>
            <a:ext cx="1752600" cy="16181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43600" y="1975217"/>
            <a:ext cx="1676400" cy="15621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3800" y="3733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riangle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74092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Circle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167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2362200" y="3117899"/>
            <a:ext cx="533400" cy="5359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093692" y="3063430"/>
            <a:ext cx="670686" cy="648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096000" y="2985650"/>
            <a:ext cx="762000" cy="7242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75511" y="3959544"/>
            <a:ext cx="1106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Circle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875646" y="3959545"/>
            <a:ext cx="1106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Circle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923611" y="3975722"/>
            <a:ext cx="1106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Circle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5576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718</TotalTime>
  <Words>1089</Words>
  <Application>Microsoft Office PowerPoint</Application>
  <PresentationFormat>On-screen Show (4:3)</PresentationFormat>
  <Paragraphs>172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Oriel</vt:lpstr>
      <vt:lpstr>Lessons Learned from Teaching Introduction to Statistics to Learning Disability Classes</vt:lpstr>
      <vt:lpstr>Overview</vt:lpstr>
      <vt:lpstr>Structure</vt:lpstr>
      <vt:lpstr>Assignments</vt:lpstr>
      <vt:lpstr>How do students get into the special section?</vt:lpstr>
      <vt:lpstr>Looking at the world differently. </vt:lpstr>
      <vt:lpstr>Coins</vt:lpstr>
      <vt:lpstr>Shapes</vt:lpstr>
      <vt:lpstr>Coins</vt:lpstr>
      <vt:lpstr>Coins</vt:lpstr>
      <vt:lpstr>What is the important characteristic? </vt:lpstr>
      <vt:lpstr>Tactics</vt:lpstr>
      <vt:lpstr>The problems with words</vt:lpstr>
      <vt:lpstr>Trouble with Symbols</vt:lpstr>
      <vt:lpstr>Minimize Theory</vt:lpstr>
      <vt:lpstr>Lots of Scaffolding</vt:lpstr>
      <vt:lpstr>Teach them to Read Word Problems</vt:lpstr>
      <vt:lpstr>Miscues</vt:lpstr>
      <vt:lpstr>Miscues</vt:lpstr>
      <vt:lpstr>Providing Structure</vt:lpstr>
      <vt:lpstr>Descriptions and Interpretations</vt:lpstr>
      <vt:lpstr>Use Graphs as much as possible.</vt:lpstr>
      <vt:lpstr>Student with Hearing Disability</vt:lpstr>
      <vt:lpstr>Student with Visual Disability</vt:lpstr>
      <vt:lpstr>Students with ADD/ADHD</vt:lpstr>
      <vt:lpstr>Students with Math Anxiety</vt:lpstr>
      <vt:lpstr>Students with Math Anxiety</vt:lpstr>
      <vt:lpstr>Patience</vt:lpstr>
      <vt:lpstr>Questions ??</vt:lpstr>
    </vt:vector>
  </TitlesOfParts>
  <Company>UF College of Liberal Arts &amp;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"Lessons Learned from Teaching Introduction to Statistics to Learning Disability Classes"</dc:title>
  <dc:creator>Meece,Megan E</dc:creator>
  <cp:lastModifiedBy>Meece,Megan E</cp:lastModifiedBy>
  <cp:revision>42</cp:revision>
  <cp:lastPrinted>2012-04-08T23:58:37Z</cp:lastPrinted>
  <dcterms:created xsi:type="dcterms:W3CDTF">2012-04-06T19:02:07Z</dcterms:created>
  <dcterms:modified xsi:type="dcterms:W3CDTF">2012-04-09T20:05:06Z</dcterms:modified>
</cp:coreProperties>
</file>