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57" r:id="rId4"/>
    <p:sldId id="292" r:id="rId5"/>
    <p:sldId id="258" r:id="rId6"/>
    <p:sldId id="287" r:id="rId7"/>
    <p:sldId id="270" r:id="rId8"/>
    <p:sldId id="341" r:id="rId9"/>
    <p:sldId id="342" r:id="rId10"/>
    <p:sldId id="331" r:id="rId11"/>
    <p:sldId id="343" r:id="rId12"/>
    <p:sldId id="344" r:id="rId13"/>
    <p:sldId id="345" r:id="rId14"/>
    <p:sldId id="346" r:id="rId15"/>
    <p:sldId id="347" r:id="rId16"/>
    <p:sldId id="348" r:id="rId17"/>
    <p:sldId id="349" r:id="rId18"/>
    <p:sldId id="350" r:id="rId19"/>
    <p:sldId id="351" r:id="rId20"/>
    <p:sldId id="352" r:id="rId21"/>
    <p:sldId id="353" r:id="rId22"/>
    <p:sldId id="324" r:id="rId23"/>
    <p:sldId id="325" r:id="rId24"/>
    <p:sldId id="326" r:id="rId25"/>
    <p:sldId id="327" r:id="rId26"/>
    <p:sldId id="328" r:id="rId27"/>
    <p:sldId id="329" r:id="rId28"/>
    <p:sldId id="330" r:id="rId29"/>
    <p:sldId id="305" r:id="rId30"/>
    <p:sldId id="306" r:id="rId31"/>
    <p:sldId id="308" r:id="rId32"/>
    <p:sldId id="316" r:id="rId33"/>
    <p:sldId id="309" r:id="rId34"/>
    <p:sldId id="310" r:id="rId35"/>
    <p:sldId id="317" r:id="rId36"/>
    <p:sldId id="311" r:id="rId37"/>
    <p:sldId id="319" r:id="rId38"/>
    <p:sldId id="313" r:id="rId39"/>
    <p:sldId id="318" r:id="rId40"/>
    <p:sldId id="315" r:id="rId41"/>
    <p:sldId id="320" r:id="rId42"/>
    <p:sldId id="323" r:id="rId43"/>
    <p:sldId id="321" r:id="rId44"/>
    <p:sldId id="278"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DAB2"/>
    <a:srgbClr val="C5C5E9"/>
    <a:srgbClr val="F8EDE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48" autoAdjust="0"/>
  </p:normalViewPr>
  <p:slideViewPr>
    <p:cSldViewPr>
      <p:cViewPr>
        <p:scale>
          <a:sx n="101" d="100"/>
          <a:sy n="101" d="100"/>
        </p:scale>
        <p:origin x="-14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4E1BE65-A44C-4C9F-8F6E-02957A50419B}" type="datetimeFigureOut">
              <a:rPr lang="en-US"/>
              <a:pPr>
                <a:defRPr/>
              </a:pPr>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F116C95-0C2D-4E36-B0A3-58E47804E6EB}" type="slidenum">
              <a:rPr lang="en-US"/>
              <a:pPr>
                <a:defRPr/>
              </a:pPr>
              <a:t>‹#›</a:t>
            </a:fld>
            <a:endParaRPr lang="en-US"/>
          </a:p>
        </p:txBody>
      </p:sp>
    </p:spTree>
    <p:extLst>
      <p:ext uri="{BB962C8B-B14F-4D97-AF65-F5344CB8AC3E}">
        <p14:creationId xmlns:p14="http://schemas.microsoft.com/office/powerpoint/2010/main" val="2596935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A0107-A946-475C-B1C6-E7073B7BE35D}" type="slidenum">
              <a:rPr lang="en-US">
                <a:ea typeface="ＭＳ Ｐゴシック" pitchFamily="84" charset="-128"/>
                <a:cs typeface="ＭＳ Ｐゴシック" pitchFamily="84" charset="-128"/>
              </a:rPr>
              <a:pPr fontAlgn="base">
                <a:spcBef>
                  <a:spcPct val="0"/>
                </a:spcBef>
                <a:spcAft>
                  <a:spcPct val="0"/>
                </a:spcAft>
                <a:defRPr/>
              </a:pPr>
              <a:t>1</a:t>
            </a:fld>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C91438D-7017-4135-986F-A6F5BEBC026A}" type="slidenum">
              <a:rPr lang="en-US" sz="1200">
                <a:solidFill>
                  <a:prstClr val="black"/>
                </a:solidFill>
              </a:rPr>
              <a:pPr algn="r" eaLnBrk="0" hangingPunct="0"/>
              <a:t>16</a:t>
            </a:fld>
            <a:endParaRPr lang="en-US" sz="1200">
              <a:solidFill>
                <a:prstClr val="black"/>
              </a:solidFill>
            </a:endParaRPr>
          </a:p>
        </p:txBody>
      </p:sp>
      <p:sp>
        <p:nvSpPr>
          <p:cNvPr id="911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Follow up discussion illustrating sampling variability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F302F74-B95D-4D27-92D9-EB53A7B57BE5}" type="slidenum">
              <a:rPr lang="en-US" sz="1200">
                <a:solidFill>
                  <a:prstClr val="black"/>
                </a:solidFill>
              </a:rPr>
              <a:pPr algn="r" eaLnBrk="0" hangingPunct="0"/>
              <a:t>17</a:t>
            </a:fld>
            <a:endParaRPr lang="en-US" sz="1200">
              <a:solidFill>
                <a:prstClr val="black"/>
              </a:solidFill>
            </a:endParaRPr>
          </a:p>
        </p:txBody>
      </p:sp>
      <p:sp>
        <p:nvSpPr>
          <p:cNvPr id="1003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Follow up discussion illustrating sampling variability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B7BB9D0-EFD6-4814-8D8A-A107EA5EE004}" type="slidenum">
              <a:rPr lang="en-US" sz="1200">
                <a:solidFill>
                  <a:prstClr val="black"/>
                </a:solidFill>
              </a:rPr>
              <a:pPr algn="r" eaLnBrk="0" hangingPunct="0"/>
              <a:t>18</a:t>
            </a:fld>
            <a:endParaRPr lang="en-US" sz="1200">
              <a:solidFill>
                <a:prstClr val="black"/>
              </a:solidFill>
            </a:endParaRPr>
          </a:p>
        </p:txBody>
      </p:sp>
      <p:sp>
        <p:nvSpPr>
          <p:cNvPr id="931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2EC957B-D26C-484D-95C6-04833F454E71}" type="slidenum">
              <a:rPr lang="en-US" sz="1200">
                <a:solidFill>
                  <a:prstClr val="black"/>
                </a:solidFill>
              </a:rPr>
              <a:pPr algn="r" eaLnBrk="0" hangingPunct="0"/>
              <a:t>19</a:t>
            </a:fld>
            <a:endParaRPr lang="en-US" sz="1200">
              <a:solidFill>
                <a:prstClr val="black"/>
              </a:solidFill>
            </a:endParaRPr>
          </a:p>
        </p:txBody>
      </p:sp>
      <p:sp>
        <p:nvSpPr>
          <p:cNvPr id="952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824EDC2B-F845-43A4-9495-DE7240F99405}" type="slidenum">
              <a:rPr lang="en-US" sz="1200">
                <a:solidFill>
                  <a:prstClr val="black"/>
                </a:solidFill>
              </a:rPr>
              <a:pPr algn="r" eaLnBrk="0" hangingPunct="0"/>
              <a:t>20</a:t>
            </a:fld>
            <a:endParaRPr lang="en-US" sz="1200">
              <a:solidFill>
                <a:prstClr val="black"/>
              </a:solidFill>
            </a:endParaRPr>
          </a:p>
        </p:txBody>
      </p:sp>
      <p:sp>
        <p:nvSpPr>
          <p:cNvPr id="972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403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t>This is the difficult slide to make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608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t>This is the difficult slide to make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Stop here for questions</a:t>
            </a:r>
          </a:p>
        </p:txBody>
      </p:sp>
      <p:sp>
        <p:nvSpPr>
          <p:cNvPr id="4" name="Slide Number Placeholder 3"/>
          <p:cNvSpPr>
            <a:spLocks noGrp="1"/>
          </p:cNvSpPr>
          <p:nvPr>
            <p:ph type="sldNum" sz="quarter" idx="5"/>
          </p:nvPr>
        </p:nvSpPr>
        <p:spPr/>
        <p:txBody>
          <a:bodyPr/>
          <a:lstStyle/>
          <a:p>
            <a:pPr>
              <a:defRPr/>
            </a:pPr>
            <a:fld id="{7D9C7A12-812C-432C-A225-1BE1C8C5105C}"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A1779F4-D4D4-4767-A186-CF5E6E74DB4C}" type="slidenum">
              <a:rPr lang="en-US" sz="1200"/>
              <a:pPr algn="r" eaLnBrk="0" hangingPunct="0"/>
              <a:t>9</a:t>
            </a:fld>
            <a:endParaRPr lang="en-US" sz="1200"/>
          </a:p>
        </p:txBody>
      </p:sp>
      <p:sp>
        <p:nvSpPr>
          <p:cNvPr id="604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97DA192-6293-40CE-A342-3C4FEEE2CBE8}" type="slidenum">
              <a:rPr lang="en-US" sz="1200">
                <a:solidFill>
                  <a:prstClr val="black"/>
                </a:solidFill>
              </a:rPr>
              <a:pPr algn="r" eaLnBrk="0" hangingPunct="0"/>
              <a:t>10</a:t>
            </a:fld>
            <a:endParaRPr lang="en-US" sz="1200">
              <a:solidFill>
                <a:prstClr val="black"/>
              </a:solidFill>
            </a:endParaRPr>
          </a:p>
        </p:txBody>
      </p:sp>
      <p:sp>
        <p:nvSpPr>
          <p:cNvPr id="808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829895BD-C0AE-4521-849F-DFD2448A022C}" type="slidenum">
              <a:rPr lang="en-US" sz="1200">
                <a:solidFill>
                  <a:prstClr val="black"/>
                </a:solidFill>
              </a:rPr>
              <a:pPr algn="r" eaLnBrk="0" hangingPunct="0"/>
              <a:t>11</a:t>
            </a:fld>
            <a:endParaRPr lang="en-US" sz="1200">
              <a:solidFill>
                <a:prstClr val="black"/>
              </a:solidFill>
            </a:endParaRPr>
          </a:p>
        </p:txBody>
      </p:sp>
      <p:sp>
        <p:nvSpPr>
          <p:cNvPr id="829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7D3601A-EB16-41D8-AE06-EB37DB6EABDA}" type="slidenum">
              <a:rPr lang="en-US" sz="1200">
                <a:solidFill>
                  <a:prstClr val="black"/>
                </a:solidFill>
              </a:rPr>
              <a:pPr algn="r" eaLnBrk="0" hangingPunct="0"/>
              <a:t>12</a:t>
            </a:fld>
            <a:endParaRPr lang="en-US" sz="1200">
              <a:solidFill>
                <a:prstClr val="black"/>
              </a:solidFill>
            </a:endParaRPr>
          </a:p>
        </p:txBody>
      </p:sp>
      <p:sp>
        <p:nvSpPr>
          <p:cNvPr id="849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90BD585-2D8D-43EE-A204-59481F138B07}" type="slidenum">
              <a:rPr lang="en-US" sz="1200">
                <a:solidFill>
                  <a:prstClr val="black"/>
                </a:solidFill>
              </a:rPr>
              <a:pPr algn="r" eaLnBrk="0" hangingPunct="0"/>
              <a:t>13</a:t>
            </a:fld>
            <a:endParaRPr lang="en-US" sz="1200">
              <a:solidFill>
                <a:prstClr val="black"/>
              </a:solidFill>
            </a:endParaRPr>
          </a:p>
        </p:txBody>
      </p:sp>
      <p:sp>
        <p:nvSpPr>
          <p:cNvPr id="870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Follow up discussion illustrating sampling variability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F28EB9C-FE67-4DB8-81C1-82A3F138E6A9}" type="slidenum">
              <a:rPr lang="en-US" sz="1200">
                <a:solidFill>
                  <a:prstClr val="black"/>
                </a:solidFill>
              </a:rPr>
              <a:pPr algn="r" eaLnBrk="0" hangingPunct="0"/>
              <a:t>14</a:t>
            </a:fld>
            <a:endParaRPr lang="en-US" sz="1200">
              <a:solidFill>
                <a:prstClr val="black"/>
              </a:solidFill>
            </a:endParaRPr>
          </a:p>
        </p:txBody>
      </p:sp>
      <p:sp>
        <p:nvSpPr>
          <p:cNvPr id="983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Follow up discussion illustrating sampling variability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20ADC64-CB2C-4FB5-BAF7-273A18259E57}" type="slidenum">
              <a:rPr lang="en-US" sz="1200">
                <a:solidFill>
                  <a:prstClr val="black"/>
                </a:solidFill>
              </a:rPr>
              <a:pPr algn="r" eaLnBrk="0" hangingPunct="0"/>
              <a:t>15</a:t>
            </a:fld>
            <a:endParaRPr lang="en-US" sz="1200">
              <a:solidFill>
                <a:prstClr val="black"/>
              </a:solidFill>
            </a:endParaRPr>
          </a:p>
        </p:txBody>
      </p:sp>
      <p:sp>
        <p:nvSpPr>
          <p:cNvPr id="890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D8C12D-AE6A-47F9-9A6E-5A38BD60D12E}"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BDF2EB-5A9B-4CB0-A683-F4C321FF6F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B673AE-4372-4FD8-B5B4-7279223B0DA7}"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9491D-3A42-43CC-8ABB-030EE245CB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39B86F-F888-40C5-9B7A-3F0CA0D336DA}"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9C966-FBEE-447F-A751-7962ED24D0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F44560-1D6B-4F61-8AC5-848DD9E8BE56}" type="datetimeFigureOut">
              <a:rPr lang="en-US">
                <a:solidFill>
                  <a:srgbClr val="005A58">
                    <a:tint val="75000"/>
                  </a:srgbClr>
                </a:solidFill>
              </a:rPr>
              <a:pPr>
                <a:defRPr/>
              </a:pPr>
              <a:t>4/23/2012</a:t>
            </a:fld>
            <a:endParaRPr lang="en-US">
              <a:solidFill>
                <a:srgbClr val="005A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BA6BA-2418-4A36-AF99-7EDFCABFF6D0}"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1343554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DDD45E-03DF-4651-86FB-61277E178DE3}" type="datetimeFigureOut">
              <a:rPr lang="en-US">
                <a:solidFill>
                  <a:srgbClr val="005A58">
                    <a:tint val="75000"/>
                  </a:srgbClr>
                </a:solidFill>
              </a:rPr>
              <a:pPr>
                <a:defRPr/>
              </a:pPr>
              <a:t>4/23/2012</a:t>
            </a:fld>
            <a:endParaRPr lang="en-US">
              <a:solidFill>
                <a:srgbClr val="005A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39E3A42-D0B6-4BD0-A053-A8EBBD8E1F01}"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167784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B62AAF-4713-4472-8DEB-F89B0AB3EA8D}" type="datetimeFigureOut">
              <a:rPr lang="en-US">
                <a:solidFill>
                  <a:srgbClr val="005A58">
                    <a:tint val="75000"/>
                  </a:srgbClr>
                </a:solidFill>
              </a:rPr>
              <a:pPr>
                <a:defRPr/>
              </a:pPr>
              <a:t>4/23/2012</a:t>
            </a:fld>
            <a:endParaRPr lang="en-US">
              <a:solidFill>
                <a:srgbClr val="005A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532CE4C-1291-45A7-B9F6-095F69807A05}"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414181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ADEFCD-2BD3-42C6-9D00-EEF310D42322}" type="datetimeFigureOut">
              <a:rPr lang="en-US">
                <a:solidFill>
                  <a:srgbClr val="005A58">
                    <a:tint val="75000"/>
                  </a:srgbClr>
                </a:solidFill>
              </a:rPr>
              <a:pPr>
                <a:defRPr/>
              </a:pPr>
              <a:t>4/23/2012</a:t>
            </a:fld>
            <a:endParaRPr lang="en-US">
              <a:solidFill>
                <a:srgbClr val="005A5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62F2285-CCAE-4C69-A2D7-9D88259B6F12}"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372606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9D3B7B-857B-48A7-AC30-B8D91B154AA4}" type="datetimeFigureOut">
              <a:rPr lang="en-US">
                <a:solidFill>
                  <a:srgbClr val="005A58">
                    <a:tint val="75000"/>
                  </a:srgbClr>
                </a:solidFill>
              </a:rPr>
              <a:pPr>
                <a:defRPr/>
              </a:pPr>
              <a:t>4/23/2012</a:t>
            </a:fld>
            <a:endParaRPr lang="en-US">
              <a:solidFill>
                <a:srgbClr val="005A58">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F024CA7D-90BD-4ECD-84CB-5C7C466F0245}"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266320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3EA030-8224-4177-8911-B98398456E0D}" type="datetimeFigureOut">
              <a:rPr lang="en-US">
                <a:solidFill>
                  <a:srgbClr val="005A58">
                    <a:tint val="75000"/>
                  </a:srgbClr>
                </a:solidFill>
              </a:rPr>
              <a:pPr>
                <a:defRPr/>
              </a:pPr>
              <a:t>4/23/2012</a:t>
            </a:fld>
            <a:endParaRPr lang="en-US">
              <a:solidFill>
                <a:srgbClr val="005A58">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CDD405F2-D05B-4A30-84FB-ADA2D2E4C82D}"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138208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2E36B1-0D8B-4ABC-A46C-2E7AD5874B40}" type="datetimeFigureOut">
              <a:rPr lang="en-US">
                <a:solidFill>
                  <a:srgbClr val="005A58">
                    <a:tint val="75000"/>
                  </a:srgbClr>
                </a:solidFill>
              </a:rPr>
              <a:pPr>
                <a:defRPr/>
              </a:pPr>
              <a:t>4/23/2012</a:t>
            </a:fld>
            <a:endParaRPr lang="en-US">
              <a:solidFill>
                <a:srgbClr val="005A58">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B44BC4D-B79B-431B-AD22-15720D3ABAA4}"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243594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1EA4BB-6D26-4A67-9047-68074042C354}" type="datetimeFigureOut">
              <a:rPr lang="en-US">
                <a:solidFill>
                  <a:srgbClr val="005A58">
                    <a:tint val="75000"/>
                  </a:srgbClr>
                </a:solidFill>
              </a:rPr>
              <a:pPr>
                <a:defRPr/>
              </a:pPr>
              <a:t>4/23/2012</a:t>
            </a:fld>
            <a:endParaRPr lang="en-US">
              <a:solidFill>
                <a:srgbClr val="005A5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8EB8344-D1FC-4558-A811-253FDBC15514}"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12926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0B89AF-8F40-4424-96D8-45141B6D58B7}"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21D80-DD4B-4D45-8F9A-DD3CE173993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652D48-FC43-4F4F-B5E5-D272BE0A312B}" type="datetimeFigureOut">
              <a:rPr lang="en-US">
                <a:solidFill>
                  <a:srgbClr val="005A58">
                    <a:tint val="75000"/>
                  </a:srgbClr>
                </a:solidFill>
              </a:rPr>
              <a:pPr>
                <a:defRPr/>
              </a:pPr>
              <a:t>4/23/2012</a:t>
            </a:fld>
            <a:endParaRPr lang="en-US">
              <a:solidFill>
                <a:srgbClr val="005A5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067CB73D-83BC-46FE-9B46-24110A737430}"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2345004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D582C1-0853-41BD-A3E0-F99120D0D519}" type="datetimeFigureOut">
              <a:rPr lang="en-US">
                <a:solidFill>
                  <a:srgbClr val="005A58">
                    <a:tint val="75000"/>
                  </a:srgbClr>
                </a:solidFill>
              </a:rPr>
              <a:pPr>
                <a:defRPr/>
              </a:pPr>
              <a:t>4/23/2012</a:t>
            </a:fld>
            <a:endParaRPr lang="en-US">
              <a:solidFill>
                <a:srgbClr val="005A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F99A3E7-DA63-45A5-9483-4E9C6C6EBE77}"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2226473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53E938-E471-4D03-9EEC-D3ED0FDA12C2}" type="datetimeFigureOut">
              <a:rPr lang="en-US">
                <a:solidFill>
                  <a:srgbClr val="005A58">
                    <a:tint val="75000"/>
                  </a:srgbClr>
                </a:solidFill>
              </a:rPr>
              <a:pPr>
                <a:defRPr/>
              </a:pPr>
              <a:t>4/23/2012</a:t>
            </a:fld>
            <a:endParaRPr lang="en-US">
              <a:solidFill>
                <a:srgbClr val="005A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5A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05959F0-8DA3-4402-858A-966024D8DFD4}"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342192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769D55-0910-4566-9EC7-E3A68DE25AEF}" type="datetimeFigureOut">
              <a:rPr lang="en-US"/>
              <a:pPr>
                <a:defRPr/>
              </a:pPr>
              <a:t>4/23/2012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EEF1AD-6816-44B0-8AE2-AD5C550E19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1402C3-C99F-45BA-AFDD-4CF0F4042E50}"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98704C-0B83-4BED-B428-FA4D1F47EB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084D88-047C-44C8-847E-FBE14DAB864B}" type="datetimeFigureOut">
              <a:rPr lang="en-US"/>
              <a:pPr>
                <a:defRPr/>
              </a:pPr>
              <a:t>4/23/2012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836DBB-7A71-4A89-AF6A-6F1AF12B21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11A072-AAC2-45E9-B9BE-2A10E46B8C95}" type="datetimeFigureOut">
              <a:rPr lang="en-US"/>
              <a:pPr>
                <a:defRPr/>
              </a:pPr>
              <a:t>4/23/2012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8839EB-B246-4872-BE5F-12253B0AB5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5A793-D526-4889-988E-6EB3BFF06C52}" type="datetimeFigureOut">
              <a:rPr lang="en-US"/>
              <a:pPr>
                <a:defRPr/>
              </a:pPr>
              <a:t>4/23/2012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224E87-B2FD-495C-B0A8-1B29F22C25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7FE2DC-A762-49DD-B369-5C035441DA5B}"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0ED6AA-AE10-43CD-80A4-410B815841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358A7C-FAE9-4AD4-8FCF-FB1318571180}" type="datetimeFigureOut">
              <a:rPr lang="en-US"/>
              <a:pPr>
                <a:defRPr/>
              </a:pPr>
              <a:t>4/23/2012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6C083F-BBB7-45CA-A1A7-AA9DB15A2B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9E7A37A-8924-4B21-B91D-4ADC4244EFB0}" type="datetimeFigureOut">
              <a:rPr lang="en-US"/>
              <a:pPr>
                <a:defRPr/>
              </a:pPr>
              <a:t>4/23/2012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01AF17A-E7C8-457E-8DBC-1B807345CA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86E735D-DCE9-466D-8174-21CDACFE5752}" type="datetimeFigureOut">
              <a:rPr lang="en-US">
                <a:solidFill>
                  <a:srgbClr val="005A58">
                    <a:tint val="75000"/>
                  </a:srgbClr>
                </a:solidFill>
              </a:rPr>
              <a:pPr>
                <a:defRPr/>
              </a:pPr>
              <a:t>4/23/2012</a:t>
            </a:fld>
            <a:endParaRPr lang="en-US">
              <a:solidFill>
                <a:srgbClr val="005A58">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srgbClr val="005A58">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ACB1782-4DDC-4EEE-941E-BF3C2F944E00}" type="slidenum">
              <a:rPr lang="en-US">
                <a:solidFill>
                  <a:srgbClr val="005A58">
                    <a:tint val="75000"/>
                  </a:srgbClr>
                </a:solidFill>
              </a:rPr>
              <a:pPr>
                <a:defRPr/>
              </a:pPr>
              <a:t>‹#›</a:t>
            </a:fld>
            <a:endParaRPr lang="en-US">
              <a:solidFill>
                <a:srgbClr val="005A58">
                  <a:tint val="75000"/>
                </a:srgbClr>
              </a:solidFill>
            </a:endParaRPr>
          </a:p>
        </p:txBody>
      </p:sp>
    </p:spTree>
    <p:extLst>
      <p:ext uri="{BB962C8B-B14F-4D97-AF65-F5344CB8AC3E}">
        <p14:creationId xmlns:p14="http://schemas.microsoft.com/office/powerpoint/2010/main" val="2173621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scholarship.org/uc/item/1jg0274b" TargetMode="External"/><Relationship Id="rId2" Type="http://schemas.openxmlformats.org/officeDocument/2006/relationships/hyperlink" Target="https://iclicker.webex.com/iclicker/lsr.php?AT=pb&amp;SP=TC&amp;rID=31546862&amp;act=pb&amp;rKey=291f5b12b9de2adf" TargetMode="External"/><Relationship Id="rId1" Type="http://schemas.openxmlformats.org/officeDocument/2006/relationships/slideLayout" Target="../slideLayouts/slideLayout7.xml"/><Relationship Id="rId5" Type="http://schemas.openxmlformats.org/officeDocument/2006/relationships/hyperlink" Target="http://iclicker.com/dnn/UserCommunity/ConferencePapers/tabid/171/Default.aspx" TargetMode="External"/><Relationship Id="rId4" Type="http://schemas.openxmlformats.org/officeDocument/2006/relationships/hyperlink" Target="http://www.causeweb.org/webinar/teaching/2009-0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609600" y="762000"/>
            <a:ext cx="7848600" cy="2209800"/>
          </a:xfrm>
        </p:spPr>
        <p:txBody>
          <a:bodyPr/>
          <a:lstStyle/>
          <a:p>
            <a:pPr eaLnBrk="1" hangingPunct="1"/>
            <a:r>
              <a:rPr lang="en-US" i="1" smtClean="0"/>
              <a:t>Simulation Activities for Large Classes: Using Clickers to Collect Data </a:t>
            </a:r>
            <a:r>
              <a:rPr lang="en-US" smtClean="0"/>
              <a:t>	</a:t>
            </a:r>
          </a:p>
        </p:txBody>
      </p:sp>
      <p:sp>
        <p:nvSpPr>
          <p:cNvPr id="3" name="Subtitle 2"/>
          <p:cNvSpPr>
            <a:spLocks noGrp="1"/>
          </p:cNvSpPr>
          <p:nvPr>
            <p:ph type="subTitle" idx="1"/>
          </p:nvPr>
        </p:nvSpPr>
        <p:spPr/>
        <p:txBody>
          <a:bodyPr>
            <a:normAutofit/>
          </a:bodyPr>
          <a:lstStyle/>
          <a:p>
            <a:pPr eaLnBrk="1" hangingPunct="1"/>
            <a:r>
              <a:rPr lang="en-US" smtClean="0">
                <a:solidFill>
                  <a:srgbClr val="4042A7"/>
                </a:solidFill>
              </a:rPr>
              <a:t>Jennifer J. Kaplan</a:t>
            </a:r>
          </a:p>
          <a:p>
            <a:pPr eaLnBrk="1" hangingPunct="1"/>
            <a:r>
              <a:rPr lang="en-US" smtClean="0">
                <a:solidFill>
                  <a:srgbClr val="4042A7"/>
                </a:solidFill>
              </a:rPr>
              <a:t>CAUSE Activity Webinar</a:t>
            </a:r>
          </a:p>
          <a:p>
            <a:pPr eaLnBrk="1" hangingPunct="1"/>
            <a:r>
              <a:rPr lang="en-US" smtClean="0">
                <a:solidFill>
                  <a:srgbClr val="4042A7"/>
                </a:solidFill>
              </a:rPr>
              <a:t>24 Apr 2012</a:t>
            </a:r>
          </a:p>
        </p:txBody>
      </p:sp>
      <p:pic>
        <p:nvPicPr>
          <p:cNvPr id="14340" name="Picture 1"/>
          <p:cNvPicPr>
            <a:picLocks noChangeAspect="1"/>
          </p:cNvPicPr>
          <p:nvPr/>
        </p:nvPicPr>
        <p:blipFill>
          <a:blip r:embed="rId3"/>
          <a:srcRect r="50000" b="65633"/>
          <a:stretch>
            <a:fillRect/>
          </a:stretch>
        </p:blipFill>
        <p:spPr bwMode="auto">
          <a:xfrm>
            <a:off x="6762750" y="5973763"/>
            <a:ext cx="2381250" cy="884237"/>
          </a:xfrm>
          <a:prstGeom prst="rect">
            <a:avLst/>
          </a:prstGeom>
          <a:noFill/>
          <a:ln w="9525">
            <a:noFill/>
            <a:miter lim="800000"/>
            <a:headEnd/>
            <a:tailEnd/>
          </a:ln>
        </p:spPr>
      </p:pic>
      <p:pic>
        <p:nvPicPr>
          <p:cNvPr id="14341" name="Picture 4"/>
          <p:cNvPicPr>
            <a:picLocks noChangeAspect="1"/>
          </p:cNvPicPr>
          <p:nvPr/>
        </p:nvPicPr>
        <p:blipFill>
          <a:blip r:embed="rId4"/>
          <a:srcRect/>
          <a:stretch>
            <a:fillRect/>
          </a:stretch>
        </p:blipFill>
        <p:spPr bwMode="auto">
          <a:xfrm>
            <a:off x="0" y="6027738"/>
            <a:ext cx="2576513" cy="85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7987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BAA31DA6-9688-466C-B6E8-E7DF1A39AB54}" type="slidenum">
              <a:rPr lang="en-US" sz="1400">
                <a:solidFill>
                  <a:srgbClr val="005A58"/>
                </a:solidFill>
              </a:rPr>
              <a:pPr algn="r" eaLnBrk="0" hangingPunct="0"/>
              <a:t>10</a:t>
            </a:fld>
            <a:endParaRPr lang="en-US" sz="1400">
              <a:solidFill>
                <a:srgbClr val="005A58"/>
              </a:solidFill>
            </a:endParaRPr>
          </a:p>
        </p:txBody>
      </p:sp>
      <p:pic>
        <p:nvPicPr>
          <p:cNvPr id="79875" name="Picture 5" descr="new-hampshir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4650" y="0"/>
            <a:ext cx="3689350" cy="6858000"/>
          </a:xfrm>
          <a:prstGeom prst="rect">
            <a:avLst/>
          </a:prstGeom>
          <a:noFill/>
          <a:ln w="9525">
            <a:noFill/>
            <a:miter lim="800000"/>
            <a:headEnd/>
            <a:tailEnd/>
          </a:ln>
        </p:spPr>
      </p:pic>
      <p:sp>
        <p:nvSpPr>
          <p:cNvPr id="79876" name="Rectangle 2"/>
          <p:cNvSpPr>
            <a:spLocks noGrp="1" noChangeArrowheads="1"/>
          </p:cNvSpPr>
          <p:nvPr>
            <p:ph type="title" idx="4294967295"/>
          </p:nvPr>
        </p:nvSpPr>
        <p:spPr>
          <a:xfrm>
            <a:off x="179512" y="274638"/>
            <a:ext cx="8712968" cy="1143000"/>
          </a:xfrm>
          <a:solidFill>
            <a:schemeClr val="accent2">
              <a:lumMod val="40000"/>
              <a:lumOff val="60000"/>
            </a:schemeClr>
          </a:solidFill>
        </p:spPr>
        <p:txBody>
          <a:bodyPr/>
          <a:lstStyle/>
          <a:p>
            <a:r>
              <a:rPr lang="en-US" dirty="0" smtClean="0"/>
              <a:t>2008 New Hampshire Primary -Sampling Variability</a:t>
            </a:r>
            <a:endParaRPr lang="en-US" dirty="0"/>
          </a:p>
        </p:txBody>
      </p:sp>
      <p:pic>
        <p:nvPicPr>
          <p:cNvPr id="79877" name="Picture 6" descr="primary"/>
          <p:cNvPicPr>
            <a:picLocks noChangeAspect="1" noChangeArrowheads="1"/>
          </p:cNvPicPr>
          <p:nvPr/>
        </p:nvPicPr>
        <p:blipFill>
          <a:blip r:embed="rId4" cstate="print"/>
          <a:srcRect/>
          <a:stretch>
            <a:fillRect/>
          </a:stretch>
        </p:blipFill>
        <p:spPr bwMode="auto">
          <a:xfrm>
            <a:off x="5867400" y="4438650"/>
            <a:ext cx="2743200" cy="2060575"/>
          </a:xfrm>
          <a:prstGeom prst="rect">
            <a:avLst/>
          </a:prstGeom>
          <a:noFill/>
          <a:ln w="9525">
            <a:noFill/>
            <a:miter lim="800000"/>
            <a:headEnd/>
            <a:tailEnd/>
          </a:ln>
        </p:spPr>
      </p:pic>
      <p:sp>
        <p:nvSpPr>
          <p:cNvPr id="79878" name="Rectangle 3"/>
          <p:cNvSpPr>
            <a:spLocks noGrp="1" noChangeArrowheads="1"/>
          </p:cNvSpPr>
          <p:nvPr>
            <p:ph type="body" idx="4294967295"/>
          </p:nvPr>
        </p:nvSpPr>
        <p:spPr>
          <a:xfrm>
            <a:off x="228600" y="1600200"/>
            <a:ext cx="5943600" cy="4114800"/>
          </a:xfrm>
        </p:spPr>
        <p:txBody>
          <a:bodyPr/>
          <a:lstStyle/>
          <a:p>
            <a:pPr marL="0" indent="3175">
              <a:lnSpc>
                <a:spcPct val="90000"/>
              </a:lnSpc>
              <a:spcBef>
                <a:spcPct val="0"/>
              </a:spcBef>
              <a:buFont typeface="Arial" pitchFamily="84" charset="0"/>
              <a:buNone/>
            </a:pPr>
            <a:r>
              <a:rPr lang="en-US" dirty="0"/>
              <a:t>The polls prior to the 2008 New Hampshire Democratic primary showed Obama having a large lead on Clinton, possibly more than 10%. In the actual primary, 39% of voters voted for Clinton and 36% voted for Obama. Could the poll results have been </a:t>
            </a:r>
          </a:p>
          <a:p>
            <a:pPr marL="0" indent="3175">
              <a:lnSpc>
                <a:spcPct val="90000"/>
              </a:lnSpc>
              <a:spcBef>
                <a:spcPct val="0"/>
              </a:spcBef>
              <a:buFont typeface="Arial" pitchFamily="84" charset="0"/>
              <a:buNone/>
            </a:pPr>
            <a:r>
              <a:rPr lang="en-US" dirty="0"/>
              <a:t>due to sampling variability?</a:t>
            </a:r>
          </a:p>
        </p:txBody>
      </p:sp>
    </p:spTree>
    <p:extLst>
      <p:ext uri="{BB962C8B-B14F-4D97-AF65-F5344CB8AC3E}">
        <p14:creationId xmlns:p14="http://schemas.microsoft.com/office/powerpoint/2010/main" val="300351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19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F32A7A2F-4D7E-48FA-A8DB-F16ADE2FB93B}" type="slidenum">
              <a:rPr lang="en-US" sz="1400">
                <a:solidFill>
                  <a:srgbClr val="005A58"/>
                </a:solidFill>
              </a:rPr>
              <a:pPr algn="r" eaLnBrk="0" hangingPunct="0"/>
              <a:t>11</a:t>
            </a:fld>
            <a:endParaRPr lang="en-US" sz="1400">
              <a:solidFill>
                <a:srgbClr val="005A58"/>
              </a:solidFill>
            </a:endParaRPr>
          </a:p>
        </p:txBody>
      </p:sp>
      <p:pic>
        <p:nvPicPr>
          <p:cNvPr id="81924" name="Picture 4" descr="new-hampshir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4650" y="0"/>
            <a:ext cx="3689350" cy="6858000"/>
          </a:xfrm>
          <a:prstGeom prst="rect">
            <a:avLst/>
          </a:prstGeom>
          <a:noFill/>
          <a:ln w="9525">
            <a:noFill/>
            <a:miter lim="800000"/>
            <a:headEnd/>
            <a:tailEnd/>
          </a:ln>
        </p:spPr>
      </p:pic>
      <p:pic>
        <p:nvPicPr>
          <p:cNvPr id="81925" name="Picture 5" descr="primary"/>
          <p:cNvPicPr>
            <a:picLocks noChangeAspect="1" noChangeArrowheads="1"/>
          </p:cNvPicPr>
          <p:nvPr/>
        </p:nvPicPr>
        <p:blipFill>
          <a:blip r:embed="rId4" cstate="print"/>
          <a:srcRect/>
          <a:stretch>
            <a:fillRect/>
          </a:stretch>
        </p:blipFill>
        <p:spPr bwMode="auto">
          <a:xfrm>
            <a:off x="5867400" y="4495800"/>
            <a:ext cx="2667000" cy="2003425"/>
          </a:xfrm>
          <a:prstGeom prst="rect">
            <a:avLst/>
          </a:prstGeom>
          <a:noFill/>
          <a:ln w="9525">
            <a:noFill/>
            <a:miter lim="800000"/>
            <a:headEnd/>
            <a:tailEnd/>
          </a:ln>
        </p:spPr>
      </p:pic>
      <p:sp>
        <p:nvSpPr>
          <p:cNvPr id="81926" name="Rectangle 3"/>
          <p:cNvSpPr>
            <a:spLocks noGrp="1" noChangeArrowheads="1"/>
          </p:cNvSpPr>
          <p:nvPr>
            <p:ph type="body" idx="4294967295"/>
          </p:nvPr>
        </p:nvSpPr>
        <p:spPr>
          <a:xfrm>
            <a:off x="179512" y="1556792"/>
            <a:ext cx="5832648" cy="4114800"/>
          </a:xfrm>
        </p:spPr>
        <p:txBody>
          <a:bodyPr/>
          <a:lstStyle/>
          <a:p>
            <a:pPr>
              <a:lnSpc>
                <a:spcPct val="90000"/>
              </a:lnSpc>
            </a:pPr>
            <a:r>
              <a:rPr lang="en-US" sz="2800" dirty="0"/>
              <a:t>Obama - 36%; Clinton 39%</a:t>
            </a:r>
          </a:p>
          <a:p>
            <a:pPr>
              <a:lnSpc>
                <a:spcPct val="90000"/>
              </a:lnSpc>
            </a:pPr>
            <a:r>
              <a:rPr lang="en-US" sz="2800" dirty="0"/>
              <a:t>To simulate one sample of 50 likely voters use: </a:t>
            </a:r>
            <a:r>
              <a:rPr lang="en-US" sz="2800" dirty="0" err="1"/>
              <a:t>randint</a:t>
            </a:r>
            <a:r>
              <a:rPr lang="en-US" sz="2800" dirty="0"/>
              <a:t>(1, 100, 50)</a:t>
            </a:r>
          </a:p>
          <a:p>
            <a:pPr>
              <a:lnSpc>
                <a:spcPct val="90000"/>
              </a:lnSpc>
            </a:pPr>
            <a:r>
              <a:rPr lang="en-US" sz="2800" dirty="0"/>
              <a:t>Numbers 1- 36 are votes for Obama, 37 - 75 are votes for Clinton, anything over 75 is a vote for neither (or for someone else)</a:t>
            </a:r>
          </a:p>
          <a:p>
            <a:pPr>
              <a:lnSpc>
                <a:spcPct val="90000"/>
              </a:lnSpc>
            </a:pPr>
            <a:r>
              <a:rPr lang="en-US" sz="2800" dirty="0"/>
              <a:t>Count the number of votes for each candidate</a:t>
            </a:r>
          </a:p>
        </p:txBody>
      </p:sp>
      <p:sp>
        <p:nvSpPr>
          <p:cNvPr id="81923" name="Rectangle 2"/>
          <p:cNvSpPr>
            <a:spLocks noGrp="1" noChangeArrowheads="1"/>
          </p:cNvSpPr>
          <p:nvPr>
            <p:ph type="title" idx="4294967295"/>
          </p:nvPr>
        </p:nvSpPr>
        <p:spPr>
          <a:xfrm>
            <a:off x="179512" y="228600"/>
            <a:ext cx="8784976" cy="1143000"/>
          </a:xfrm>
          <a:solidFill>
            <a:schemeClr val="accent2">
              <a:lumMod val="40000"/>
              <a:lumOff val="60000"/>
            </a:schemeClr>
          </a:solidFill>
        </p:spPr>
        <p:txBody>
          <a:bodyPr/>
          <a:lstStyle/>
          <a:p>
            <a:r>
              <a:rPr lang="en-US" dirty="0"/>
              <a:t>2008 New Hampshire Primary -Sampling Variability</a:t>
            </a:r>
          </a:p>
        </p:txBody>
      </p:sp>
    </p:spTree>
    <p:extLst>
      <p:ext uri="{BB962C8B-B14F-4D97-AF65-F5344CB8AC3E}">
        <p14:creationId xmlns:p14="http://schemas.microsoft.com/office/powerpoint/2010/main" val="15010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397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D5187A85-28AF-41EA-BAA6-105D63555C75}" type="slidenum">
              <a:rPr lang="en-US" sz="1400">
                <a:solidFill>
                  <a:srgbClr val="005A58"/>
                </a:solidFill>
              </a:rPr>
              <a:pPr algn="r" eaLnBrk="0" hangingPunct="0"/>
              <a:t>12</a:t>
            </a:fld>
            <a:endParaRPr lang="en-US" sz="1400">
              <a:solidFill>
                <a:srgbClr val="005A58"/>
              </a:solidFill>
            </a:endParaRPr>
          </a:p>
        </p:txBody>
      </p:sp>
      <p:pic>
        <p:nvPicPr>
          <p:cNvPr id="83972" name="Picture 3" descr="new-hampshir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4650" y="0"/>
            <a:ext cx="3689350" cy="6858000"/>
          </a:xfrm>
          <a:prstGeom prst="rect">
            <a:avLst/>
          </a:prstGeom>
          <a:noFill/>
          <a:ln w="9525">
            <a:noFill/>
            <a:miter lim="800000"/>
            <a:headEnd/>
            <a:tailEnd/>
          </a:ln>
        </p:spPr>
      </p:pic>
      <p:pic>
        <p:nvPicPr>
          <p:cNvPr id="83973" name="Picture 4" descr="primary"/>
          <p:cNvPicPr>
            <a:picLocks noChangeAspect="1" noChangeArrowheads="1"/>
          </p:cNvPicPr>
          <p:nvPr/>
        </p:nvPicPr>
        <p:blipFill>
          <a:blip r:embed="rId4" cstate="print"/>
          <a:srcRect/>
          <a:stretch>
            <a:fillRect/>
          </a:stretch>
        </p:blipFill>
        <p:spPr bwMode="auto">
          <a:xfrm>
            <a:off x="5867400" y="4495800"/>
            <a:ext cx="2667000" cy="2003425"/>
          </a:xfrm>
          <a:prstGeom prst="rect">
            <a:avLst/>
          </a:prstGeom>
          <a:noFill/>
          <a:ln w="9525">
            <a:noFill/>
            <a:miter lim="800000"/>
            <a:headEnd/>
            <a:tailEnd/>
          </a:ln>
        </p:spPr>
      </p:pic>
      <p:sp>
        <p:nvSpPr>
          <p:cNvPr id="83974" name="Rectangle 5"/>
          <p:cNvSpPr>
            <a:spLocks noGrp="1" noChangeArrowheads="1"/>
          </p:cNvSpPr>
          <p:nvPr>
            <p:ph type="body" idx="4294967295"/>
          </p:nvPr>
        </p:nvSpPr>
        <p:spPr>
          <a:xfrm>
            <a:off x="685800" y="1524000"/>
            <a:ext cx="6334472" cy="4165600"/>
          </a:xfrm>
        </p:spPr>
        <p:txBody>
          <a:bodyPr/>
          <a:lstStyle/>
          <a:p>
            <a:pPr>
              <a:lnSpc>
                <a:spcPct val="90000"/>
              </a:lnSpc>
            </a:pPr>
            <a:r>
              <a:rPr lang="en-US" sz="2800" dirty="0"/>
              <a:t>Obama - 1 - 36; Clinton 37 - 75</a:t>
            </a:r>
          </a:p>
          <a:p>
            <a:pPr>
              <a:lnSpc>
                <a:spcPct val="90000"/>
              </a:lnSpc>
            </a:pPr>
            <a:r>
              <a:rPr lang="en-US" sz="2800" dirty="0"/>
              <a:t>To make the counting easy, store the results in L</a:t>
            </a:r>
            <a:r>
              <a:rPr lang="en-US" sz="2800" baseline="-25000" dirty="0"/>
              <a:t>1</a:t>
            </a:r>
            <a:r>
              <a:rPr lang="en-US" sz="2800" dirty="0"/>
              <a:t> and then sort L</a:t>
            </a:r>
            <a:r>
              <a:rPr lang="en-US" sz="2800" baseline="-25000" dirty="0"/>
              <a:t>1</a:t>
            </a:r>
            <a:r>
              <a:rPr lang="en-US" sz="2800" dirty="0"/>
              <a:t>.</a:t>
            </a:r>
          </a:p>
        </p:txBody>
      </p:sp>
      <p:pic>
        <p:nvPicPr>
          <p:cNvPr id="83975" name="Picture 6" descr="Listview"/>
          <p:cNvPicPr>
            <a:picLocks noChangeAspect="1" noChangeArrowheads="1"/>
          </p:cNvPicPr>
          <p:nvPr/>
        </p:nvPicPr>
        <p:blipFill>
          <a:blip r:embed="rId5" cstate="print"/>
          <a:srcRect/>
          <a:stretch>
            <a:fillRect/>
          </a:stretch>
        </p:blipFill>
        <p:spPr bwMode="auto">
          <a:xfrm>
            <a:off x="6400800" y="2667000"/>
            <a:ext cx="2514600" cy="1676400"/>
          </a:xfrm>
          <a:prstGeom prst="rect">
            <a:avLst/>
          </a:prstGeom>
          <a:noFill/>
          <a:ln w="9525">
            <a:solidFill>
              <a:schemeClr val="tx1"/>
            </a:solidFill>
            <a:miter lim="800000"/>
            <a:headEnd/>
            <a:tailEnd/>
          </a:ln>
        </p:spPr>
      </p:pic>
      <p:pic>
        <p:nvPicPr>
          <p:cNvPr id="83976" name="Picture 7" descr="Randtolist"/>
          <p:cNvPicPr>
            <a:picLocks noChangeAspect="1" noChangeArrowheads="1"/>
          </p:cNvPicPr>
          <p:nvPr/>
        </p:nvPicPr>
        <p:blipFill>
          <a:blip r:embed="rId6" cstate="print"/>
          <a:srcRect/>
          <a:stretch>
            <a:fillRect/>
          </a:stretch>
        </p:blipFill>
        <p:spPr bwMode="auto">
          <a:xfrm>
            <a:off x="533400" y="3810000"/>
            <a:ext cx="2819400" cy="1879600"/>
          </a:xfrm>
          <a:prstGeom prst="rect">
            <a:avLst/>
          </a:prstGeom>
          <a:noFill/>
          <a:ln w="9525">
            <a:solidFill>
              <a:schemeClr val="tx1"/>
            </a:solidFill>
            <a:miter lim="800000"/>
            <a:headEnd/>
            <a:tailEnd/>
          </a:ln>
        </p:spPr>
      </p:pic>
      <p:pic>
        <p:nvPicPr>
          <p:cNvPr id="83977" name="Picture 8" descr="STATSORT"/>
          <p:cNvPicPr>
            <a:picLocks noChangeAspect="1" noChangeArrowheads="1"/>
          </p:cNvPicPr>
          <p:nvPr/>
        </p:nvPicPr>
        <p:blipFill>
          <a:blip r:embed="rId7" cstate="print"/>
          <a:srcRect/>
          <a:stretch>
            <a:fillRect/>
          </a:stretch>
        </p:blipFill>
        <p:spPr bwMode="auto">
          <a:xfrm>
            <a:off x="3962400" y="3505200"/>
            <a:ext cx="2133600" cy="1422400"/>
          </a:xfrm>
          <a:prstGeom prst="rect">
            <a:avLst/>
          </a:prstGeom>
          <a:noFill/>
          <a:ln w="9525">
            <a:solidFill>
              <a:schemeClr val="tx1"/>
            </a:solidFill>
            <a:miter lim="800000"/>
            <a:headEnd/>
            <a:tailEnd/>
          </a:ln>
        </p:spPr>
      </p:pic>
      <p:pic>
        <p:nvPicPr>
          <p:cNvPr id="83978" name="Picture 9" descr="STATEDIT"/>
          <p:cNvPicPr>
            <a:picLocks noChangeAspect="1" noChangeArrowheads="1"/>
          </p:cNvPicPr>
          <p:nvPr/>
        </p:nvPicPr>
        <p:blipFill>
          <a:blip r:embed="rId8" cstate="print"/>
          <a:srcRect/>
          <a:stretch>
            <a:fillRect/>
          </a:stretch>
        </p:blipFill>
        <p:spPr bwMode="auto">
          <a:xfrm>
            <a:off x="3962400" y="5181600"/>
            <a:ext cx="2057400" cy="1371600"/>
          </a:xfrm>
          <a:prstGeom prst="rect">
            <a:avLst/>
          </a:prstGeom>
          <a:noFill/>
          <a:ln w="9525">
            <a:solidFill>
              <a:schemeClr val="tx1"/>
            </a:solidFill>
            <a:miter lim="800000"/>
            <a:headEnd/>
            <a:tailEnd/>
          </a:ln>
        </p:spPr>
      </p:pic>
      <p:sp>
        <p:nvSpPr>
          <p:cNvPr id="83979" name="Text Box 10"/>
          <p:cNvSpPr txBox="1">
            <a:spLocks noChangeArrowheads="1"/>
          </p:cNvSpPr>
          <p:nvPr/>
        </p:nvSpPr>
        <p:spPr bwMode="auto">
          <a:xfrm>
            <a:off x="4114800" y="2971800"/>
            <a:ext cx="1905000" cy="466725"/>
          </a:xfrm>
          <a:prstGeom prst="rect">
            <a:avLst/>
          </a:prstGeom>
          <a:noFill/>
          <a:ln w="9525">
            <a:solidFill>
              <a:schemeClr val="tx1"/>
            </a:solidFill>
            <a:miter lim="800000"/>
            <a:headEnd/>
            <a:tailEnd/>
          </a:ln>
        </p:spPr>
        <p:txBody>
          <a:bodyPr wrap="none">
            <a:prstTxWarp prst="textNoShape">
              <a:avLst/>
            </a:prstTxWarp>
            <a:spAutoFit/>
          </a:bodyPr>
          <a:lstStyle/>
          <a:p>
            <a:pPr eaLnBrk="0" hangingPunct="0"/>
            <a:r>
              <a:rPr lang="en-US">
                <a:solidFill>
                  <a:srgbClr val="005A58"/>
                </a:solidFill>
              </a:rPr>
              <a:t>STAT menu:</a:t>
            </a:r>
          </a:p>
        </p:txBody>
      </p:sp>
      <p:sp>
        <p:nvSpPr>
          <p:cNvPr id="83971" name="Rectangle 2"/>
          <p:cNvSpPr>
            <a:spLocks noGrp="1" noChangeArrowheads="1"/>
          </p:cNvSpPr>
          <p:nvPr>
            <p:ph type="title" idx="4294967295"/>
          </p:nvPr>
        </p:nvSpPr>
        <p:spPr>
          <a:xfrm>
            <a:off x="228600" y="228600"/>
            <a:ext cx="8686800" cy="1143000"/>
          </a:xfrm>
          <a:solidFill>
            <a:schemeClr val="accent2">
              <a:lumMod val="40000"/>
              <a:lumOff val="60000"/>
            </a:schemeClr>
          </a:solidFill>
        </p:spPr>
        <p:txBody>
          <a:bodyPr/>
          <a:lstStyle/>
          <a:p>
            <a:r>
              <a:rPr lang="en-US" dirty="0"/>
              <a:t>2008 New Hampshire Primary -Sampling Variability</a:t>
            </a:r>
          </a:p>
        </p:txBody>
      </p:sp>
    </p:spTree>
    <p:extLst>
      <p:ext uri="{BB962C8B-B14F-4D97-AF65-F5344CB8AC3E}">
        <p14:creationId xmlns:p14="http://schemas.microsoft.com/office/powerpoint/2010/main" val="419479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6019" name="Rectangle 2"/>
          <p:cNvSpPr>
            <a:spLocks noGrp="1" noChangeArrowheads="1"/>
          </p:cNvSpPr>
          <p:nvPr>
            <p:ph type="title" idx="4294967295"/>
          </p:nvPr>
        </p:nvSpPr>
        <p:spPr>
          <a:xfrm>
            <a:off x="0" y="0"/>
            <a:ext cx="7740352" cy="1143000"/>
          </a:xfrm>
        </p:spPr>
        <p:txBody>
          <a:bodyPr/>
          <a:lstStyle/>
          <a:p>
            <a:pPr algn="l"/>
            <a:r>
              <a:rPr lang="en-US" sz="3600" dirty="0"/>
              <a:t>What percent of the 50 “people” polled said they would vote for Obama?</a:t>
            </a:r>
            <a:endParaRPr lang="en-US" dirty="0"/>
          </a:p>
        </p:txBody>
      </p:sp>
      <p:sp>
        <p:nvSpPr>
          <p:cNvPr id="86020" name="Rectangle 3"/>
          <p:cNvSpPr>
            <a:spLocks noGrp="1" noChangeArrowheads="1"/>
          </p:cNvSpPr>
          <p:nvPr>
            <p:ph type="body" idx="4294967295"/>
          </p:nvPr>
        </p:nvSpPr>
        <p:spPr>
          <a:xfrm>
            <a:off x="-1564" y="1340768"/>
            <a:ext cx="6777038" cy="3016250"/>
          </a:xfrm>
        </p:spPr>
        <p:txBody>
          <a:bodyPr/>
          <a:lstStyle/>
          <a:p>
            <a:pPr marL="609600" indent="-609600">
              <a:buFontTx/>
              <a:buAutoNum type="alphaUcPeriod"/>
            </a:pPr>
            <a:r>
              <a:rPr lang="en-US" dirty="0"/>
              <a:t>18% or more but less than 24%</a:t>
            </a:r>
          </a:p>
          <a:p>
            <a:pPr marL="609600" indent="-609600">
              <a:buFontTx/>
              <a:buAutoNum type="alphaUcPeriod"/>
            </a:pPr>
            <a:r>
              <a:rPr lang="en-US" dirty="0"/>
              <a:t>24% or more but less than 32%</a:t>
            </a:r>
          </a:p>
          <a:p>
            <a:pPr marL="609600" indent="-609600">
              <a:buFontTx/>
              <a:buAutoNum type="alphaUcPeriod"/>
            </a:pPr>
            <a:r>
              <a:rPr lang="en-US" dirty="0"/>
              <a:t>32% or more but less than 40%</a:t>
            </a:r>
          </a:p>
          <a:p>
            <a:pPr marL="609600" indent="-609600">
              <a:buFontTx/>
              <a:buAutoNum type="alphaUcPeriod"/>
            </a:pPr>
            <a:r>
              <a:rPr lang="en-US" dirty="0"/>
              <a:t>40% or more but less than 48%</a:t>
            </a:r>
          </a:p>
          <a:p>
            <a:pPr marL="609600" indent="-609600">
              <a:buFontTx/>
              <a:buAutoNum type="alphaUcPeriod"/>
            </a:pPr>
            <a:r>
              <a:rPr lang="en-US" dirty="0"/>
              <a:t>48% or more but less than 56%</a:t>
            </a:r>
          </a:p>
        </p:txBody>
      </p:sp>
      <p:pic>
        <p:nvPicPr>
          <p:cNvPr id="4" name="Picture 3" descr="new-hampshir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4650" y="0"/>
            <a:ext cx="3689350" cy="6858000"/>
          </a:xfrm>
          <a:prstGeom prst="rect">
            <a:avLst/>
          </a:prstGeom>
          <a:noFill/>
          <a:ln w="9525">
            <a:noFill/>
            <a:miter lim="800000"/>
            <a:headEnd/>
            <a:tailEnd/>
          </a:ln>
        </p:spPr>
      </p:pic>
      <p:pic>
        <p:nvPicPr>
          <p:cNvPr id="5" name="Picture 4" descr="primary"/>
          <p:cNvPicPr>
            <a:picLocks noChangeAspect="1" noChangeArrowheads="1"/>
          </p:cNvPicPr>
          <p:nvPr/>
        </p:nvPicPr>
        <p:blipFill>
          <a:blip r:embed="rId4" cstate="print"/>
          <a:srcRect/>
          <a:stretch>
            <a:fillRect/>
          </a:stretch>
        </p:blipFill>
        <p:spPr bwMode="auto">
          <a:xfrm>
            <a:off x="5867400" y="4495800"/>
            <a:ext cx="2667000" cy="2003425"/>
          </a:xfrm>
          <a:prstGeom prst="rect">
            <a:avLst/>
          </a:prstGeom>
          <a:noFill/>
          <a:ln w="9525">
            <a:noFill/>
            <a:miter lim="800000"/>
            <a:headEnd/>
            <a:tailEnd/>
          </a:ln>
        </p:spPr>
      </p:pic>
    </p:spTree>
    <p:extLst>
      <p:ext uri="{BB962C8B-B14F-4D97-AF65-F5344CB8AC3E}">
        <p14:creationId xmlns:p14="http://schemas.microsoft.com/office/powerpoint/2010/main" val="183420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pic>
        <p:nvPicPr>
          <p:cNvPr id="1029" name="Picture 1"/>
          <p:cNvPicPr>
            <a:picLocks noChangeAspect="1"/>
          </p:cNvPicPr>
          <p:nvPr/>
        </p:nvPicPr>
        <p:blipFill>
          <a:blip r:embed="rId3" cstate="print"/>
          <a:srcRect/>
          <a:stretch>
            <a:fillRect/>
          </a:stretch>
        </p:blipFill>
        <p:spPr bwMode="auto">
          <a:xfrm>
            <a:off x="4114800" y="1828800"/>
            <a:ext cx="5029200" cy="5029200"/>
          </a:xfrm>
          <a:prstGeom prst="rect">
            <a:avLst/>
          </a:prstGeom>
          <a:noFill/>
          <a:ln w="9525">
            <a:noFill/>
            <a:miter lim="800000"/>
            <a:headEnd/>
            <a:tailEnd/>
          </a:ln>
        </p:spPr>
      </p:pic>
      <p:sp>
        <p:nvSpPr>
          <p:cNvPr id="1027" name="Rectangle 2"/>
          <p:cNvSpPr>
            <a:spLocks noGrp="1" noChangeArrowheads="1"/>
          </p:cNvSpPr>
          <p:nvPr>
            <p:ph type="title" idx="4294967295"/>
          </p:nvPr>
        </p:nvSpPr>
        <p:spPr>
          <a:xfrm>
            <a:off x="0" y="0"/>
            <a:ext cx="8458200" cy="1143000"/>
          </a:xfrm>
        </p:spPr>
        <p:txBody>
          <a:bodyPr/>
          <a:lstStyle/>
          <a:p>
            <a:r>
              <a:rPr lang="en-US" sz="3600"/>
              <a:t>What percent of the 50 “people” polled said they would vote for Obama?</a:t>
            </a:r>
            <a:endParaRPr lang="en-US"/>
          </a:p>
        </p:txBody>
      </p:sp>
      <p:sp>
        <p:nvSpPr>
          <p:cNvPr id="1028" name="Rectangle 3"/>
          <p:cNvSpPr>
            <a:spLocks noGrp="1" noChangeArrowheads="1"/>
          </p:cNvSpPr>
          <p:nvPr>
            <p:ph type="body" idx="4294967295"/>
          </p:nvPr>
        </p:nvSpPr>
        <p:spPr>
          <a:xfrm>
            <a:off x="0" y="1066800"/>
            <a:ext cx="6777038" cy="3016250"/>
          </a:xfrm>
        </p:spPr>
        <p:txBody>
          <a:bodyPr/>
          <a:lstStyle/>
          <a:p>
            <a:pPr marL="609600" indent="-609600">
              <a:buFontTx/>
              <a:buAutoNum type="alphaUcPeriod"/>
            </a:pPr>
            <a:r>
              <a:rPr lang="en-US"/>
              <a:t>18% or more but less than 24%</a:t>
            </a:r>
          </a:p>
          <a:p>
            <a:pPr marL="609600" indent="-609600">
              <a:buFontTx/>
              <a:buAutoNum type="alphaUcPeriod"/>
            </a:pPr>
            <a:r>
              <a:rPr lang="en-US"/>
              <a:t>24% or more but less than 32%</a:t>
            </a:r>
          </a:p>
          <a:p>
            <a:pPr marL="609600" indent="-609600">
              <a:buFontTx/>
              <a:buAutoNum type="alphaUcPeriod"/>
            </a:pPr>
            <a:r>
              <a:rPr lang="en-US"/>
              <a:t>32% or more but less than 40%</a:t>
            </a:r>
          </a:p>
          <a:p>
            <a:pPr marL="609600" indent="-609600">
              <a:buFontTx/>
              <a:buAutoNum type="alphaUcPeriod"/>
            </a:pPr>
            <a:r>
              <a:rPr lang="en-US"/>
              <a:t>40% or more but less than 48%</a:t>
            </a:r>
          </a:p>
          <a:p>
            <a:pPr marL="609600" indent="-609600">
              <a:buFontTx/>
              <a:buAutoNum type="alphaUcPeriod"/>
            </a:pPr>
            <a:r>
              <a:rPr lang="en-US"/>
              <a:t>48% or more but less than 56%</a:t>
            </a:r>
          </a:p>
        </p:txBody>
      </p:sp>
    </p:spTree>
    <p:extLst>
      <p:ext uri="{BB962C8B-B14F-4D97-AF65-F5344CB8AC3E}">
        <p14:creationId xmlns:p14="http://schemas.microsoft.com/office/powerpoint/2010/main" val="2736621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806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02C05E32-6555-4019-915C-FB86FE930938}" type="slidenum">
              <a:rPr lang="en-US" sz="1400">
                <a:solidFill>
                  <a:srgbClr val="005A58"/>
                </a:solidFill>
              </a:rPr>
              <a:pPr algn="r" eaLnBrk="0" hangingPunct="0"/>
              <a:t>15</a:t>
            </a:fld>
            <a:endParaRPr lang="en-US" sz="1400">
              <a:solidFill>
                <a:srgbClr val="005A58"/>
              </a:solidFill>
            </a:endParaRPr>
          </a:p>
        </p:txBody>
      </p:sp>
      <p:pic>
        <p:nvPicPr>
          <p:cNvPr id="88067" name="Picture 4" descr="new-hampshir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4650" y="0"/>
            <a:ext cx="3689350" cy="6858000"/>
          </a:xfrm>
          <a:prstGeom prst="rect">
            <a:avLst/>
          </a:prstGeom>
          <a:noFill/>
          <a:ln w="9525">
            <a:noFill/>
            <a:miter lim="800000"/>
            <a:headEnd/>
            <a:tailEnd/>
          </a:ln>
        </p:spPr>
      </p:pic>
      <p:sp>
        <p:nvSpPr>
          <p:cNvPr id="88068" name="Rectangle 2"/>
          <p:cNvSpPr>
            <a:spLocks noGrp="1" noChangeArrowheads="1"/>
          </p:cNvSpPr>
          <p:nvPr>
            <p:ph type="title" idx="4294967295"/>
          </p:nvPr>
        </p:nvSpPr>
        <p:spPr>
          <a:xfrm>
            <a:off x="107504" y="274638"/>
            <a:ext cx="8579296" cy="1143000"/>
          </a:xfrm>
          <a:solidFill>
            <a:schemeClr val="accent2">
              <a:lumMod val="40000"/>
              <a:lumOff val="60000"/>
            </a:schemeClr>
          </a:solidFill>
        </p:spPr>
        <p:txBody>
          <a:bodyPr/>
          <a:lstStyle/>
          <a:p>
            <a:r>
              <a:rPr lang="en-US" dirty="0"/>
              <a:t>2008 New Hampshire Primary -Sampling Variability</a:t>
            </a:r>
          </a:p>
        </p:txBody>
      </p:sp>
      <p:pic>
        <p:nvPicPr>
          <p:cNvPr id="88069" name="Picture 5" descr="primary"/>
          <p:cNvPicPr>
            <a:picLocks noChangeAspect="1" noChangeArrowheads="1"/>
          </p:cNvPicPr>
          <p:nvPr/>
        </p:nvPicPr>
        <p:blipFill>
          <a:blip r:embed="rId4" cstate="print"/>
          <a:srcRect/>
          <a:stretch>
            <a:fillRect/>
          </a:stretch>
        </p:blipFill>
        <p:spPr bwMode="auto">
          <a:xfrm>
            <a:off x="5943600" y="4343400"/>
            <a:ext cx="2711450" cy="2035175"/>
          </a:xfrm>
          <a:prstGeom prst="rect">
            <a:avLst/>
          </a:prstGeom>
          <a:noFill/>
          <a:ln w="9525">
            <a:noFill/>
            <a:miter lim="800000"/>
            <a:headEnd/>
            <a:tailEnd/>
          </a:ln>
        </p:spPr>
      </p:pic>
      <p:sp>
        <p:nvSpPr>
          <p:cNvPr id="88070" name="Rectangle 3"/>
          <p:cNvSpPr>
            <a:spLocks noGrp="1" noChangeArrowheads="1"/>
          </p:cNvSpPr>
          <p:nvPr>
            <p:ph type="body" idx="4294967295"/>
          </p:nvPr>
        </p:nvSpPr>
        <p:spPr>
          <a:xfrm>
            <a:off x="0" y="1828800"/>
            <a:ext cx="6400800" cy="4114800"/>
          </a:xfrm>
        </p:spPr>
        <p:txBody>
          <a:bodyPr/>
          <a:lstStyle/>
          <a:p>
            <a:pPr>
              <a:lnSpc>
                <a:spcPct val="90000"/>
              </a:lnSpc>
            </a:pPr>
            <a:r>
              <a:rPr lang="en-US" dirty="0"/>
              <a:t>Obama - 36%; Clinton 39%</a:t>
            </a:r>
          </a:p>
          <a:p>
            <a:pPr>
              <a:lnSpc>
                <a:spcPct val="90000"/>
              </a:lnSpc>
            </a:pPr>
            <a:r>
              <a:rPr lang="en-US" dirty="0"/>
              <a:t>Sample 100 likely voters: Use </a:t>
            </a:r>
            <a:r>
              <a:rPr lang="en-US" dirty="0" err="1"/>
              <a:t>randint</a:t>
            </a:r>
            <a:r>
              <a:rPr lang="en-US" dirty="0"/>
              <a:t>(1, 100, 100), store in L</a:t>
            </a:r>
            <a:r>
              <a:rPr lang="en-US" baseline="-25000" dirty="0"/>
              <a:t>2</a:t>
            </a:r>
            <a:r>
              <a:rPr lang="en-US" dirty="0"/>
              <a:t> and sort L</a:t>
            </a:r>
            <a:r>
              <a:rPr lang="en-US" baseline="-25000" dirty="0"/>
              <a:t>2</a:t>
            </a:r>
            <a:endParaRPr lang="en-US" dirty="0"/>
          </a:p>
          <a:p>
            <a:pPr>
              <a:lnSpc>
                <a:spcPct val="90000"/>
              </a:lnSpc>
            </a:pPr>
            <a:r>
              <a:rPr lang="en-US" dirty="0"/>
              <a:t>Numbers 1 - 36 are votes for Obama, 36 - 75 are votes for Clinton</a:t>
            </a:r>
            <a:endParaRPr lang="en-US" sz="2800" dirty="0"/>
          </a:p>
          <a:p>
            <a:pPr>
              <a:lnSpc>
                <a:spcPct val="90000"/>
              </a:lnSpc>
              <a:buFont typeface="Arial" pitchFamily="84" charset="0"/>
              <a:buNone/>
            </a:pPr>
            <a:endParaRPr lang="en-US" sz="2800" dirty="0"/>
          </a:p>
        </p:txBody>
      </p:sp>
    </p:spTree>
    <p:extLst>
      <p:ext uri="{BB962C8B-B14F-4D97-AF65-F5344CB8AC3E}">
        <p14:creationId xmlns:p14="http://schemas.microsoft.com/office/powerpoint/2010/main" val="2632512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90115" name="Rectangle 2"/>
          <p:cNvSpPr>
            <a:spLocks noGrp="1" noChangeArrowheads="1"/>
          </p:cNvSpPr>
          <p:nvPr>
            <p:ph type="title" idx="4294967295"/>
          </p:nvPr>
        </p:nvSpPr>
        <p:spPr>
          <a:xfrm>
            <a:off x="0" y="0"/>
            <a:ext cx="7740352" cy="1219200"/>
          </a:xfrm>
        </p:spPr>
        <p:txBody>
          <a:bodyPr/>
          <a:lstStyle/>
          <a:p>
            <a:pPr algn="l"/>
            <a:r>
              <a:rPr lang="en-US" sz="3600" dirty="0"/>
              <a:t>What percent of the 100 “people” polled said they would vote for Obama?</a:t>
            </a:r>
            <a:endParaRPr lang="en-US" dirty="0"/>
          </a:p>
        </p:txBody>
      </p:sp>
      <p:sp>
        <p:nvSpPr>
          <p:cNvPr id="90116" name="Rectangle 3"/>
          <p:cNvSpPr>
            <a:spLocks noGrp="1" noChangeArrowheads="1"/>
          </p:cNvSpPr>
          <p:nvPr>
            <p:ph type="body" idx="4294967295"/>
          </p:nvPr>
        </p:nvSpPr>
        <p:spPr>
          <a:xfrm>
            <a:off x="152400" y="1219200"/>
            <a:ext cx="7772400" cy="2971800"/>
          </a:xfrm>
        </p:spPr>
        <p:txBody>
          <a:bodyPr/>
          <a:lstStyle/>
          <a:p>
            <a:pPr marL="609600" indent="-609600">
              <a:buFontTx/>
              <a:buAutoNum type="alphaUcPeriod"/>
            </a:pPr>
            <a:r>
              <a:rPr lang="en-US"/>
              <a:t>18% or more but less than 24%</a:t>
            </a:r>
          </a:p>
          <a:p>
            <a:pPr marL="609600" indent="-609600">
              <a:buFontTx/>
              <a:buAutoNum type="alphaUcPeriod"/>
            </a:pPr>
            <a:r>
              <a:rPr lang="en-US"/>
              <a:t>24% or more but less than 32%</a:t>
            </a:r>
          </a:p>
          <a:p>
            <a:pPr marL="609600" indent="-609600">
              <a:buFontTx/>
              <a:buAutoNum type="alphaUcPeriod"/>
            </a:pPr>
            <a:r>
              <a:rPr lang="en-US"/>
              <a:t>32% or more but less than 40%</a:t>
            </a:r>
          </a:p>
          <a:p>
            <a:pPr marL="609600" indent="-609600">
              <a:buFontTx/>
              <a:buAutoNum type="alphaUcPeriod"/>
            </a:pPr>
            <a:r>
              <a:rPr lang="en-US"/>
              <a:t>40% or more but less than 48%</a:t>
            </a:r>
          </a:p>
          <a:p>
            <a:pPr marL="609600" indent="-609600">
              <a:buFontTx/>
              <a:buAutoNum type="alphaUcPeriod"/>
            </a:pPr>
            <a:r>
              <a:rPr lang="en-US"/>
              <a:t>48% or more but less than 56%</a:t>
            </a:r>
          </a:p>
        </p:txBody>
      </p:sp>
      <p:pic>
        <p:nvPicPr>
          <p:cNvPr id="4" name="Picture 4" descr="new-hampshir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54650" y="0"/>
            <a:ext cx="3689350" cy="6858000"/>
          </a:xfrm>
          <a:prstGeom prst="rect">
            <a:avLst/>
          </a:prstGeom>
          <a:noFill/>
          <a:ln w="9525">
            <a:noFill/>
            <a:miter lim="800000"/>
            <a:headEnd/>
            <a:tailEnd/>
          </a:ln>
        </p:spPr>
      </p:pic>
      <p:pic>
        <p:nvPicPr>
          <p:cNvPr id="5" name="Picture 5" descr="primary"/>
          <p:cNvPicPr>
            <a:picLocks noChangeAspect="1" noChangeArrowheads="1"/>
          </p:cNvPicPr>
          <p:nvPr/>
        </p:nvPicPr>
        <p:blipFill>
          <a:blip r:embed="rId4" cstate="print"/>
          <a:srcRect/>
          <a:stretch>
            <a:fillRect/>
          </a:stretch>
        </p:blipFill>
        <p:spPr bwMode="auto">
          <a:xfrm>
            <a:off x="5943600" y="4343400"/>
            <a:ext cx="2711450" cy="2035175"/>
          </a:xfrm>
          <a:prstGeom prst="rect">
            <a:avLst/>
          </a:prstGeom>
          <a:noFill/>
          <a:ln w="9525">
            <a:noFill/>
            <a:miter lim="800000"/>
            <a:headEnd/>
            <a:tailEnd/>
          </a:ln>
        </p:spPr>
      </p:pic>
    </p:spTree>
    <p:extLst>
      <p:ext uri="{BB962C8B-B14F-4D97-AF65-F5344CB8AC3E}">
        <p14:creationId xmlns:p14="http://schemas.microsoft.com/office/powerpoint/2010/main" val="3244067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pic>
        <p:nvPicPr>
          <p:cNvPr id="99333" name="Picture 1"/>
          <p:cNvPicPr>
            <a:picLocks noChangeAspect="1"/>
          </p:cNvPicPr>
          <p:nvPr/>
        </p:nvPicPr>
        <p:blipFill>
          <a:blip r:embed="rId3" cstate="print"/>
          <a:srcRect/>
          <a:stretch>
            <a:fillRect/>
          </a:stretch>
        </p:blipFill>
        <p:spPr bwMode="auto">
          <a:xfrm>
            <a:off x="4724400" y="2438400"/>
            <a:ext cx="4419600" cy="4419600"/>
          </a:xfrm>
          <a:prstGeom prst="rect">
            <a:avLst/>
          </a:prstGeom>
          <a:noFill/>
          <a:ln w="9525">
            <a:noFill/>
            <a:miter lim="800000"/>
            <a:headEnd/>
            <a:tailEnd/>
          </a:ln>
        </p:spPr>
      </p:pic>
      <p:sp>
        <p:nvSpPr>
          <p:cNvPr id="99331" name="Rectangle 2"/>
          <p:cNvSpPr>
            <a:spLocks noGrp="1" noChangeArrowheads="1"/>
          </p:cNvSpPr>
          <p:nvPr>
            <p:ph type="title" idx="4294967295"/>
          </p:nvPr>
        </p:nvSpPr>
        <p:spPr>
          <a:xfrm>
            <a:off x="0" y="0"/>
            <a:ext cx="9144000" cy="1219200"/>
          </a:xfrm>
        </p:spPr>
        <p:txBody>
          <a:bodyPr/>
          <a:lstStyle/>
          <a:p>
            <a:r>
              <a:rPr lang="en-US" sz="3600"/>
              <a:t>What percent of the 100 “people” polled said they would vote for Obama?</a:t>
            </a:r>
            <a:endParaRPr lang="en-US"/>
          </a:p>
        </p:txBody>
      </p:sp>
      <p:sp>
        <p:nvSpPr>
          <p:cNvPr id="99332" name="Rectangle 3"/>
          <p:cNvSpPr>
            <a:spLocks noGrp="1" noChangeArrowheads="1"/>
          </p:cNvSpPr>
          <p:nvPr>
            <p:ph type="body" idx="4294967295"/>
          </p:nvPr>
        </p:nvSpPr>
        <p:spPr>
          <a:xfrm>
            <a:off x="152400" y="1219200"/>
            <a:ext cx="7772400" cy="2971800"/>
          </a:xfrm>
        </p:spPr>
        <p:txBody>
          <a:bodyPr/>
          <a:lstStyle/>
          <a:p>
            <a:pPr marL="609600" indent="-609600">
              <a:buFontTx/>
              <a:buAutoNum type="alphaUcPeriod"/>
            </a:pPr>
            <a:r>
              <a:rPr lang="en-US"/>
              <a:t>18% or more but less than 24%</a:t>
            </a:r>
          </a:p>
          <a:p>
            <a:pPr marL="609600" indent="-609600">
              <a:buFontTx/>
              <a:buAutoNum type="alphaUcPeriod"/>
            </a:pPr>
            <a:r>
              <a:rPr lang="en-US"/>
              <a:t>24% or more but less than 32%</a:t>
            </a:r>
          </a:p>
          <a:p>
            <a:pPr marL="609600" indent="-609600">
              <a:buFontTx/>
              <a:buAutoNum type="alphaUcPeriod"/>
            </a:pPr>
            <a:r>
              <a:rPr lang="en-US"/>
              <a:t>32% or more but less than 40%</a:t>
            </a:r>
          </a:p>
          <a:p>
            <a:pPr marL="609600" indent="-609600">
              <a:buFontTx/>
              <a:buAutoNum type="alphaUcPeriod"/>
            </a:pPr>
            <a:r>
              <a:rPr lang="en-US"/>
              <a:t>40% or more but less than 48%</a:t>
            </a:r>
          </a:p>
          <a:p>
            <a:pPr marL="609600" indent="-609600">
              <a:buFontTx/>
              <a:buAutoNum type="alphaUcPeriod"/>
            </a:pPr>
            <a:r>
              <a:rPr lang="en-US"/>
              <a:t>48% or more but less than 56%</a:t>
            </a:r>
          </a:p>
        </p:txBody>
      </p:sp>
    </p:spTree>
    <p:extLst>
      <p:ext uri="{BB962C8B-B14F-4D97-AF65-F5344CB8AC3E}">
        <p14:creationId xmlns:p14="http://schemas.microsoft.com/office/powerpoint/2010/main" val="2771224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92163" name="Rectangle 2"/>
          <p:cNvSpPr>
            <a:spLocks noGrp="1" noChangeArrowheads="1"/>
          </p:cNvSpPr>
          <p:nvPr>
            <p:ph type="title" idx="4294967295"/>
          </p:nvPr>
        </p:nvSpPr>
        <p:spPr>
          <a:xfrm>
            <a:off x="0" y="-12700"/>
            <a:ext cx="9144000" cy="1155700"/>
          </a:xfrm>
        </p:spPr>
        <p:txBody>
          <a:bodyPr/>
          <a:lstStyle/>
          <a:p>
            <a:r>
              <a:rPr lang="en-US"/>
              <a:t>Comparing Sampling Variability in Samples of Different Sizes</a:t>
            </a:r>
          </a:p>
        </p:txBody>
      </p:sp>
      <p:pic>
        <p:nvPicPr>
          <p:cNvPr id="92164" name="Picture 1"/>
          <p:cNvPicPr>
            <a:picLocks noChangeAspect="1"/>
          </p:cNvPicPr>
          <p:nvPr/>
        </p:nvPicPr>
        <p:blipFill>
          <a:blip r:embed="rId3" cstate="print"/>
          <a:srcRect/>
          <a:stretch>
            <a:fillRect/>
          </a:stretch>
        </p:blipFill>
        <p:spPr bwMode="auto">
          <a:xfrm>
            <a:off x="685800" y="1447800"/>
            <a:ext cx="3124200" cy="3124200"/>
          </a:xfrm>
          <a:prstGeom prst="rect">
            <a:avLst/>
          </a:prstGeom>
          <a:noFill/>
          <a:ln w="9525">
            <a:noFill/>
            <a:miter lim="800000"/>
            <a:headEnd/>
            <a:tailEnd/>
          </a:ln>
        </p:spPr>
      </p:pic>
      <p:pic>
        <p:nvPicPr>
          <p:cNvPr id="92165" name="Picture 2"/>
          <p:cNvPicPr>
            <a:picLocks noChangeAspect="1"/>
          </p:cNvPicPr>
          <p:nvPr/>
        </p:nvPicPr>
        <p:blipFill>
          <a:blip r:embed="rId4" cstate="print"/>
          <a:srcRect/>
          <a:stretch>
            <a:fillRect/>
          </a:stretch>
        </p:blipFill>
        <p:spPr bwMode="auto">
          <a:xfrm>
            <a:off x="5029200" y="1447800"/>
            <a:ext cx="3124200" cy="3124200"/>
          </a:xfrm>
          <a:prstGeom prst="rect">
            <a:avLst/>
          </a:prstGeom>
          <a:noFill/>
          <a:ln w="9525">
            <a:noFill/>
            <a:miter lim="800000"/>
            <a:headEnd/>
            <a:tailEnd/>
          </a:ln>
        </p:spPr>
      </p:pic>
      <p:sp>
        <p:nvSpPr>
          <p:cNvPr id="92166" name="TextBox 3"/>
          <p:cNvSpPr txBox="1">
            <a:spLocks noChangeArrowheads="1"/>
          </p:cNvSpPr>
          <p:nvPr/>
        </p:nvSpPr>
        <p:spPr bwMode="auto">
          <a:xfrm>
            <a:off x="0" y="5459413"/>
            <a:ext cx="9144000" cy="822325"/>
          </a:xfrm>
          <a:prstGeom prst="rect">
            <a:avLst/>
          </a:prstGeom>
          <a:noFill/>
          <a:ln w="9525">
            <a:noFill/>
            <a:miter lim="800000"/>
            <a:headEnd/>
            <a:tailEnd/>
          </a:ln>
        </p:spPr>
        <p:txBody>
          <a:bodyPr>
            <a:prstTxWarp prst="textNoShape">
              <a:avLst/>
            </a:prstTxWarp>
            <a:spAutoFit/>
          </a:bodyPr>
          <a:lstStyle/>
          <a:p>
            <a:pPr eaLnBrk="0" hangingPunct="0"/>
            <a:r>
              <a:rPr lang="en-US">
                <a:solidFill>
                  <a:srgbClr val="005A58"/>
                </a:solidFill>
              </a:rPr>
              <a:t>Notice that the values in larger samples are more clustered around the true value of 36%, but that both graphs are symmetric</a:t>
            </a:r>
          </a:p>
        </p:txBody>
      </p:sp>
      <p:sp>
        <p:nvSpPr>
          <p:cNvPr id="92167" name="TextBox 4"/>
          <p:cNvSpPr txBox="1">
            <a:spLocks noChangeArrowheads="1"/>
          </p:cNvSpPr>
          <p:nvPr/>
        </p:nvSpPr>
        <p:spPr bwMode="auto">
          <a:xfrm>
            <a:off x="760413" y="4713288"/>
            <a:ext cx="3048000" cy="457200"/>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5A58"/>
                </a:solidFill>
              </a:rPr>
              <a:t>Samples of 50 voters</a:t>
            </a:r>
          </a:p>
        </p:txBody>
      </p:sp>
      <p:sp>
        <p:nvSpPr>
          <p:cNvPr id="92168" name="TextBox 7"/>
          <p:cNvSpPr txBox="1">
            <a:spLocks noChangeArrowheads="1"/>
          </p:cNvSpPr>
          <p:nvPr/>
        </p:nvSpPr>
        <p:spPr bwMode="auto">
          <a:xfrm>
            <a:off x="4967288" y="4713288"/>
            <a:ext cx="3216275" cy="457200"/>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5A58"/>
                </a:solidFill>
              </a:rPr>
              <a:t>Samples of 100 voters</a:t>
            </a:r>
          </a:p>
        </p:txBody>
      </p:sp>
    </p:spTree>
    <p:extLst>
      <p:ext uri="{BB962C8B-B14F-4D97-AF65-F5344CB8AC3E}">
        <p14:creationId xmlns:p14="http://schemas.microsoft.com/office/powerpoint/2010/main" val="4135437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421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586B9FB2-345C-43E2-8831-96209ADA3718}" type="slidenum">
              <a:rPr lang="en-US" sz="1400">
                <a:solidFill>
                  <a:srgbClr val="005A58"/>
                </a:solidFill>
              </a:rPr>
              <a:pPr algn="r" eaLnBrk="0" hangingPunct="0"/>
              <a:t>19</a:t>
            </a:fld>
            <a:endParaRPr lang="en-US" sz="1400">
              <a:solidFill>
                <a:srgbClr val="005A58"/>
              </a:solidFill>
            </a:endParaRPr>
          </a:p>
        </p:txBody>
      </p:sp>
      <p:sp>
        <p:nvSpPr>
          <p:cNvPr id="94211" name="Rectangle 2"/>
          <p:cNvSpPr>
            <a:spLocks noGrp="1" noChangeArrowheads="1"/>
          </p:cNvSpPr>
          <p:nvPr>
            <p:ph type="title" idx="4294967295"/>
          </p:nvPr>
        </p:nvSpPr>
        <p:spPr>
          <a:xfrm>
            <a:off x="0" y="0"/>
            <a:ext cx="9144000" cy="1143000"/>
          </a:xfrm>
        </p:spPr>
        <p:txBody>
          <a:bodyPr/>
          <a:lstStyle/>
          <a:p>
            <a:r>
              <a:rPr lang="en-US" sz="2800" dirty="0">
                <a:solidFill>
                  <a:schemeClr val="bg1"/>
                </a:solidFill>
              </a:rPr>
              <a:t>But wait, don’t they usually poll more than 100 people?</a:t>
            </a:r>
          </a:p>
        </p:txBody>
      </p:sp>
      <p:pic>
        <p:nvPicPr>
          <p:cNvPr id="26628" name="Rectangle 3"/>
          <p:cNvPicPr>
            <a:picLocks noGrp="1" noChangeArrowheads="1"/>
          </p:cNvPicPr>
          <p:nvPr>
            <p:ph type="body" idx="4294967295"/>
          </p:nvPr>
        </p:nvPicPr>
        <p:blipFill>
          <a:blip r:embed="rId3" cstate="print"/>
          <a:srcRect/>
          <a:stretch>
            <a:fillRect/>
          </a:stretch>
        </p:blipFill>
        <p:spPr>
          <a:xfrm>
            <a:off x="533400" y="762000"/>
            <a:ext cx="8023225" cy="5681663"/>
          </a:xfrm>
        </p:spPr>
      </p:pic>
    </p:spTree>
    <p:extLst>
      <p:ext uri="{BB962C8B-B14F-4D97-AF65-F5344CB8AC3E}">
        <p14:creationId xmlns:p14="http://schemas.microsoft.com/office/powerpoint/2010/main" val="1233392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40000"/>
              <a:lumOff val="60000"/>
            </a:schemeClr>
          </a:solidFill>
        </p:spPr>
        <p:txBody>
          <a:bodyPr>
            <a:normAutofit/>
          </a:bodyPr>
          <a:lstStyle/>
          <a:p>
            <a:pPr eaLnBrk="1" hangingPunct="1">
              <a:defRPr/>
            </a:pPr>
            <a:r>
              <a:rPr lang="en-US" sz="3600" smtClean="0"/>
              <a:t>Course Background</a:t>
            </a:r>
            <a:endParaRPr lang="en-US" sz="4000" smtClean="0"/>
          </a:p>
        </p:txBody>
      </p:sp>
      <p:sp>
        <p:nvSpPr>
          <p:cNvPr id="3" name="Content Placeholder 2"/>
          <p:cNvSpPr>
            <a:spLocks noGrp="1"/>
          </p:cNvSpPr>
          <p:nvPr>
            <p:ph idx="4294967295"/>
          </p:nvPr>
        </p:nvSpPr>
        <p:spPr>
          <a:xfrm>
            <a:off x="468313" y="1600200"/>
            <a:ext cx="8218487" cy="4781550"/>
          </a:xfrm>
          <a:solidFill>
            <a:srgbClr val="F8EDEC"/>
          </a:solidFill>
          <a:ln>
            <a:solidFill>
              <a:schemeClr val="accent2">
                <a:lumMod val="20000"/>
                <a:lumOff val="80000"/>
              </a:schemeClr>
            </a:solidFill>
          </a:ln>
        </p:spPr>
        <p:txBody>
          <a:bodyPr>
            <a:normAutofit lnSpcReduction="10000"/>
          </a:bodyPr>
          <a:lstStyle/>
          <a:p>
            <a:pPr marL="514350" indent="-514350" eaLnBrk="1" hangingPunct="1">
              <a:spcBef>
                <a:spcPct val="0"/>
              </a:spcBef>
              <a:buFontTx/>
              <a:buNone/>
              <a:defRPr/>
            </a:pPr>
            <a:r>
              <a:rPr lang="en-US" sz="2800" dirty="0" smtClean="0"/>
              <a:t>Institution: Michigan State University</a:t>
            </a:r>
          </a:p>
          <a:p>
            <a:pPr marL="514350" indent="-514350" eaLnBrk="1" hangingPunct="1">
              <a:spcBef>
                <a:spcPct val="0"/>
              </a:spcBef>
              <a:buFontTx/>
              <a:buNone/>
              <a:defRPr/>
            </a:pPr>
            <a:r>
              <a:rPr lang="en-US" sz="2800" dirty="0" smtClean="0"/>
              <a:t>Type of Class: Algebra-based Introduction to Statistics, fulfills University mathematics requirement.</a:t>
            </a:r>
          </a:p>
          <a:p>
            <a:pPr marL="514350" indent="-514350" eaLnBrk="1" hangingPunct="1">
              <a:spcBef>
                <a:spcPct val="0"/>
              </a:spcBef>
              <a:buFontTx/>
              <a:buNone/>
              <a:defRPr/>
            </a:pPr>
            <a:r>
              <a:rPr lang="en-US" sz="2800" dirty="0" smtClean="0"/>
              <a:t>Class Size: 120 students, 3 hours of lecture/week + smaller recitation section with a graduate student TA, 1 hour/week; clicker used in lecture only</a:t>
            </a:r>
          </a:p>
          <a:p>
            <a:pPr marL="514350" indent="-514350" eaLnBrk="1" hangingPunct="1">
              <a:spcBef>
                <a:spcPct val="0"/>
              </a:spcBef>
              <a:buFontTx/>
              <a:buNone/>
              <a:defRPr/>
            </a:pPr>
            <a:r>
              <a:rPr lang="en-US" sz="2800" dirty="0" smtClean="0"/>
              <a:t>Student Population: Diverse majors with pre-nursing as the largest represented, also a number from criminal justice, journalism, communications, psychology lecture. 30 - 35% freshman and 25 - 35% sophomores. The remainder mostly juniors with a handful of seniors.</a:t>
            </a:r>
            <a:r>
              <a:rPr lang="en-US" dirty="0" smtClean="0">
                <a:latin typeface="Times New Roman" pitchFamily="84" charset="0"/>
              </a:rPr>
              <a:t> </a:t>
            </a: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96258"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F825597D-4B11-49FC-9536-A0E05E216C6F}" type="slidenum">
              <a:rPr lang="en-US" sz="1400">
                <a:solidFill>
                  <a:srgbClr val="005A58"/>
                </a:solidFill>
              </a:rPr>
              <a:pPr algn="r" eaLnBrk="0" hangingPunct="0"/>
              <a:t>20</a:t>
            </a:fld>
            <a:endParaRPr lang="en-US" sz="1400">
              <a:solidFill>
                <a:srgbClr val="005A58"/>
              </a:solidFill>
            </a:endParaRPr>
          </a:p>
        </p:txBody>
      </p:sp>
      <p:sp>
        <p:nvSpPr>
          <p:cNvPr id="96259" name="Rectangle 2"/>
          <p:cNvSpPr>
            <a:spLocks noGrp="1" noChangeArrowheads="1"/>
          </p:cNvSpPr>
          <p:nvPr>
            <p:ph type="title" idx="4294967295"/>
          </p:nvPr>
        </p:nvSpPr>
        <p:spPr>
          <a:xfrm>
            <a:off x="0" y="0"/>
            <a:ext cx="9144000" cy="914400"/>
          </a:xfrm>
        </p:spPr>
        <p:txBody>
          <a:bodyPr/>
          <a:lstStyle/>
          <a:p>
            <a:r>
              <a:rPr lang="en-US" sz="3200"/>
              <a:t>Notice that margin of error has nothing to do with population size.</a:t>
            </a:r>
            <a:endParaRPr lang="en-US"/>
          </a:p>
        </p:txBody>
      </p:sp>
      <p:sp>
        <p:nvSpPr>
          <p:cNvPr id="96260" name="Rectangle 3"/>
          <p:cNvSpPr>
            <a:spLocks noGrp="1" noChangeArrowheads="1"/>
          </p:cNvSpPr>
          <p:nvPr>
            <p:ph type="body" idx="4294967295"/>
          </p:nvPr>
        </p:nvSpPr>
        <p:spPr>
          <a:xfrm>
            <a:off x="228600" y="1066800"/>
            <a:ext cx="5029200" cy="5410200"/>
          </a:xfrm>
        </p:spPr>
        <p:txBody>
          <a:bodyPr/>
          <a:lstStyle/>
          <a:p>
            <a:pPr marL="0" indent="0">
              <a:lnSpc>
                <a:spcPct val="90000"/>
              </a:lnSpc>
              <a:buFont typeface="Arial" pitchFamily="84" charset="0"/>
              <a:buNone/>
            </a:pPr>
            <a:r>
              <a:rPr lang="en-US" sz="2400" dirty="0"/>
              <a:t>Imagine that I make a pot of soup at home for myself and my sister, the professional chef makes a vat of soup for 180 people at a dinner.</a:t>
            </a:r>
          </a:p>
          <a:p>
            <a:pPr marL="0" indent="0">
              <a:lnSpc>
                <a:spcPct val="90000"/>
              </a:lnSpc>
              <a:buFont typeface="Arial" pitchFamily="84" charset="0"/>
              <a:buNone/>
            </a:pPr>
            <a:endParaRPr lang="en-US" sz="2400" dirty="0"/>
          </a:p>
          <a:p>
            <a:pPr marL="0" indent="0">
              <a:lnSpc>
                <a:spcPct val="90000"/>
              </a:lnSpc>
              <a:buFont typeface="Arial" pitchFamily="84" charset="0"/>
              <a:buNone/>
            </a:pPr>
            <a:r>
              <a:rPr lang="en-US" sz="2400" dirty="0"/>
              <a:t>If I taste a spoonful of my soup to check the seasoning, does my sister need to taste a whole ladle of her soup?</a:t>
            </a:r>
          </a:p>
          <a:p>
            <a:pPr marL="0" indent="0">
              <a:lnSpc>
                <a:spcPct val="90000"/>
              </a:lnSpc>
              <a:buFont typeface="Arial" pitchFamily="84" charset="0"/>
              <a:buNone/>
            </a:pPr>
            <a:endParaRPr lang="en-US" sz="2400" dirty="0"/>
          </a:p>
          <a:p>
            <a:pPr marL="0" indent="0">
              <a:lnSpc>
                <a:spcPct val="90000"/>
              </a:lnSpc>
              <a:buFont typeface="Arial" pitchFamily="84" charset="0"/>
              <a:buNone/>
            </a:pPr>
            <a:r>
              <a:rPr lang="en-US" sz="2400" dirty="0"/>
              <a:t>No, as long as her soup is well mixed.</a:t>
            </a:r>
          </a:p>
          <a:p>
            <a:pPr marL="0" indent="0">
              <a:lnSpc>
                <a:spcPct val="90000"/>
              </a:lnSpc>
              <a:buFont typeface="Arial" pitchFamily="84" charset="0"/>
              <a:buNone/>
            </a:pPr>
            <a:endParaRPr lang="en-US" sz="2400" dirty="0"/>
          </a:p>
          <a:p>
            <a:pPr marL="0" indent="0">
              <a:lnSpc>
                <a:spcPct val="90000"/>
              </a:lnSpc>
              <a:buFont typeface="Arial" pitchFamily="84" charset="0"/>
              <a:buNone/>
            </a:pPr>
            <a:r>
              <a:rPr lang="en-US" sz="2400" dirty="0"/>
              <a:t>MIXING is important in selecting samples; population size is not!</a:t>
            </a:r>
          </a:p>
        </p:txBody>
      </p:sp>
      <p:pic>
        <p:nvPicPr>
          <p:cNvPr id="96261" name="Picture 5" descr="vatsoup"/>
          <p:cNvPicPr>
            <a:picLocks noChangeAspect="1" noChangeArrowheads="1"/>
          </p:cNvPicPr>
          <p:nvPr/>
        </p:nvPicPr>
        <p:blipFill>
          <a:blip r:embed="rId3" cstate="print"/>
          <a:srcRect/>
          <a:stretch>
            <a:fillRect/>
          </a:stretch>
        </p:blipFill>
        <p:spPr bwMode="auto">
          <a:xfrm>
            <a:off x="5181600" y="3892550"/>
            <a:ext cx="3962400" cy="2965450"/>
          </a:xfrm>
          <a:prstGeom prst="rect">
            <a:avLst/>
          </a:prstGeom>
          <a:noFill/>
        </p:spPr>
      </p:pic>
      <p:pic>
        <p:nvPicPr>
          <p:cNvPr id="96262" name="Picture 6" descr="potsoup"/>
          <p:cNvPicPr>
            <a:picLocks noChangeAspect="1" noChangeArrowheads="1"/>
          </p:cNvPicPr>
          <p:nvPr/>
        </p:nvPicPr>
        <p:blipFill>
          <a:blip r:embed="rId4" cstate="print"/>
          <a:srcRect/>
          <a:stretch>
            <a:fillRect/>
          </a:stretch>
        </p:blipFill>
        <p:spPr bwMode="auto">
          <a:xfrm>
            <a:off x="5181600" y="990600"/>
            <a:ext cx="3962400" cy="2970213"/>
          </a:xfrm>
          <a:prstGeom prst="rect">
            <a:avLst/>
          </a:prstGeom>
          <a:noFill/>
        </p:spPr>
      </p:pic>
    </p:spTree>
    <p:extLst>
      <p:ext uri="{BB962C8B-B14F-4D97-AF65-F5344CB8AC3E}">
        <p14:creationId xmlns:p14="http://schemas.microsoft.com/office/powerpoint/2010/main" val="2218203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457200" y="1295400"/>
            <a:ext cx="5867400" cy="5562600"/>
          </a:xfrm>
        </p:spPr>
        <p:txBody>
          <a:bodyPr/>
          <a:lstStyle/>
          <a:p>
            <a:pPr>
              <a:lnSpc>
                <a:spcPct val="90000"/>
              </a:lnSpc>
            </a:pPr>
            <a:r>
              <a:rPr lang="en-US" smtClean="0"/>
              <a:t>Drew Neitzel had a 41% shooting average in his career at MSU</a:t>
            </a:r>
          </a:p>
          <a:p>
            <a:pPr>
              <a:lnSpc>
                <a:spcPct val="90000"/>
              </a:lnSpc>
            </a:pPr>
            <a:r>
              <a:rPr lang="en-US" smtClean="0"/>
              <a:t>If he takes 20 shots per game, on average, how many would we expect him to make?</a:t>
            </a:r>
          </a:p>
          <a:p>
            <a:pPr>
              <a:lnSpc>
                <a:spcPct val="90000"/>
              </a:lnSpc>
            </a:pPr>
            <a:r>
              <a:rPr lang="en-US" smtClean="0"/>
              <a:t>We are going to simulate many, many games to see the distribution of the made shots</a:t>
            </a:r>
          </a:p>
        </p:txBody>
      </p:sp>
      <p:pic>
        <p:nvPicPr>
          <p:cNvPr id="52227" name="Picture 4" descr="drew"/>
          <p:cNvPicPr>
            <a:picLocks noChangeAspect="1" noChangeArrowheads="1"/>
          </p:cNvPicPr>
          <p:nvPr/>
        </p:nvPicPr>
        <p:blipFill>
          <a:blip r:embed="rId2"/>
          <a:srcRect/>
          <a:stretch>
            <a:fillRect/>
          </a:stretch>
        </p:blipFill>
        <p:spPr bwMode="auto">
          <a:xfrm>
            <a:off x="6454775" y="1981200"/>
            <a:ext cx="2689225" cy="3676650"/>
          </a:xfrm>
          <a:prstGeom prst="rect">
            <a:avLst/>
          </a:prstGeom>
          <a:noFill/>
          <a:ln w="9525">
            <a:noFill/>
            <a:miter lim="800000"/>
            <a:headEnd/>
            <a:tailEnd/>
          </a:ln>
        </p:spPr>
      </p:pic>
      <p:sp>
        <p:nvSpPr>
          <p:cNvPr id="2" name="Title 1"/>
          <p:cNvSpPr>
            <a:spLocks/>
          </p:cNvSpPr>
          <p:nvPr/>
        </p:nvSpPr>
        <p:spPr bwMode="auto">
          <a:xfrm>
            <a:off x="457200" y="228600"/>
            <a:ext cx="8229600" cy="914400"/>
          </a:xfrm>
          <a:prstGeom prst="rect">
            <a:avLst/>
          </a:prstGeom>
          <a:solidFill>
            <a:srgbClr val="C5C5E9"/>
          </a:solidFill>
          <a:ln w="9525">
            <a:noFill/>
            <a:miter lim="800000"/>
            <a:headEnd/>
            <a:tailEnd/>
          </a:ln>
        </p:spPr>
        <p:txBody>
          <a:bodyPr anchor="ctr">
            <a:prstTxWarp prst="textNoShape">
              <a:avLst/>
            </a:prstTxWarp>
          </a:bodyPr>
          <a:lstStyle/>
          <a:p>
            <a:pPr algn="ctr"/>
            <a:r>
              <a:rPr lang="en-US" sz="3200" dirty="0">
                <a:latin typeface="Calibri" pitchFamily="84" charset="0"/>
              </a:rPr>
              <a:t>Basketball Shooting </a:t>
            </a:r>
            <a:r>
              <a:rPr lang="en-US" sz="3200" dirty="0" smtClean="0">
                <a:latin typeface="Calibri" pitchFamily="84" charset="0"/>
              </a:rPr>
              <a:t>- binomial </a:t>
            </a:r>
            <a:r>
              <a:rPr lang="en-US" sz="3200" dirty="0">
                <a:latin typeface="Calibri" pitchFamily="84" charset="0"/>
              </a:rPr>
              <a:t>random </a:t>
            </a:r>
            <a:r>
              <a:rPr lang="en-US" sz="3200" dirty="0" smtClean="0">
                <a:latin typeface="Calibri" pitchFamily="84" charset="0"/>
              </a:rPr>
              <a:t>variable</a:t>
            </a:r>
            <a:endParaRPr lang="en-US" sz="3200" dirty="0">
              <a:latin typeface="Calibri" pitchFamily="8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304800" y="1600200"/>
            <a:ext cx="5486400" cy="4648200"/>
          </a:xfrm>
        </p:spPr>
        <p:txBody>
          <a:bodyPr/>
          <a:lstStyle/>
          <a:p>
            <a:pPr>
              <a:lnSpc>
                <a:spcPct val="90000"/>
              </a:lnSpc>
            </a:pPr>
            <a:r>
              <a:rPr lang="en-US" sz="2400" smtClean="0"/>
              <a:t>Drew Neitzel had a 41% shooting average in his career at MSU</a:t>
            </a:r>
          </a:p>
          <a:p>
            <a:pPr>
              <a:lnSpc>
                <a:spcPct val="90000"/>
              </a:lnSpc>
            </a:pPr>
            <a:r>
              <a:rPr lang="en-US" sz="2400" smtClean="0"/>
              <a:t>To simulate one game of 20 attempted shots use: randint(1, 100, 20)</a:t>
            </a:r>
          </a:p>
          <a:p>
            <a:pPr>
              <a:lnSpc>
                <a:spcPct val="90000"/>
              </a:lnSpc>
            </a:pPr>
            <a:r>
              <a:rPr lang="en-US" sz="2400" smtClean="0"/>
              <a:t>Numbers 1 - 41 are made shots, 42 - 100 are missed shots</a:t>
            </a:r>
          </a:p>
          <a:p>
            <a:pPr>
              <a:lnSpc>
                <a:spcPct val="90000"/>
              </a:lnSpc>
            </a:pPr>
            <a:r>
              <a:rPr lang="en-US" sz="2400" smtClean="0"/>
              <a:t>To make the counting easier, you can store the data in a list and then sort the list.</a:t>
            </a:r>
          </a:p>
        </p:txBody>
      </p:sp>
      <p:pic>
        <p:nvPicPr>
          <p:cNvPr id="53251" name="Picture 4" descr="drew"/>
          <p:cNvPicPr>
            <a:picLocks noChangeAspect="1" noChangeArrowheads="1"/>
          </p:cNvPicPr>
          <p:nvPr/>
        </p:nvPicPr>
        <p:blipFill>
          <a:blip r:embed="rId2"/>
          <a:srcRect/>
          <a:stretch>
            <a:fillRect/>
          </a:stretch>
        </p:blipFill>
        <p:spPr bwMode="auto">
          <a:xfrm>
            <a:off x="6207125" y="1143000"/>
            <a:ext cx="2563813" cy="3505200"/>
          </a:xfrm>
          <a:prstGeom prst="rect">
            <a:avLst/>
          </a:prstGeom>
          <a:noFill/>
          <a:ln w="9525">
            <a:noFill/>
            <a:miter lim="800000"/>
            <a:headEnd/>
            <a:tailEnd/>
          </a:ln>
        </p:spPr>
      </p:pic>
      <p:pic>
        <p:nvPicPr>
          <p:cNvPr id="53252" name="Picture 5" descr="STATSORT"/>
          <p:cNvPicPr>
            <a:picLocks noChangeAspect="1" noChangeArrowheads="1"/>
          </p:cNvPicPr>
          <p:nvPr/>
        </p:nvPicPr>
        <p:blipFill>
          <a:blip r:embed="rId3"/>
          <a:srcRect/>
          <a:stretch>
            <a:fillRect/>
          </a:stretch>
        </p:blipFill>
        <p:spPr bwMode="auto">
          <a:xfrm>
            <a:off x="6096000" y="4800600"/>
            <a:ext cx="2895600" cy="1930400"/>
          </a:xfrm>
          <a:prstGeom prst="rect">
            <a:avLst/>
          </a:prstGeom>
          <a:noFill/>
          <a:ln w="9525">
            <a:noFill/>
            <a:miter lim="800000"/>
            <a:headEnd/>
            <a:tailEnd/>
          </a:ln>
        </p:spPr>
      </p:pic>
      <p:sp>
        <p:nvSpPr>
          <p:cNvPr id="2" name="Title 1"/>
          <p:cNvSpPr>
            <a:spLocks/>
          </p:cNvSpPr>
          <p:nvPr/>
        </p:nvSpPr>
        <p:spPr bwMode="auto">
          <a:xfrm>
            <a:off x="457200" y="152400"/>
            <a:ext cx="8229600" cy="914400"/>
          </a:xfrm>
          <a:prstGeom prst="rect">
            <a:avLst/>
          </a:prstGeom>
          <a:solidFill>
            <a:srgbClr val="C5C5E9"/>
          </a:solidFill>
          <a:ln w="9525">
            <a:noFill/>
            <a:miter lim="800000"/>
            <a:headEnd/>
            <a:tailEnd/>
          </a:ln>
        </p:spPr>
        <p:txBody>
          <a:bodyPr anchor="ctr">
            <a:prstTxWarp prst="textNoShape">
              <a:avLst/>
            </a:prstTxWarp>
          </a:bodyPr>
          <a:lstStyle/>
          <a:p>
            <a:pPr algn="ctr"/>
            <a:r>
              <a:rPr lang="en-US" sz="3200" dirty="0">
                <a:latin typeface="Calibri" pitchFamily="84" charset="0"/>
              </a:rPr>
              <a:t>Basketball Shooting </a:t>
            </a:r>
            <a:r>
              <a:rPr lang="en-US" sz="3200" dirty="0" smtClean="0">
                <a:latin typeface="Calibri" pitchFamily="84" charset="0"/>
              </a:rPr>
              <a:t>- binomial </a:t>
            </a:r>
            <a:r>
              <a:rPr lang="en-US" sz="3200" dirty="0">
                <a:latin typeface="Calibri" pitchFamily="84" charset="0"/>
              </a:rPr>
              <a:t>random </a:t>
            </a:r>
            <a:r>
              <a:rPr lang="en-US" sz="3200" dirty="0" smtClean="0">
                <a:latin typeface="Calibri" pitchFamily="84" charset="0"/>
              </a:rPr>
              <a:t>variable</a:t>
            </a:r>
            <a:endParaRPr lang="en-US" sz="3200" dirty="0">
              <a:solidFill>
                <a:schemeClr val="tx2"/>
              </a:solidFill>
              <a:latin typeface="Calibri" pitchFamily="8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85800" y="609600"/>
            <a:ext cx="8001000" cy="1143000"/>
          </a:xfrm>
        </p:spPr>
        <p:txBody>
          <a:bodyPr>
            <a:normAutofit fontScale="90000"/>
          </a:bodyPr>
          <a:lstStyle/>
          <a:p>
            <a:r>
              <a:rPr lang="en-US" sz="4000" smtClean="0"/>
              <a:t>How many shots did Neitzel make in your simulated game?</a:t>
            </a:r>
          </a:p>
        </p:txBody>
      </p:sp>
      <p:sp>
        <p:nvSpPr>
          <p:cNvPr id="54275" name="Rectangle 3"/>
          <p:cNvSpPr>
            <a:spLocks noGrp="1" noChangeArrowheads="1"/>
          </p:cNvSpPr>
          <p:nvPr>
            <p:ph type="body" idx="4294967295"/>
          </p:nvPr>
        </p:nvSpPr>
        <p:spPr>
          <a:xfrm>
            <a:off x="990600" y="2362200"/>
            <a:ext cx="7772400" cy="4114800"/>
          </a:xfrm>
        </p:spPr>
        <p:txBody>
          <a:bodyPr/>
          <a:lstStyle/>
          <a:p>
            <a:pPr marL="609600" indent="-609600">
              <a:buFontTx/>
              <a:buAutoNum type="alphaUcPeriod"/>
            </a:pPr>
            <a:r>
              <a:rPr lang="en-US" smtClean="0"/>
              <a:t>1 to 3</a:t>
            </a:r>
          </a:p>
          <a:p>
            <a:pPr marL="609600" indent="-609600">
              <a:buFontTx/>
              <a:buAutoNum type="alphaUcPeriod"/>
            </a:pPr>
            <a:r>
              <a:rPr lang="en-US" smtClean="0"/>
              <a:t>4 to 6</a:t>
            </a:r>
          </a:p>
          <a:p>
            <a:pPr marL="609600" indent="-609600">
              <a:buFontTx/>
              <a:buAutoNum type="alphaUcPeriod"/>
            </a:pPr>
            <a:r>
              <a:rPr lang="en-US" smtClean="0"/>
              <a:t>7 to 9</a:t>
            </a:r>
          </a:p>
          <a:p>
            <a:pPr marL="609600" indent="-609600">
              <a:buFontTx/>
              <a:buAutoNum type="alphaUcPeriod"/>
            </a:pPr>
            <a:r>
              <a:rPr lang="en-US" smtClean="0"/>
              <a:t>10 to 12</a:t>
            </a:r>
          </a:p>
          <a:p>
            <a:pPr marL="609600" indent="-609600">
              <a:buFontTx/>
              <a:buAutoNum type="alphaUcPeriod"/>
            </a:pPr>
            <a:r>
              <a:rPr lang="en-US" smtClean="0"/>
              <a:t>13 to 15</a:t>
            </a:r>
          </a:p>
        </p:txBody>
      </p:sp>
      <p:pic>
        <p:nvPicPr>
          <p:cNvPr id="54276" name="Picture 4" descr="drew"/>
          <p:cNvPicPr>
            <a:picLocks noChangeAspect="1" noChangeArrowheads="1"/>
          </p:cNvPicPr>
          <p:nvPr/>
        </p:nvPicPr>
        <p:blipFill>
          <a:blip r:embed="rId2"/>
          <a:srcRect/>
          <a:stretch>
            <a:fillRect/>
          </a:stretch>
        </p:blipFill>
        <p:spPr bwMode="auto">
          <a:xfrm>
            <a:off x="5799138" y="2286000"/>
            <a:ext cx="33448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685800" y="609600"/>
            <a:ext cx="8001000" cy="1143000"/>
          </a:xfrm>
        </p:spPr>
        <p:txBody>
          <a:bodyPr>
            <a:normAutofit fontScale="90000"/>
          </a:bodyPr>
          <a:lstStyle/>
          <a:p>
            <a:r>
              <a:rPr lang="en-US" sz="4000" smtClean="0"/>
              <a:t>How many shots did Neitzel make in your simulated game?</a:t>
            </a:r>
          </a:p>
        </p:txBody>
      </p:sp>
      <p:sp>
        <p:nvSpPr>
          <p:cNvPr id="55299" name="Rectangle 3"/>
          <p:cNvSpPr>
            <a:spLocks noGrp="1" noChangeArrowheads="1"/>
          </p:cNvSpPr>
          <p:nvPr>
            <p:ph type="body" idx="4294967295"/>
          </p:nvPr>
        </p:nvSpPr>
        <p:spPr>
          <a:xfrm>
            <a:off x="990600" y="2362200"/>
            <a:ext cx="7772400" cy="4114800"/>
          </a:xfrm>
        </p:spPr>
        <p:txBody>
          <a:bodyPr/>
          <a:lstStyle/>
          <a:p>
            <a:pPr marL="609600" indent="-609600">
              <a:buFontTx/>
              <a:buAutoNum type="alphaUcPeriod"/>
            </a:pPr>
            <a:r>
              <a:rPr lang="en-US" smtClean="0"/>
              <a:t>1 to 3</a:t>
            </a:r>
          </a:p>
          <a:p>
            <a:pPr marL="609600" indent="-609600">
              <a:buFontTx/>
              <a:buAutoNum type="alphaUcPeriod"/>
            </a:pPr>
            <a:r>
              <a:rPr lang="en-US" smtClean="0"/>
              <a:t>4 to 6</a:t>
            </a:r>
          </a:p>
          <a:p>
            <a:pPr marL="609600" indent="-609600">
              <a:buFontTx/>
              <a:buAutoNum type="alphaUcPeriod"/>
            </a:pPr>
            <a:r>
              <a:rPr lang="en-US" smtClean="0"/>
              <a:t>7 to 9</a:t>
            </a:r>
          </a:p>
          <a:p>
            <a:pPr marL="609600" indent="-609600">
              <a:buFontTx/>
              <a:buAutoNum type="alphaUcPeriod"/>
            </a:pPr>
            <a:r>
              <a:rPr lang="en-US" smtClean="0"/>
              <a:t>10 to 12</a:t>
            </a:r>
          </a:p>
          <a:p>
            <a:pPr marL="609600" indent="-609600">
              <a:buFontTx/>
              <a:buAutoNum type="alphaUcPeriod"/>
            </a:pPr>
            <a:r>
              <a:rPr lang="en-US" smtClean="0"/>
              <a:t>13 to 15</a:t>
            </a:r>
          </a:p>
        </p:txBody>
      </p:sp>
      <p:pic>
        <p:nvPicPr>
          <p:cNvPr id="55300" name="Picture 4" descr="drew"/>
          <p:cNvPicPr>
            <a:picLocks noChangeAspect="1" noChangeArrowheads="1"/>
          </p:cNvPicPr>
          <p:nvPr/>
        </p:nvPicPr>
        <p:blipFill>
          <a:blip r:embed="rId2"/>
          <a:srcRect/>
          <a:stretch>
            <a:fillRect/>
          </a:stretch>
        </p:blipFill>
        <p:spPr bwMode="auto">
          <a:xfrm>
            <a:off x="7694613" y="4876800"/>
            <a:ext cx="1449387" cy="1981200"/>
          </a:xfrm>
          <a:prstGeom prst="rect">
            <a:avLst/>
          </a:prstGeom>
          <a:noFill/>
          <a:ln w="9525">
            <a:noFill/>
            <a:miter lim="800000"/>
            <a:headEnd/>
            <a:tailEnd/>
          </a:ln>
        </p:spPr>
      </p:pic>
      <p:pic>
        <p:nvPicPr>
          <p:cNvPr id="55301" name="Picture 1"/>
          <p:cNvPicPr>
            <a:picLocks noChangeAspect="1"/>
          </p:cNvPicPr>
          <p:nvPr/>
        </p:nvPicPr>
        <p:blipFill>
          <a:blip r:embed="rId3"/>
          <a:srcRect/>
          <a:stretch>
            <a:fillRect/>
          </a:stretch>
        </p:blipFill>
        <p:spPr bwMode="auto">
          <a:xfrm>
            <a:off x="3589338" y="1997075"/>
            <a:ext cx="3848100" cy="3848100"/>
          </a:xfrm>
          <a:prstGeom prst="rect">
            <a:avLst/>
          </a:prstGeom>
          <a:noFill/>
          <a:ln w="9525">
            <a:noFill/>
            <a:miter lim="800000"/>
            <a:headEnd/>
            <a:tailEnd/>
          </a:ln>
        </p:spPr>
      </p:pic>
      <p:pic>
        <p:nvPicPr>
          <p:cNvPr id="55302" name="Ink 2"/>
          <p:cNvPicPr>
            <a:picLocks noChangeAspect="1" noChangeArrowheads="1"/>
          </p:cNvPicPr>
          <p:nvPr/>
        </p:nvPicPr>
        <p:blipFill>
          <a:blip r:embed="rId4"/>
          <a:srcRect/>
          <a:stretch>
            <a:fillRect/>
          </a:stretch>
        </p:blipFill>
        <p:spPr bwMode="auto">
          <a:xfrm>
            <a:off x="3660775" y="2022475"/>
            <a:ext cx="5126038"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normAutofit fontScale="90000"/>
          </a:bodyPr>
          <a:lstStyle/>
          <a:p>
            <a:r>
              <a:rPr lang="en-US" sz="4000" smtClean="0"/>
              <a:t>What is the distribution of simulated made shots?</a:t>
            </a:r>
          </a:p>
        </p:txBody>
      </p:sp>
      <p:sp>
        <p:nvSpPr>
          <p:cNvPr id="56323" name="Rectangle 3"/>
          <p:cNvSpPr>
            <a:spLocks noGrp="1" noChangeArrowheads="1"/>
          </p:cNvSpPr>
          <p:nvPr>
            <p:ph type="body" idx="4294967295"/>
          </p:nvPr>
        </p:nvSpPr>
        <p:spPr>
          <a:xfrm>
            <a:off x="609600" y="2209800"/>
            <a:ext cx="7772400" cy="4114800"/>
          </a:xfrm>
        </p:spPr>
        <p:txBody>
          <a:bodyPr/>
          <a:lstStyle/>
          <a:p>
            <a:pPr marL="609600" indent="-609600">
              <a:buFontTx/>
              <a:buAutoNum type="alphaUcPeriod"/>
            </a:pPr>
            <a:r>
              <a:rPr lang="en-US" sz="2400" smtClean="0"/>
              <a:t>Unimodal and roughly symmetric with mean about 8 and standard deviation about 2</a:t>
            </a:r>
          </a:p>
          <a:p>
            <a:pPr marL="609600" indent="-609600">
              <a:buFontTx/>
              <a:buAutoNum type="alphaUcPeriod"/>
            </a:pPr>
            <a:r>
              <a:rPr lang="en-US" sz="2400" smtClean="0"/>
              <a:t>Unimodal and roughly symmetric with mean less than 8 and standard deviation about 2</a:t>
            </a:r>
          </a:p>
          <a:p>
            <a:pPr marL="609600" indent="-609600">
              <a:buFontTx/>
              <a:buAutoNum type="alphaUcPeriod"/>
            </a:pPr>
            <a:r>
              <a:rPr lang="en-US" sz="2400" smtClean="0"/>
              <a:t>Unimodal and roughly symmetric with mean greater than 8 and standard deviation about 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1143000"/>
          </a:xfrm>
        </p:spPr>
        <p:txBody>
          <a:bodyPr/>
          <a:lstStyle/>
          <a:p>
            <a:r>
              <a:rPr lang="en-US" sz="3200" smtClean="0"/>
              <a:t>What is the distribution of simulated made shots?</a:t>
            </a:r>
          </a:p>
        </p:txBody>
      </p:sp>
      <p:sp>
        <p:nvSpPr>
          <p:cNvPr id="57347" name="Rectangle 3"/>
          <p:cNvSpPr>
            <a:spLocks noGrp="1" noChangeArrowheads="1"/>
          </p:cNvSpPr>
          <p:nvPr>
            <p:ph type="body" idx="4294967295"/>
          </p:nvPr>
        </p:nvSpPr>
        <p:spPr>
          <a:xfrm>
            <a:off x="152400" y="914400"/>
            <a:ext cx="5105400" cy="4114800"/>
          </a:xfrm>
        </p:spPr>
        <p:txBody>
          <a:bodyPr/>
          <a:lstStyle/>
          <a:p>
            <a:pPr marL="609600" indent="-609600">
              <a:lnSpc>
                <a:spcPct val="90000"/>
              </a:lnSpc>
              <a:buFontTx/>
              <a:buAutoNum type="alphaUcPeriod"/>
            </a:pPr>
            <a:r>
              <a:rPr lang="en-US" sz="2400" smtClean="0"/>
              <a:t>Unimodal and roughly symmetric with mean about 8 and standard deviation about 2</a:t>
            </a:r>
          </a:p>
          <a:p>
            <a:pPr marL="609600" indent="-609600">
              <a:lnSpc>
                <a:spcPct val="90000"/>
              </a:lnSpc>
              <a:buFontTx/>
              <a:buAutoNum type="alphaUcPeriod"/>
            </a:pPr>
            <a:r>
              <a:rPr lang="en-US" sz="2400" smtClean="0"/>
              <a:t>Unimodal and roughly symmetric with mean less than 8 and standard deviation about 2</a:t>
            </a:r>
          </a:p>
          <a:p>
            <a:pPr marL="609600" indent="-609600">
              <a:lnSpc>
                <a:spcPct val="90000"/>
              </a:lnSpc>
              <a:buFontTx/>
              <a:buAutoNum type="alphaUcPeriod"/>
            </a:pPr>
            <a:r>
              <a:rPr lang="en-US" sz="2400" smtClean="0"/>
              <a:t>Unimodal and roughly symmetric with mean greater than 8 and standard deviation about 2</a:t>
            </a:r>
          </a:p>
        </p:txBody>
      </p:sp>
      <p:pic>
        <p:nvPicPr>
          <p:cNvPr id="57348" name="Ink 1"/>
          <p:cNvPicPr>
            <a:picLocks noChangeAspect="1" noChangeArrowheads="1"/>
          </p:cNvPicPr>
          <p:nvPr/>
        </p:nvPicPr>
        <p:blipFill>
          <a:blip r:embed="rId2"/>
          <a:srcRect/>
          <a:stretch>
            <a:fillRect/>
          </a:stretch>
        </p:blipFill>
        <p:spPr bwMode="auto">
          <a:xfrm>
            <a:off x="487363" y="2105025"/>
            <a:ext cx="7643812" cy="1136650"/>
          </a:xfrm>
          <a:prstGeom prst="rect">
            <a:avLst/>
          </a:prstGeom>
          <a:noFill/>
          <a:ln w="9525">
            <a:noFill/>
            <a:miter lim="800000"/>
            <a:headEnd/>
            <a:tailEnd/>
          </a:ln>
        </p:spPr>
      </p:pic>
      <p:pic>
        <p:nvPicPr>
          <p:cNvPr id="57349" name="Picture 2"/>
          <p:cNvPicPr>
            <a:picLocks noChangeAspect="1"/>
          </p:cNvPicPr>
          <p:nvPr/>
        </p:nvPicPr>
        <p:blipFill>
          <a:blip r:embed="rId3"/>
          <a:srcRect/>
          <a:stretch>
            <a:fillRect/>
          </a:stretch>
        </p:blipFill>
        <p:spPr bwMode="auto">
          <a:xfrm>
            <a:off x="4876800" y="1303338"/>
            <a:ext cx="3878263" cy="3878262"/>
          </a:xfrm>
          <a:prstGeom prst="rect">
            <a:avLst/>
          </a:prstGeom>
          <a:noFill/>
          <a:ln w="9525">
            <a:noFill/>
            <a:miter lim="800000"/>
            <a:headEnd/>
            <a:tailEnd/>
          </a:ln>
        </p:spPr>
      </p:pic>
      <p:pic>
        <p:nvPicPr>
          <p:cNvPr id="57350" name="Ink 3"/>
          <p:cNvPicPr>
            <a:picLocks noChangeAspect="1" noChangeArrowheads="1"/>
          </p:cNvPicPr>
          <p:nvPr/>
        </p:nvPicPr>
        <p:blipFill>
          <a:blip r:embed="rId4"/>
          <a:srcRect/>
          <a:stretch>
            <a:fillRect/>
          </a:stretch>
        </p:blipFill>
        <p:spPr bwMode="auto">
          <a:xfrm>
            <a:off x="88900" y="865188"/>
            <a:ext cx="8516938"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smtClean="0"/>
              <a:t>Two more thought questions</a:t>
            </a:r>
          </a:p>
        </p:txBody>
      </p:sp>
      <p:sp>
        <p:nvSpPr>
          <p:cNvPr id="58371" name="Rectangle 3"/>
          <p:cNvSpPr>
            <a:spLocks noGrp="1" noChangeArrowheads="1"/>
          </p:cNvSpPr>
          <p:nvPr>
            <p:ph type="body" idx="4294967295"/>
          </p:nvPr>
        </p:nvSpPr>
        <p:spPr/>
        <p:txBody>
          <a:bodyPr/>
          <a:lstStyle/>
          <a:p>
            <a:r>
              <a:rPr lang="en-US" smtClean="0"/>
              <a:t>I made the slides last week. How did I know:</a:t>
            </a:r>
          </a:p>
          <a:p>
            <a:pPr lvl="1"/>
            <a:r>
              <a:rPr lang="en-US" smtClean="0"/>
              <a:t>What choices for number of shots made to give you?</a:t>
            </a:r>
          </a:p>
          <a:p>
            <a:pPr lvl="1"/>
            <a:r>
              <a:rPr lang="en-US" smtClean="0"/>
              <a:t>What the shape, center and variability of the distribution would be?</a:t>
            </a:r>
          </a:p>
          <a:p>
            <a:r>
              <a:rPr lang="en-US" smtClean="0"/>
              <a:t>Hint: I’m still not psychic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33794" name="Rectangle 2"/>
          <p:cNvSpPr>
            <a:spLocks noGrp="1"/>
          </p:cNvSpPr>
          <p:nvPr>
            <p:ph type="title"/>
          </p:nvPr>
        </p:nvSpPr>
        <p:spPr>
          <a:xfrm>
            <a:off x="228600" y="228600"/>
            <a:ext cx="8610600" cy="685800"/>
          </a:xfrm>
          <a:solidFill>
            <a:srgbClr val="C5C5E9"/>
          </a:solidFill>
        </p:spPr>
        <p:txBody>
          <a:bodyPr anchor="t"/>
          <a:lstStyle/>
          <a:p>
            <a:pPr algn="l" eaLnBrk="1" hangingPunct="1"/>
            <a:r>
              <a:rPr lang="en-US" sz="4000"/>
              <a:t>Cell Phone Drivers I - hypothesis testing</a:t>
            </a:r>
            <a:endParaRPr lang="en-US"/>
          </a:p>
        </p:txBody>
      </p:sp>
      <p:sp>
        <p:nvSpPr>
          <p:cNvPr id="33795" name="Rectangle 3"/>
          <p:cNvSpPr>
            <a:spLocks noGrp="1"/>
          </p:cNvSpPr>
          <p:nvPr>
            <p:ph type="body" idx="1"/>
          </p:nvPr>
        </p:nvSpPr>
        <p:spPr>
          <a:xfrm>
            <a:off x="609600" y="990600"/>
            <a:ext cx="7772400" cy="3352800"/>
          </a:xfrm>
        </p:spPr>
        <p:txBody>
          <a:bodyPr/>
          <a:lstStyle/>
          <a:p>
            <a:pPr marL="0" indent="1588" eaLnBrk="1" hangingPunct="1">
              <a:buFont typeface="Arial" pitchFamily="84" charset="0"/>
              <a:buNone/>
            </a:pPr>
            <a:r>
              <a:rPr lang="en-US" sz="2400"/>
              <a:t>A congressman claims that only 12% of drivers talk on their cell phone. Standing at a bus stop someone noticed 4 out of 10 drivers on a cell phone. Is this </a:t>
            </a:r>
          </a:p>
          <a:p>
            <a:pPr marL="0" indent="1588" eaLnBrk="1" hangingPunct="1">
              <a:buFont typeface="Arial" pitchFamily="84" charset="0"/>
              <a:buNone/>
            </a:pPr>
            <a:r>
              <a:rPr lang="en-US" sz="2400"/>
              <a:t>evidence that the </a:t>
            </a:r>
          </a:p>
          <a:p>
            <a:pPr marL="0" indent="1588" eaLnBrk="1" hangingPunct="1">
              <a:buFont typeface="Arial" pitchFamily="84" charset="0"/>
              <a:buNone/>
            </a:pPr>
            <a:r>
              <a:rPr lang="en-US" sz="2400"/>
              <a:t>congressman is </a:t>
            </a:r>
          </a:p>
          <a:p>
            <a:pPr marL="0" indent="1588" eaLnBrk="1" hangingPunct="1">
              <a:buFont typeface="Arial" pitchFamily="84" charset="0"/>
              <a:buNone/>
            </a:pPr>
            <a:r>
              <a:rPr lang="en-US" sz="2400"/>
              <a:t>wrong?</a:t>
            </a:r>
            <a:endParaRPr lang="en-US" sz="2800"/>
          </a:p>
        </p:txBody>
      </p:sp>
      <p:pic>
        <p:nvPicPr>
          <p:cNvPr id="33796" name="Picture 4" descr="cellphonedriver"/>
          <p:cNvPicPr>
            <a:picLocks noChangeAspect="1" noChangeArrowheads="1"/>
          </p:cNvPicPr>
          <p:nvPr/>
        </p:nvPicPr>
        <p:blipFill>
          <a:blip r:embed="rId2"/>
          <a:srcRect/>
          <a:stretch>
            <a:fillRect/>
          </a:stretch>
        </p:blipFill>
        <p:spPr bwMode="auto">
          <a:xfrm>
            <a:off x="0" y="4330700"/>
            <a:ext cx="3810000" cy="2527300"/>
          </a:xfrm>
          <a:prstGeom prst="rect">
            <a:avLst/>
          </a:prstGeom>
          <a:noFill/>
          <a:ln w="9525">
            <a:noFill/>
            <a:miter lim="800000"/>
            <a:headEnd/>
            <a:tailEnd/>
          </a:ln>
        </p:spPr>
      </p:pic>
      <p:pic>
        <p:nvPicPr>
          <p:cNvPr id="33797" name="Picture 5" descr="cellphonesim"/>
          <p:cNvPicPr>
            <a:picLocks noChangeAspect="1" noChangeArrowheads="1"/>
          </p:cNvPicPr>
          <p:nvPr/>
        </p:nvPicPr>
        <p:blipFill>
          <a:blip r:embed="rId3"/>
          <a:srcRect/>
          <a:stretch>
            <a:fillRect/>
          </a:stretch>
        </p:blipFill>
        <p:spPr bwMode="auto">
          <a:xfrm>
            <a:off x="3657600" y="2454275"/>
            <a:ext cx="5486400"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pic>
        <p:nvPicPr>
          <p:cNvPr id="34818" name="Picture 2" descr="cellphonedriver"/>
          <p:cNvPicPr>
            <a:picLocks noChangeAspect="1" noChangeArrowheads="1"/>
          </p:cNvPicPr>
          <p:nvPr/>
        </p:nvPicPr>
        <p:blipFill>
          <a:blip r:embed="rId2"/>
          <a:srcRect/>
          <a:stretch>
            <a:fillRect/>
          </a:stretch>
        </p:blipFill>
        <p:spPr bwMode="auto">
          <a:xfrm>
            <a:off x="5867400" y="4684713"/>
            <a:ext cx="3276600" cy="2173287"/>
          </a:xfrm>
          <a:prstGeom prst="rect">
            <a:avLst/>
          </a:prstGeom>
          <a:noFill/>
          <a:ln w="9525">
            <a:noFill/>
            <a:miter lim="800000"/>
            <a:headEnd/>
            <a:tailEnd/>
          </a:ln>
        </p:spPr>
      </p:pic>
      <p:sp>
        <p:nvSpPr>
          <p:cNvPr id="34820" name="Rectangle 4"/>
          <p:cNvSpPr>
            <a:spLocks noGrp="1"/>
          </p:cNvSpPr>
          <p:nvPr>
            <p:ph type="body" idx="1"/>
          </p:nvPr>
        </p:nvSpPr>
        <p:spPr>
          <a:xfrm>
            <a:off x="609600" y="990600"/>
            <a:ext cx="7772400" cy="5334000"/>
          </a:xfrm>
        </p:spPr>
        <p:txBody>
          <a:bodyPr/>
          <a:lstStyle/>
          <a:p>
            <a:pPr eaLnBrk="1" hangingPunct="1">
              <a:lnSpc>
                <a:spcPct val="90000"/>
              </a:lnSpc>
            </a:pPr>
            <a:r>
              <a:rPr lang="en-US" sz="2800"/>
              <a:t>A congressman claims that only 12% of drivers talk on their cell phone. Standing at a bus stop someone noticed 4 out of 10 drivers on a cell phone. Is this evidence that the congressman is wrong?</a:t>
            </a:r>
          </a:p>
          <a:p>
            <a:pPr eaLnBrk="1" hangingPunct="1">
              <a:lnSpc>
                <a:spcPct val="90000"/>
              </a:lnSpc>
            </a:pPr>
            <a:r>
              <a:rPr lang="en-US" sz="2800"/>
              <a:t>From our simulation results, if 12% of drivers talk on their cell phone, we would expect to see 4 out of 10 drivers on their phone about 13/531 = 2.4% of the time.</a:t>
            </a:r>
          </a:p>
          <a:p>
            <a:pPr eaLnBrk="1" hangingPunct="1">
              <a:lnSpc>
                <a:spcPct val="90000"/>
              </a:lnSpc>
            </a:pPr>
            <a:r>
              <a:rPr lang="en-US" sz="2800"/>
              <a:t>The unusual observation </a:t>
            </a:r>
          </a:p>
          <a:p>
            <a:pPr eaLnBrk="1" hangingPunct="1">
              <a:lnSpc>
                <a:spcPct val="90000"/>
              </a:lnSpc>
              <a:buFont typeface="Arial" pitchFamily="84" charset="0"/>
              <a:buNone/>
            </a:pPr>
            <a:r>
              <a:rPr lang="en-US" sz="2800"/>
              <a:t>	DOES call into question the </a:t>
            </a:r>
          </a:p>
          <a:p>
            <a:pPr eaLnBrk="1" hangingPunct="1">
              <a:lnSpc>
                <a:spcPct val="90000"/>
              </a:lnSpc>
              <a:buFont typeface="Arial" pitchFamily="84" charset="0"/>
              <a:buNone/>
            </a:pPr>
            <a:r>
              <a:rPr lang="en-US" sz="2800"/>
              <a:t>	congressman’s claim.</a:t>
            </a:r>
          </a:p>
        </p:txBody>
      </p:sp>
      <p:sp>
        <p:nvSpPr>
          <p:cNvPr id="34821" name="Rectangle 2"/>
          <p:cNvSpPr>
            <a:spLocks/>
          </p:cNvSpPr>
          <p:nvPr/>
        </p:nvSpPr>
        <p:spPr bwMode="auto">
          <a:xfrm>
            <a:off x="228600" y="228600"/>
            <a:ext cx="8610600" cy="685800"/>
          </a:xfrm>
          <a:prstGeom prst="rect">
            <a:avLst/>
          </a:prstGeom>
          <a:solidFill>
            <a:srgbClr val="C5C5E9"/>
          </a:solidFill>
          <a:ln w="9525">
            <a:noFill/>
            <a:miter lim="800000"/>
            <a:headEnd/>
            <a:tailEnd/>
          </a:ln>
        </p:spPr>
        <p:txBody>
          <a:bodyPr>
            <a:prstTxWarp prst="textNoShape">
              <a:avLst/>
            </a:prstTxWarp>
          </a:bodyPr>
          <a:lstStyle/>
          <a:p>
            <a:r>
              <a:rPr lang="en-US" sz="4000">
                <a:latin typeface="Calibri" pitchFamily="84" charset="0"/>
              </a:rPr>
              <a:t>Cell Phone Drivers I - hypothesis testing</a:t>
            </a:r>
            <a:endParaRPr lang="en-US" sz="4400">
              <a:latin typeface="Calibri" pitchFamily="8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274638"/>
            <a:ext cx="8713788" cy="1143000"/>
          </a:xfrm>
          <a:solidFill>
            <a:schemeClr val="accent2">
              <a:lumMod val="40000"/>
              <a:lumOff val="60000"/>
            </a:schemeClr>
          </a:solidFill>
        </p:spPr>
        <p:txBody>
          <a:bodyPr>
            <a:normAutofit/>
          </a:bodyPr>
          <a:lstStyle/>
          <a:p>
            <a:pPr eaLnBrk="1" hangingPunct="1">
              <a:defRPr/>
            </a:pPr>
            <a:r>
              <a:rPr lang="en-US" sz="3600" smtClean="0"/>
              <a:t>Clicker Implementation</a:t>
            </a:r>
            <a:endParaRPr lang="en-US" sz="4000" smtClean="0"/>
          </a:p>
        </p:txBody>
      </p:sp>
      <p:sp>
        <p:nvSpPr>
          <p:cNvPr id="3" name="Content Placeholder 2"/>
          <p:cNvSpPr>
            <a:spLocks noGrp="1"/>
          </p:cNvSpPr>
          <p:nvPr>
            <p:ph idx="4294967295"/>
          </p:nvPr>
        </p:nvSpPr>
        <p:spPr>
          <a:xfrm>
            <a:off x="250825" y="1600200"/>
            <a:ext cx="8713788" cy="5068888"/>
          </a:xfrm>
          <a:solidFill>
            <a:srgbClr val="F8EDEC"/>
          </a:solidFill>
          <a:ln>
            <a:solidFill>
              <a:schemeClr val="accent2">
                <a:lumMod val="20000"/>
                <a:lumOff val="80000"/>
              </a:schemeClr>
            </a:solidFill>
          </a:ln>
        </p:spPr>
        <p:txBody>
          <a:bodyPr>
            <a:noAutofit/>
          </a:bodyPr>
          <a:lstStyle/>
          <a:p>
            <a:pPr marL="514350" indent="-514350" eaLnBrk="1" hangingPunct="1">
              <a:spcBef>
                <a:spcPct val="0"/>
              </a:spcBef>
              <a:buFontTx/>
              <a:buNone/>
              <a:defRPr/>
            </a:pPr>
            <a:r>
              <a:rPr lang="en-US" sz="2800" dirty="0" smtClean="0"/>
              <a:t>Students paid for the clickers; </a:t>
            </a:r>
            <a:r>
              <a:rPr lang="en-US" sz="2800" dirty="0" err="1" smtClean="0"/>
              <a:t>i</a:t>
            </a:r>
            <a:r>
              <a:rPr lang="en-US" sz="2800" dirty="0" smtClean="0"/>
              <a:t>&gt;clicker one of two supported systems on campus</a:t>
            </a:r>
          </a:p>
          <a:p>
            <a:pPr marL="514350" indent="-514350" eaLnBrk="1" hangingPunct="1">
              <a:spcBef>
                <a:spcPct val="0"/>
              </a:spcBef>
              <a:buFontTx/>
              <a:buNone/>
              <a:defRPr/>
            </a:pPr>
            <a:r>
              <a:rPr lang="en-US" sz="2800" dirty="0" smtClean="0"/>
              <a:t>Medium stakes assessment: To earn points for the day students must answer 75% of all questions asked. Students could miss up to three classes without penalty. Clicker points accounted for 10% of the semester grade.</a:t>
            </a:r>
          </a:p>
          <a:p>
            <a:pPr marL="514350" indent="-514350" eaLnBrk="1" hangingPunct="1">
              <a:spcBef>
                <a:spcPct val="0"/>
              </a:spcBef>
              <a:buFontTx/>
              <a:buNone/>
              <a:defRPr/>
            </a:pPr>
            <a:r>
              <a:rPr lang="en-US" sz="2800" dirty="0" smtClean="0">
                <a:latin typeface="Arial" pitchFamily="84" charset="0"/>
              </a:rPr>
              <a:t> </a:t>
            </a:r>
            <a:r>
              <a:rPr lang="en-US" sz="2800" dirty="0" smtClean="0"/>
              <a:t>Daily Use: The distribution of the number of clicker questions per class was bimodal: “low-clicker</a:t>
            </a:r>
            <a:r>
              <a:rPr lang="en-US" sz="2800" dirty="0" smtClean="0">
                <a:latin typeface="Lucida Grande" pitchFamily="84" charset="0"/>
              </a:rPr>
              <a:t>”</a:t>
            </a:r>
            <a:r>
              <a:rPr lang="en-US" sz="2800" dirty="0" smtClean="0"/>
              <a:t> days had 2 to 5 questions, “high-clicker</a:t>
            </a:r>
            <a:r>
              <a:rPr lang="en-US" sz="2800" dirty="0" smtClean="0">
                <a:latin typeface="Lucida Grande" pitchFamily="84" charset="0"/>
              </a:rPr>
              <a:t>”</a:t>
            </a:r>
            <a:r>
              <a:rPr lang="en-US" sz="2800" dirty="0" smtClean="0"/>
              <a:t> days, 9 to 12 questions with approximately equal number of each type of day</a:t>
            </a:r>
          </a:p>
          <a:p>
            <a:pPr marL="514350" indent="-514350" eaLnBrk="1" hangingPunct="1">
              <a:spcBef>
                <a:spcPct val="0"/>
              </a:spcBef>
              <a:buFontTx/>
              <a:buNone/>
              <a:defRPr/>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eaLnBrk="1" hangingPunct="1"/>
            <a:r>
              <a:rPr lang="en-US"/>
              <a:t>Is the sample size large enough condition met?</a:t>
            </a:r>
          </a:p>
        </p:txBody>
      </p:sp>
      <p:sp>
        <p:nvSpPr>
          <p:cNvPr id="35843" name="Rectangle 3"/>
          <p:cNvSpPr>
            <a:spLocks noGrp="1"/>
          </p:cNvSpPr>
          <p:nvPr>
            <p:ph type="body" idx="1"/>
          </p:nvPr>
        </p:nvSpPr>
        <p:spPr>
          <a:xfrm>
            <a:off x="685800" y="1981200"/>
            <a:ext cx="8229600" cy="4038600"/>
          </a:xfrm>
        </p:spPr>
        <p:txBody>
          <a:bodyPr/>
          <a:lstStyle/>
          <a:p>
            <a:pPr marL="609600" indent="-609600" eaLnBrk="1" hangingPunct="1">
              <a:lnSpc>
                <a:spcPct val="90000"/>
              </a:lnSpc>
              <a:buFontTx/>
              <a:buAutoNum type="alphaUcPeriod"/>
            </a:pPr>
            <a:r>
              <a:rPr lang="en-US" sz="2800"/>
              <a:t>No, there are only 4 successes and 6 failures - in hypothesis testing we use the hypothesized value so this answer is incorrect.</a:t>
            </a:r>
          </a:p>
          <a:p>
            <a:pPr marL="609600" indent="-609600" eaLnBrk="1" hangingPunct="1">
              <a:lnSpc>
                <a:spcPct val="90000"/>
              </a:lnSpc>
              <a:buFontTx/>
              <a:buAutoNum type="alphaUcPeriod"/>
            </a:pPr>
            <a:r>
              <a:rPr lang="en-US" sz="2800"/>
              <a:t>No, we expect only about 1 success and 9 failures</a:t>
            </a:r>
          </a:p>
          <a:p>
            <a:pPr marL="609600" indent="-609600" eaLnBrk="1" hangingPunct="1">
              <a:lnSpc>
                <a:spcPct val="90000"/>
              </a:lnSpc>
              <a:buFontTx/>
              <a:buAutoNum type="alphaUcPeriod"/>
            </a:pPr>
            <a:r>
              <a:rPr lang="en-US" sz="2800"/>
              <a:t>Yes, the sample is size 10</a:t>
            </a:r>
          </a:p>
          <a:p>
            <a:pPr marL="609600" indent="-609600" eaLnBrk="1" hangingPunct="1">
              <a:lnSpc>
                <a:spcPct val="90000"/>
              </a:lnSpc>
              <a:buFontTx/>
              <a:buAutoNum type="alphaUcPeriod"/>
            </a:pPr>
            <a:r>
              <a:rPr lang="en-US" sz="2800"/>
              <a:t>Yes, the sample size is smaller than 10% of the population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eaLnBrk="1" hangingPunct="1"/>
            <a:r>
              <a:rPr lang="en-US"/>
              <a:t>Is the sample size large enough condition met?</a:t>
            </a:r>
          </a:p>
        </p:txBody>
      </p:sp>
      <p:sp>
        <p:nvSpPr>
          <p:cNvPr id="36867" name="Rectangle 3"/>
          <p:cNvSpPr>
            <a:spLocks noGrp="1"/>
          </p:cNvSpPr>
          <p:nvPr>
            <p:ph type="body" idx="1"/>
          </p:nvPr>
        </p:nvSpPr>
        <p:spPr>
          <a:xfrm>
            <a:off x="685800" y="1981200"/>
            <a:ext cx="8229600" cy="4038600"/>
          </a:xfrm>
        </p:spPr>
        <p:txBody>
          <a:bodyPr/>
          <a:lstStyle/>
          <a:p>
            <a:pPr marL="609600" indent="-609600" eaLnBrk="1" hangingPunct="1">
              <a:lnSpc>
                <a:spcPct val="90000"/>
              </a:lnSpc>
              <a:buFontTx/>
              <a:buAutoNum type="alphaUcPeriod"/>
            </a:pPr>
            <a:r>
              <a:rPr lang="en-US" sz="2800"/>
              <a:t>No, there are only 4 successes and 6 failures - </a:t>
            </a:r>
            <a:r>
              <a:rPr lang="en-US" sz="2800">
                <a:solidFill>
                  <a:schemeClr val="tx2"/>
                </a:solidFill>
              </a:rPr>
              <a:t>in hypothesis testing we use the hypothesized value so this answer is incorrect.</a:t>
            </a:r>
            <a:endParaRPr lang="en-US" sz="2800"/>
          </a:p>
          <a:p>
            <a:pPr marL="609600" indent="-609600" eaLnBrk="1" hangingPunct="1">
              <a:lnSpc>
                <a:spcPct val="90000"/>
              </a:lnSpc>
              <a:buFontTx/>
              <a:buAutoNum type="alphaUcPeriod"/>
            </a:pPr>
            <a:r>
              <a:rPr lang="en-US" sz="2800">
                <a:solidFill>
                  <a:srgbClr val="0000FF"/>
                </a:solidFill>
              </a:rPr>
              <a:t>No, we expect only about 1 success and 9 failures</a:t>
            </a:r>
          </a:p>
          <a:p>
            <a:pPr marL="609600" indent="-609600" eaLnBrk="1" hangingPunct="1">
              <a:lnSpc>
                <a:spcPct val="90000"/>
              </a:lnSpc>
              <a:buFontTx/>
              <a:buAutoNum type="alphaUcPeriod"/>
            </a:pPr>
            <a:r>
              <a:rPr lang="en-US" sz="2800"/>
              <a:t>Yes, the sample is size 10</a:t>
            </a:r>
          </a:p>
          <a:p>
            <a:pPr marL="609600" indent="-609600" eaLnBrk="1" hangingPunct="1">
              <a:lnSpc>
                <a:spcPct val="90000"/>
              </a:lnSpc>
              <a:buFontTx/>
              <a:buAutoNum type="alphaUcPeriod"/>
            </a:pPr>
            <a:r>
              <a:rPr lang="en-US" sz="2800"/>
              <a:t>Yes, the sample size is smaller than 10% of the population -</a:t>
            </a:r>
            <a:r>
              <a:rPr lang="en-US" sz="2800">
                <a:solidFill>
                  <a:schemeClr val="tx2"/>
                </a:solidFill>
              </a:rPr>
              <a:t> this is the 10% condition and needs to be checked as well, but this response is NOT about sample large enough</a:t>
            </a:r>
            <a:endParaRPr lang="en-US" sz="2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37891" name="Rectangle 3"/>
          <p:cNvSpPr>
            <a:spLocks noGrp="1"/>
          </p:cNvSpPr>
          <p:nvPr>
            <p:ph type="body" idx="1"/>
          </p:nvPr>
        </p:nvSpPr>
        <p:spPr>
          <a:xfrm>
            <a:off x="228600" y="914400"/>
            <a:ext cx="8686800" cy="3429000"/>
          </a:xfrm>
        </p:spPr>
        <p:txBody>
          <a:bodyPr/>
          <a:lstStyle/>
          <a:p>
            <a:pPr marL="0" indent="1588" eaLnBrk="1" hangingPunct="1">
              <a:buFont typeface="Arial" pitchFamily="84" charset="0"/>
              <a:buNone/>
            </a:pPr>
            <a:r>
              <a:rPr lang="en-US"/>
              <a:t>Notice that the results have a unimodal distribution with right skew. If the sample size condition were met, the distribution would be symmetric</a:t>
            </a:r>
          </a:p>
          <a:p>
            <a:pPr marL="0" indent="1588" eaLnBrk="1" hangingPunct="1">
              <a:buFont typeface="Arial" pitchFamily="84" charset="0"/>
              <a:buNone/>
            </a:pPr>
            <a:r>
              <a:rPr lang="en-US"/>
              <a:t>based on the Central</a:t>
            </a:r>
          </a:p>
          <a:p>
            <a:pPr marL="0" indent="1588" eaLnBrk="1" hangingPunct="1">
              <a:buFont typeface="Arial" pitchFamily="84" charset="0"/>
              <a:buNone/>
            </a:pPr>
            <a:r>
              <a:rPr lang="en-US"/>
              <a:t>Limit Theorem</a:t>
            </a:r>
          </a:p>
        </p:txBody>
      </p:sp>
      <p:pic>
        <p:nvPicPr>
          <p:cNvPr id="37892" name="Picture 4" descr="cellphonedriver"/>
          <p:cNvPicPr>
            <a:picLocks noChangeAspect="1" noChangeArrowheads="1"/>
          </p:cNvPicPr>
          <p:nvPr/>
        </p:nvPicPr>
        <p:blipFill>
          <a:blip r:embed="rId2"/>
          <a:srcRect/>
          <a:stretch>
            <a:fillRect/>
          </a:stretch>
        </p:blipFill>
        <p:spPr bwMode="auto">
          <a:xfrm>
            <a:off x="0" y="4330700"/>
            <a:ext cx="3810000" cy="2527300"/>
          </a:xfrm>
          <a:prstGeom prst="rect">
            <a:avLst/>
          </a:prstGeom>
          <a:noFill/>
          <a:ln w="9525">
            <a:noFill/>
            <a:miter lim="800000"/>
            <a:headEnd/>
            <a:tailEnd/>
          </a:ln>
        </p:spPr>
      </p:pic>
      <p:pic>
        <p:nvPicPr>
          <p:cNvPr id="37893" name="Picture 5" descr="cellphonesim"/>
          <p:cNvPicPr>
            <a:picLocks noChangeAspect="1" noChangeArrowheads="1"/>
          </p:cNvPicPr>
          <p:nvPr/>
        </p:nvPicPr>
        <p:blipFill>
          <a:blip r:embed="rId3"/>
          <a:srcRect/>
          <a:stretch>
            <a:fillRect/>
          </a:stretch>
        </p:blipFill>
        <p:spPr bwMode="auto">
          <a:xfrm>
            <a:off x="3810000" y="2576513"/>
            <a:ext cx="5334000" cy="4281487"/>
          </a:xfrm>
          <a:prstGeom prst="rect">
            <a:avLst/>
          </a:prstGeom>
          <a:noFill/>
          <a:ln w="9525">
            <a:noFill/>
            <a:miter lim="800000"/>
            <a:headEnd/>
            <a:tailEnd/>
          </a:ln>
        </p:spPr>
      </p:pic>
      <p:sp>
        <p:nvSpPr>
          <p:cNvPr id="37894" name="Rectangle 2"/>
          <p:cNvSpPr>
            <a:spLocks/>
          </p:cNvSpPr>
          <p:nvPr/>
        </p:nvSpPr>
        <p:spPr bwMode="auto">
          <a:xfrm>
            <a:off x="228600" y="228600"/>
            <a:ext cx="8610600" cy="685800"/>
          </a:xfrm>
          <a:prstGeom prst="rect">
            <a:avLst/>
          </a:prstGeom>
          <a:solidFill>
            <a:srgbClr val="C5C5E9"/>
          </a:solidFill>
          <a:ln w="9525">
            <a:noFill/>
            <a:miter lim="800000"/>
            <a:headEnd/>
            <a:tailEnd/>
          </a:ln>
        </p:spPr>
        <p:txBody>
          <a:bodyPr>
            <a:prstTxWarp prst="textNoShape">
              <a:avLst/>
            </a:prstTxWarp>
          </a:bodyPr>
          <a:lstStyle/>
          <a:p>
            <a:r>
              <a:rPr lang="en-US" sz="4000">
                <a:latin typeface="Calibri" pitchFamily="84" charset="0"/>
              </a:rPr>
              <a:t>Cell Phone Drivers I - hypothesis testing</a:t>
            </a:r>
            <a:endParaRPr lang="en-US" sz="4400">
              <a:latin typeface="Calibri" pitchFamily="8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38914" name="Rectangle 2"/>
          <p:cNvSpPr>
            <a:spLocks noGrp="1"/>
          </p:cNvSpPr>
          <p:nvPr>
            <p:ph type="title"/>
          </p:nvPr>
        </p:nvSpPr>
        <p:spPr>
          <a:xfrm>
            <a:off x="446088" y="476250"/>
            <a:ext cx="8229600" cy="1143000"/>
          </a:xfrm>
        </p:spPr>
        <p:txBody>
          <a:bodyPr/>
          <a:lstStyle/>
          <a:p>
            <a:pPr eaLnBrk="1" hangingPunct="1"/>
            <a:r>
              <a:rPr lang="en-US"/>
              <a:t>Which sample size is the smallest that meets the “large enough” condition?</a:t>
            </a:r>
          </a:p>
        </p:txBody>
      </p:sp>
      <p:sp>
        <p:nvSpPr>
          <p:cNvPr id="38915" name="Rectangle 3"/>
          <p:cNvSpPr>
            <a:spLocks noGrp="1"/>
          </p:cNvSpPr>
          <p:nvPr>
            <p:ph type="body" idx="1"/>
          </p:nvPr>
        </p:nvSpPr>
        <p:spPr>
          <a:xfrm>
            <a:off x="457200" y="1851025"/>
            <a:ext cx="8229600" cy="3940175"/>
          </a:xfrm>
        </p:spPr>
        <p:txBody>
          <a:bodyPr/>
          <a:lstStyle/>
          <a:p>
            <a:pPr marL="609600" indent="-609600" eaLnBrk="1" hangingPunct="1">
              <a:buFontTx/>
              <a:buAutoNum type="alphaUcPeriod"/>
            </a:pPr>
            <a:r>
              <a:rPr lang="en-US"/>
              <a:t>50</a:t>
            </a:r>
          </a:p>
          <a:p>
            <a:pPr marL="609600" indent="-609600" eaLnBrk="1" hangingPunct="1">
              <a:buFontTx/>
              <a:buAutoNum type="alphaUcPeriod"/>
            </a:pPr>
            <a:r>
              <a:rPr lang="en-US"/>
              <a:t>75</a:t>
            </a:r>
          </a:p>
          <a:p>
            <a:pPr marL="609600" indent="-609600" eaLnBrk="1" hangingPunct="1">
              <a:buFontTx/>
              <a:buAutoNum type="alphaUcPeriod"/>
            </a:pPr>
            <a:r>
              <a:rPr lang="en-US"/>
              <a:t>100</a:t>
            </a:r>
            <a:endParaRPr lang="en-US">
              <a:solidFill>
                <a:schemeClr val="hlink"/>
              </a:solidFill>
            </a:endParaRPr>
          </a:p>
          <a:p>
            <a:pPr marL="609600" indent="-609600" eaLnBrk="1" hangingPunct="1">
              <a:buFontTx/>
              <a:buAutoNum type="alphaUcPeriod"/>
            </a:pPr>
            <a:r>
              <a:rPr lang="en-US"/>
              <a:t>125</a:t>
            </a:r>
          </a:p>
          <a:p>
            <a:pPr marL="609600" indent="-609600" eaLnBrk="1" hangingPunct="1">
              <a:buFontTx/>
              <a:buAutoNum type="alphaUcPeriod"/>
            </a:pPr>
            <a:r>
              <a:rPr lang="en-US"/>
              <a:t>150</a:t>
            </a:r>
          </a:p>
        </p:txBody>
      </p:sp>
      <p:pic>
        <p:nvPicPr>
          <p:cNvPr id="38916" name="Picture 4" descr="cellphonedriver"/>
          <p:cNvPicPr>
            <a:picLocks noChangeAspect="1" noChangeArrowheads="1"/>
          </p:cNvPicPr>
          <p:nvPr/>
        </p:nvPicPr>
        <p:blipFill>
          <a:blip r:embed="rId2"/>
          <a:srcRect/>
          <a:stretch>
            <a:fillRect/>
          </a:stretch>
        </p:blipFill>
        <p:spPr bwMode="auto">
          <a:xfrm>
            <a:off x="5334000" y="4330700"/>
            <a:ext cx="3810000" cy="2527300"/>
          </a:xfrm>
          <a:prstGeom prst="rect">
            <a:avLst/>
          </a:prstGeom>
          <a:noFill/>
          <a:ln w="9525">
            <a:noFill/>
            <a:miter lim="800000"/>
            <a:headEnd/>
            <a:tailEnd/>
          </a:ln>
        </p:spPr>
      </p:pic>
      <p:sp>
        <p:nvSpPr>
          <p:cNvPr id="38917" name="Text Box 5"/>
          <p:cNvSpPr txBox="1">
            <a:spLocks noChangeArrowheads="1"/>
          </p:cNvSpPr>
          <p:nvPr/>
        </p:nvSpPr>
        <p:spPr bwMode="auto">
          <a:xfrm>
            <a:off x="3962400" y="2286000"/>
            <a:ext cx="4740275" cy="831850"/>
          </a:xfrm>
          <a:prstGeom prst="rect">
            <a:avLst/>
          </a:prstGeom>
          <a:noFill/>
          <a:ln w="9525">
            <a:solidFill>
              <a:schemeClr val="tx1"/>
            </a:solidFill>
            <a:miter lim="800000"/>
            <a:headEnd/>
            <a:tailEnd/>
          </a:ln>
        </p:spPr>
        <p:txBody>
          <a:bodyPr>
            <a:prstTxWarp prst="textNoShape">
              <a:avLst/>
            </a:prstTxWarp>
            <a:spAutoFit/>
          </a:bodyPr>
          <a:lstStyle/>
          <a:p>
            <a:pPr eaLnBrk="0" hangingPunct="0"/>
            <a:r>
              <a:rPr lang="en-US"/>
              <a:t>Congressman claims 12% of drivers talk on their cell phone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39938" name="Rectangle 2"/>
          <p:cNvSpPr>
            <a:spLocks noGrp="1"/>
          </p:cNvSpPr>
          <p:nvPr>
            <p:ph type="title"/>
          </p:nvPr>
        </p:nvSpPr>
        <p:spPr>
          <a:xfrm>
            <a:off x="441325" y="404813"/>
            <a:ext cx="8229600" cy="1143000"/>
          </a:xfrm>
        </p:spPr>
        <p:txBody>
          <a:bodyPr/>
          <a:lstStyle/>
          <a:p>
            <a:pPr eaLnBrk="1" hangingPunct="1"/>
            <a:r>
              <a:rPr lang="en-US"/>
              <a:t>Which sample size is the smallest that meets the “large enough” condition?</a:t>
            </a:r>
          </a:p>
        </p:txBody>
      </p:sp>
      <p:sp>
        <p:nvSpPr>
          <p:cNvPr id="39939" name="Rectangle 3"/>
          <p:cNvSpPr>
            <a:spLocks noGrp="1"/>
          </p:cNvSpPr>
          <p:nvPr>
            <p:ph type="body" idx="1"/>
          </p:nvPr>
        </p:nvSpPr>
        <p:spPr>
          <a:xfrm>
            <a:off x="457200" y="1851025"/>
            <a:ext cx="8229600" cy="3940175"/>
          </a:xfrm>
        </p:spPr>
        <p:txBody>
          <a:bodyPr/>
          <a:lstStyle/>
          <a:p>
            <a:pPr marL="609600" indent="-609600" eaLnBrk="1" hangingPunct="1">
              <a:buFontTx/>
              <a:buAutoNum type="alphaUcPeriod"/>
            </a:pPr>
            <a:r>
              <a:rPr lang="en-US"/>
              <a:t>50</a:t>
            </a:r>
          </a:p>
          <a:p>
            <a:pPr marL="609600" indent="-609600" eaLnBrk="1" hangingPunct="1">
              <a:buFontTx/>
              <a:buAutoNum type="alphaUcPeriod"/>
            </a:pPr>
            <a:r>
              <a:rPr lang="en-US"/>
              <a:t>75</a:t>
            </a:r>
          </a:p>
          <a:p>
            <a:pPr marL="609600" indent="-609600" eaLnBrk="1" hangingPunct="1">
              <a:buFontTx/>
              <a:buAutoNum type="alphaUcPeriod"/>
            </a:pPr>
            <a:r>
              <a:rPr lang="en-US">
                <a:solidFill>
                  <a:srgbClr val="0000FF"/>
                </a:solidFill>
              </a:rPr>
              <a:t>100 - because it gives 12 expected successes and 88 expected failures</a:t>
            </a:r>
          </a:p>
          <a:p>
            <a:pPr marL="609600" indent="-609600" eaLnBrk="1" hangingPunct="1">
              <a:buFontTx/>
              <a:buAutoNum type="alphaUcPeriod"/>
            </a:pPr>
            <a:r>
              <a:rPr lang="en-US"/>
              <a:t>125</a:t>
            </a:r>
          </a:p>
          <a:p>
            <a:pPr marL="609600" indent="-609600" eaLnBrk="1" hangingPunct="1">
              <a:buFontTx/>
              <a:buAutoNum type="alphaUcPeriod"/>
            </a:pPr>
            <a:r>
              <a:rPr lang="en-US"/>
              <a:t>150</a:t>
            </a:r>
          </a:p>
        </p:txBody>
      </p:sp>
      <p:pic>
        <p:nvPicPr>
          <p:cNvPr id="39940" name="Picture 4" descr="cellphonedriver"/>
          <p:cNvPicPr>
            <a:picLocks noChangeAspect="1" noChangeArrowheads="1"/>
          </p:cNvPicPr>
          <p:nvPr/>
        </p:nvPicPr>
        <p:blipFill>
          <a:blip r:embed="rId2"/>
          <a:srcRect/>
          <a:stretch>
            <a:fillRect/>
          </a:stretch>
        </p:blipFill>
        <p:spPr bwMode="auto">
          <a:xfrm>
            <a:off x="5334000" y="4330700"/>
            <a:ext cx="3810000" cy="2527300"/>
          </a:xfrm>
          <a:prstGeom prst="rect">
            <a:avLst/>
          </a:prstGeom>
          <a:noFill/>
          <a:ln w="9525">
            <a:noFill/>
            <a:miter lim="800000"/>
            <a:headEnd/>
            <a:tailEnd/>
          </a:ln>
        </p:spPr>
      </p:pic>
      <p:sp>
        <p:nvSpPr>
          <p:cNvPr id="39941" name="Text Box 5"/>
          <p:cNvSpPr txBox="1">
            <a:spLocks noChangeArrowheads="1"/>
          </p:cNvSpPr>
          <p:nvPr/>
        </p:nvSpPr>
        <p:spPr bwMode="auto">
          <a:xfrm>
            <a:off x="3962400" y="2286000"/>
            <a:ext cx="4740275" cy="831850"/>
          </a:xfrm>
          <a:prstGeom prst="rect">
            <a:avLst/>
          </a:prstGeom>
          <a:noFill/>
          <a:ln w="9525">
            <a:solidFill>
              <a:schemeClr val="tx1"/>
            </a:solidFill>
            <a:miter lim="800000"/>
            <a:headEnd/>
            <a:tailEnd/>
          </a:ln>
        </p:spPr>
        <p:txBody>
          <a:bodyPr>
            <a:prstTxWarp prst="textNoShape">
              <a:avLst/>
            </a:prstTxWarp>
            <a:spAutoFit/>
          </a:bodyPr>
          <a:lstStyle/>
          <a:p>
            <a:pPr eaLnBrk="0" hangingPunct="0"/>
            <a:r>
              <a:rPr lang="en-US"/>
              <a:t>Congressman claims 12% of drivers talk on their cell phone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pic>
        <p:nvPicPr>
          <p:cNvPr id="40962" name="Picture 6" descr="L1003011019_C4"/>
          <p:cNvPicPr>
            <a:picLocks noChangeAspect="1" noChangeArrowheads="1"/>
          </p:cNvPicPr>
          <p:nvPr/>
        </p:nvPicPr>
        <p:blipFill>
          <a:blip r:embed="rId2"/>
          <a:srcRect/>
          <a:stretch>
            <a:fillRect/>
          </a:stretch>
        </p:blipFill>
        <p:spPr bwMode="auto">
          <a:xfrm>
            <a:off x="4953000" y="1981200"/>
            <a:ext cx="3468688" cy="3468688"/>
          </a:xfrm>
          <a:prstGeom prst="rect">
            <a:avLst/>
          </a:prstGeom>
          <a:noFill/>
          <a:ln w="9525">
            <a:noFill/>
            <a:miter lim="800000"/>
            <a:headEnd/>
            <a:tailEnd/>
          </a:ln>
        </p:spPr>
      </p:pic>
      <p:sp>
        <p:nvSpPr>
          <p:cNvPr id="40963" name="Rectangle 2"/>
          <p:cNvSpPr>
            <a:spLocks noGrp="1"/>
          </p:cNvSpPr>
          <p:nvPr>
            <p:ph type="title"/>
          </p:nvPr>
        </p:nvSpPr>
        <p:spPr>
          <a:xfrm>
            <a:off x="685800" y="762000"/>
            <a:ext cx="8229600" cy="1143000"/>
          </a:xfrm>
        </p:spPr>
        <p:txBody>
          <a:bodyPr/>
          <a:lstStyle/>
          <a:p>
            <a:pPr algn="l" eaLnBrk="1" hangingPunct="1"/>
            <a:r>
              <a:rPr lang="en-US" sz="2800"/>
              <a:t>If the congressman is correct that only 12% of drivers talk on their cell phone, how many drivers out of 100 would have to be talking on their cell phones for you to think it was an unusually high number?</a:t>
            </a:r>
            <a:endParaRPr lang="en-US"/>
          </a:p>
        </p:txBody>
      </p:sp>
      <p:sp>
        <p:nvSpPr>
          <p:cNvPr id="40964" name="Rectangle 3"/>
          <p:cNvSpPr>
            <a:spLocks noGrp="1"/>
          </p:cNvSpPr>
          <p:nvPr>
            <p:ph type="body" idx="1"/>
          </p:nvPr>
        </p:nvSpPr>
        <p:spPr>
          <a:xfrm>
            <a:off x="685800" y="2743200"/>
            <a:ext cx="7772400" cy="3505200"/>
          </a:xfrm>
        </p:spPr>
        <p:txBody>
          <a:bodyPr/>
          <a:lstStyle/>
          <a:p>
            <a:pPr marL="609600" indent="-609600" eaLnBrk="1" hangingPunct="1">
              <a:buFontTx/>
              <a:buAutoNum type="alphaUcPeriod"/>
            </a:pPr>
            <a:r>
              <a:rPr lang="en-US"/>
              <a:t>Fewer than 15</a:t>
            </a:r>
          </a:p>
          <a:p>
            <a:pPr marL="609600" indent="-609600" eaLnBrk="1" hangingPunct="1">
              <a:buFontTx/>
              <a:buAutoNum type="alphaUcPeriod"/>
            </a:pPr>
            <a:r>
              <a:rPr lang="en-US"/>
              <a:t>15 or 16</a:t>
            </a:r>
          </a:p>
          <a:p>
            <a:pPr marL="609600" indent="-609600" eaLnBrk="1" hangingPunct="1">
              <a:buFontTx/>
              <a:buAutoNum type="alphaUcPeriod"/>
            </a:pPr>
            <a:r>
              <a:rPr lang="en-US"/>
              <a:t>17 or 18</a:t>
            </a:r>
          </a:p>
          <a:p>
            <a:pPr marL="609600" indent="-609600" eaLnBrk="1" hangingPunct="1">
              <a:buFontTx/>
              <a:buAutoNum type="alphaUcPeriod"/>
            </a:pPr>
            <a:r>
              <a:rPr lang="en-US"/>
              <a:t>19 or 20</a:t>
            </a:r>
          </a:p>
          <a:p>
            <a:pPr marL="609600" indent="-609600" eaLnBrk="1" hangingPunct="1">
              <a:buFontTx/>
              <a:buAutoNum type="alphaUcPeriod"/>
            </a:pPr>
            <a:r>
              <a:rPr lang="en-US"/>
              <a:t>More than 20</a:t>
            </a:r>
          </a:p>
        </p:txBody>
      </p:sp>
      <p:pic>
        <p:nvPicPr>
          <p:cNvPr id="40965" name="Picture 4" descr="cellphonedriver"/>
          <p:cNvPicPr>
            <a:picLocks noChangeAspect="1" noChangeArrowheads="1"/>
          </p:cNvPicPr>
          <p:nvPr/>
        </p:nvPicPr>
        <p:blipFill>
          <a:blip r:embed="rId3"/>
          <a:srcRect/>
          <a:stretch>
            <a:fillRect/>
          </a:stretch>
        </p:blipFill>
        <p:spPr bwMode="auto">
          <a:xfrm>
            <a:off x="6858000" y="5341938"/>
            <a:ext cx="2286000" cy="1516062"/>
          </a:xfrm>
          <a:prstGeom prst="rect">
            <a:avLst/>
          </a:prstGeom>
          <a:noFill/>
          <a:ln w="9525">
            <a:noFill/>
            <a:miter lim="800000"/>
            <a:headEnd/>
            <a:tailEnd/>
          </a:ln>
        </p:spPr>
      </p:pic>
      <p:sp>
        <p:nvSpPr>
          <p:cNvPr id="40966" name="Text Box 5"/>
          <p:cNvSpPr txBox="1">
            <a:spLocks noChangeArrowheads="1"/>
          </p:cNvSpPr>
          <p:nvPr/>
        </p:nvSpPr>
        <p:spPr bwMode="auto">
          <a:xfrm>
            <a:off x="2971800" y="5791200"/>
            <a:ext cx="3673475" cy="831850"/>
          </a:xfrm>
          <a:prstGeom prst="rect">
            <a:avLst/>
          </a:prstGeom>
          <a:noFill/>
          <a:ln w="9525">
            <a:solidFill>
              <a:schemeClr val="tx1"/>
            </a:solidFill>
            <a:miter lim="800000"/>
            <a:headEnd/>
            <a:tailEnd/>
          </a:ln>
        </p:spPr>
        <p:txBody>
          <a:bodyPr>
            <a:prstTxWarp prst="textNoShape">
              <a:avLst/>
            </a:prstTxWarp>
            <a:spAutoFit/>
          </a:bodyPr>
          <a:lstStyle/>
          <a:p>
            <a:pPr eaLnBrk="0" hangingPunct="0"/>
            <a:r>
              <a:rPr lang="en-US"/>
              <a:t>Just your gut reaction without calculation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533400" y="1143000"/>
            <a:ext cx="7772400" cy="4191000"/>
          </a:xfrm>
        </p:spPr>
        <p:txBody>
          <a:bodyPr/>
          <a:lstStyle/>
          <a:p>
            <a:pPr eaLnBrk="1" hangingPunct="1">
              <a:lnSpc>
                <a:spcPct val="90000"/>
              </a:lnSpc>
            </a:pPr>
            <a:r>
              <a:rPr lang="en-US" sz="2800" smtClean="0"/>
              <a:t>Assume that population proportion is 12%</a:t>
            </a:r>
          </a:p>
          <a:p>
            <a:pPr eaLnBrk="1" hangingPunct="1">
              <a:lnSpc>
                <a:spcPct val="90000"/>
              </a:lnSpc>
            </a:pPr>
            <a:r>
              <a:rPr lang="en-US" sz="2800" smtClean="0"/>
              <a:t>To simulate 100 drivers use:</a:t>
            </a:r>
          </a:p>
          <a:p>
            <a:pPr lvl="1" eaLnBrk="1" hangingPunct="1">
              <a:lnSpc>
                <a:spcPct val="90000"/>
              </a:lnSpc>
            </a:pPr>
            <a:r>
              <a:rPr lang="en-US" smtClean="0"/>
              <a:t>randint(1, 100, 100)</a:t>
            </a:r>
            <a:endParaRPr lang="en-US" sz="2400" smtClean="0"/>
          </a:p>
          <a:p>
            <a:pPr eaLnBrk="1" hangingPunct="1">
              <a:lnSpc>
                <a:spcPct val="90000"/>
              </a:lnSpc>
            </a:pPr>
            <a:r>
              <a:rPr lang="en-US" sz="2800" smtClean="0"/>
              <a:t>Numbers 1 - 12 are drivers on their cell phone, 13 - 100 are drivers not on their cell phone</a:t>
            </a:r>
          </a:p>
          <a:p>
            <a:pPr eaLnBrk="1" hangingPunct="1">
              <a:lnSpc>
                <a:spcPct val="90000"/>
              </a:lnSpc>
            </a:pPr>
            <a:r>
              <a:rPr lang="en-US" sz="2800" smtClean="0"/>
              <a:t>Count the number of drivers in your sample who are on their cell phone</a:t>
            </a:r>
          </a:p>
          <a:p>
            <a:pPr eaLnBrk="1" hangingPunct="1">
              <a:lnSpc>
                <a:spcPct val="90000"/>
              </a:lnSpc>
            </a:pPr>
            <a:endParaRPr lang="en-US" sz="2800" smtClean="0"/>
          </a:p>
        </p:txBody>
      </p:sp>
      <p:pic>
        <p:nvPicPr>
          <p:cNvPr id="41987" name="Picture 4" descr="cellphonedriver"/>
          <p:cNvPicPr>
            <a:picLocks noChangeAspect="1" noChangeArrowheads="1"/>
          </p:cNvPicPr>
          <p:nvPr/>
        </p:nvPicPr>
        <p:blipFill>
          <a:blip r:embed="rId2"/>
          <a:srcRect/>
          <a:stretch>
            <a:fillRect/>
          </a:stretch>
        </p:blipFill>
        <p:spPr bwMode="auto">
          <a:xfrm>
            <a:off x="5334000" y="4330700"/>
            <a:ext cx="3810000" cy="2527300"/>
          </a:xfrm>
          <a:prstGeom prst="rect">
            <a:avLst/>
          </a:prstGeom>
          <a:noFill/>
          <a:ln w="9525">
            <a:noFill/>
            <a:miter lim="800000"/>
            <a:headEnd/>
            <a:tailEnd/>
          </a:ln>
        </p:spPr>
      </p:pic>
      <p:sp>
        <p:nvSpPr>
          <p:cNvPr id="41988" name="Text Box 5"/>
          <p:cNvSpPr txBox="1">
            <a:spLocks noChangeArrowheads="1"/>
          </p:cNvSpPr>
          <p:nvPr/>
        </p:nvSpPr>
        <p:spPr bwMode="auto">
          <a:xfrm>
            <a:off x="533400" y="4724400"/>
            <a:ext cx="4114800" cy="1809750"/>
          </a:xfrm>
          <a:prstGeom prst="rect">
            <a:avLst/>
          </a:prstGeom>
          <a:noFill/>
          <a:ln w="9525">
            <a:solidFill>
              <a:schemeClr val="tx2"/>
            </a:solidFill>
            <a:miter lim="800000"/>
            <a:headEnd/>
            <a:tailEnd/>
          </a:ln>
        </p:spPr>
        <p:txBody>
          <a:bodyPr>
            <a:prstTxWarp prst="textNoShape">
              <a:avLst/>
            </a:prstTxWarp>
            <a:spAutoFit/>
          </a:bodyPr>
          <a:lstStyle/>
          <a:p>
            <a:r>
              <a:rPr lang="en-US" sz="2800"/>
              <a:t>Remember that you can store the results in a list and then sort the list to make it easier to count.</a:t>
            </a:r>
          </a:p>
        </p:txBody>
      </p:sp>
      <p:sp>
        <p:nvSpPr>
          <p:cNvPr id="7" name="Rectangle 2"/>
          <p:cNvSpPr txBox="1">
            <a:spLocks/>
          </p:cNvSpPr>
          <p:nvPr/>
        </p:nvSpPr>
        <p:spPr bwMode="auto">
          <a:xfrm>
            <a:off x="685800" y="304800"/>
            <a:ext cx="7772400" cy="747713"/>
          </a:xfrm>
          <a:prstGeom prst="rect">
            <a:avLst/>
          </a:prstGeom>
          <a:solidFill>
            <a:schemeClr val="accent2">
              <a:lumMod val="40000"/>
              <a:lumOff val="60000"/>
            </a:schemeClr>
          </a:solidFill>
          <a:ln w="9525">
            <a:noFill/>
            <a:miter lim="800000"/>
            <a:headEnd/>
            <a:tailEnd/>
          </a:ln>
        </p:spPr>
        <p:txBody>
          <a:bodyPr>
            <a:prstTxWarp prst="textNoShape">
              <a:avLst/>
            </a:prstTxWarp>
          </a:bodyPr>
          <a:lst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algn="l">
              <a:defRPr/>
            </a:pPr>
            <a:r>
              <a:rPr lang="en-US" smtClean="0"/>
              <a:t>Cell Phone Drivers I - Simulation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eaLnBrk="1" hangingPunct="1"/>
            <a:r>
              <a:rPr lang="en-US"/>
              <a:t>How many drivers out of 100 were on their cell phone?</a:t>
            </a:r>
          </a:p>
        </p:txBody>
      </p:sp>
      <p:sp>
        <p:nvSpPr>
          <p:cNvPr id="43011" name="Rectangle 3"/>
          <p:cNvSpPr>
            <a:spLocks noGrp="1"/>
          </p:cNvSpPr>
          <p:nvPr>
            <p:ph type="body" idx="1"/>
          </p:nvPr>
        </p:nvSpPr>
        <p:spPr/>
        <p:txBody>
          <a:bodyPr/>
          <a:lstStyle/>
          <a:p>
            <a:pPr marL="609600" indent="-609600" eaLnBrk="1" hangingPunct="1">
              <a:buFontTx/>
              <a:buAutoNum type="alphaUcPeriod"/>
            </a:pPr>
            <a:r>
              <a:rPr lang="en-US"/>
              <a:t>4 - 6</a:t>
            </a:r>
          </a:p>
          <a:p>
            <a:pPr marL="609600" indent="-609600" eaLnBrk="1" hangingPunct="1">
              <a:buFontTx/>
              <a:buAutoNum type="alphaUcPeriod"/>
            </a:pPr>
            <a:r>
              <a:rPr lang="en-US"/>
              <a:t>7 - 9</a:t>
            </a:r>
          </a:p>
          <a:p>
            <a:pPr marL="609600" indent="-609600" eaLnBrk="1" hangingPunct="1">
              <a:buFontTx/>
              <a:buAutoNum type="alphaUcPeriod"/>
            </a:pPr>
            <a:r>
              <a:rPr lang="en-US"/>
              <a:t>10 - 14</a:t>
            </a:r>
          </a:p>
          <a:p>
            <a:pPr marL="609600" indent="-609600" eaLnBrk="1" hangingPunct="1">
              <a:buFontTx/>
              <a:buAutoNum type="alphaUcPeriod"/>
            </a:pPr>
            <a:r>
              <a:rPr lang="en-US"/>
              <a:t>15 - 17</a:t>
            </a:r>
          </a:p>
          <a:p>
            <a:pPr marL="609600" indent="-609600" eaLnBrk="1" hangingPunct="1">
              <a:buFontTx/>
              <a:buAutoNum type="alphaUcPeriod"/>
            </a:pPr>
            <a:r>
              <a:rPr lang="en-US"/>
              <a:t>18 - 20</a:t>
            </a:r>
          </a:p>
        </p:txBody>
      </p:sp>
      <p:pic>
        <p:nvPicPr>
          <p:cNvPr id="43012" name="Picture 4" descr="cellphonedriver"/>
          <p:cNvPicPr>
            <a:picLocks noChangeAspect="1" noChangeArrowheads="1"/>
          </p:cNvPicPr>
          <p:nvPr/>
        </p:nvPicPr>
        <p:blipFill>
          <a:blip r:embed="rId3"/>
          <a:srcRect/>
          <a:stretch>
            <a:fillRect/>
          </a:stretch>
        </p:blipFill>
        <p:spPr bwMode="auto">
          <a:xfrm>
            <a:off x="0" y="4987925"/>
            <a:ext cx="2819400"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pPr eaLnBrk="1" hangingPunct="1"/>
            <a:r>
              <a:rPr lang="en-US"/>
              <a:t>How many drivers out of 100 were on their cell phone?</a:t>
            </a:r>
          </a:p>
        </p:txBody>
      </p:sp>
      <p:sp>
        <p:nvSpPr>
          <p:cNvPr id="45059" name="Rectangle 3"/>
          <p:cNvSpPr>
            <a:spLocks noGrp="1"/>
          </p:cNvSpPr>
          <p:nvPr>
            <p:ph type="body" idx="1"/>
          </p:nvPr>
        </p:nvSpPr>
        <p:spPr/>
        <p:txBody>
          <a:bodyPr/>
          <a:lstStyle/>
          <a:p>
            <a:pPr marL="609600" indent="-609600" eaLnBrk="1" hangingPunct="1">
              <a:buFontTx/>
              <a:buAutoNum type="alphaUcPeriod"/>
            </a:pPr>
            <a:r>
              <a:rPr lang="en-US"/>
              <a:t>4 - 6</a:t>
            </a:r>
          </a:p>
          <a:p>
            <a:pPr marL="609600" indent="-609600" eaLnBrk="1" hangingPunct="1">
              <a:buFontTx/>
              <a:buAutoNum type="alphaUcPeriod"/>
            </a:pPr>
            <a:r>
              <a:rPr lang="en-US"/>
              <a:t>7 - 9</a:t>
            </a:r>
          </a:p>
          <a:p>
            <a:pPr marL="609600" indent="-609600" eaLnBrk="1" hangingPunct="1">
              <a:buFontTx/>
              <a:buAutoNum type="alphaUcPeriod"/>
            </a:pPr>
            <a:r>
              <a:rPr lang="en-US"/>
              <a:t>10 - 14</a:t>
            </a:r>
          </a:p>
          <a:p>
            <a:pPr marL="609600" indent="-609600" eaLnBrk="1" hangingPunct="1">
              <a:buFontTx/>
              <a:buAutoNum type="alphaUcPeriod"/>
            </a:pPr>
            <a:r>
              <a:rPr lang="en-US"/>
              <a:t>15 - 17</a:t>
            </a:r>
          </a:p>
          <a:p>
            <a:pPr marL="609600" indent="-609600" eaLnBrk="1" hangingPunct="1">
              <a:buFontTx/>
              <a:buAutoNum type="alphaUcPeriod"/>
            </a:pPr>
            <a:r>
              <a:rPr lang="en-US"/>
              <a:t>18 - 20</a:t>
            </a:r>
          </a:p>
        </p:txBody>
      </p:sp>
      <p:pic>
        <p:nvPicPr>
          <p:cNvPr id="45060" name="Picture 4" descr="cellphonedriver"/>
          <p:cNvPicPr>
            <a:picLocks noChangeAspect="1" noChangeArrowheads="1"/>
          </p:cNvPicPr>
          <p:nvPr/>
        </p:nvPicPr>
        <p:blipFill>
          <a:blip r:embed="rId3"/>
          <a:srcRect/>
          <a:stretch>
            <a:fillRect/>
          </a:stretch>
        </p:blipFill>
        <p:spPr bwMode="auto">
          <a:xfrm>
            <a:off x="0" y="4987925"/>
            <a:ext cx="2819400" cy="1870075"/>
          </a:xfrm>
          <a:prstGeom prst="rect">
            <a:avLst/>
          </a:prstGeom>
          <a:noFill/>
          <a:ln w="9525">
            <a:noFill/>
            <a:miter lim="800000"/>
            <a:headEnd/>
            <a:tailEnd/>
          </a:ln>
        </p:spPr>
      </p:pic>
      <p:pic>
        <p:nvPicPr>
          <p:cNvPr id="45061" name="Picture 5" descr="L1003011019_C5"/>
          <p:cNvPicPr>
            <a:picLocks noChangeAspect="1" noChangeArrowheads="1"/>
          </p:cNvPicPr>
          <p:nvPr/>
        </p:nvPicPr>
        <p:blipFill>
          <a:blip r:embed="rId4"/>
          <a:srcRect/>
          <a:stretch>
            <a:fillRect/>
          </a:stretch>
        </p:blipFill>
        <p:spPr bwMode="auto">
          <a:xfrm>
            <a:off x="3962400" y="1905000"/>
            <a:ext cx="3657600" cy="3657600"/>
          </a:xfrm>
          <a:prstGeom prst="rect">
            <a:avLst/>
          </a:prstGeom>
          <a:noFill/>
          <a:ln w="9525">
            <a:noFill/>
            <a:miter lim="800000"/>
            <a:headEnd/>
            <a:tailEnd/>
          </a:ln>
        </p:spPr>
      </p:pic>
      <p:sp>
        <p:nvSpPr>
          <p:cNvPr id="45062" name="Text Box 6"/>
          <p:cNvSpPr txBox="1">
            <a:spLocks noChangeArrowheads="1"/>
          </p:cNvSpPr>
          <p:nvPr/>
        </p:nvSpPr>
        <p:spPr bwMode="auto">
          <a:xfrm>
            <a:off x="3048000" y="5715000"/>
            <a:ext cx="5883275" cy="831850"/>
          </a:xfrm>
          <a:prstGeom prst="rect">
            <a:avLst/>
          </a:prstGeom>
          <a:noFill/>
          <a:ln w="9525">
            <a:solidFill>
              <a:schemeClr val="tx1"/>
            </a:solidFill>
            <a:miter lim="800000"/>
            <a:headEnd/>
            <a:tailEnd/>
          </a:ln>
        </p:spPr>
        <p:txBody>
          <a:bodyPr>
            <a:prstTxWarp prst="textNoShape">
              <a:avLst/>
            </a:prstTxWarp>
            <a:spAutoFit/>
          </a:bodyPr>
          <a:lstStyle/>
          <a:p>
            <a:pPr eaLnBrk="0" hangingPunct="0"/>
            <a:r>
              <a:rPr lang="en-US"/>
              <a:t>When the conditions are met, the results are unimodal and roughly symmetric!!!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47106" name="Rectangle 2"/>
          <p:cNvSpPr>
            <a:spLocks noGrp="1"/>
          </p:cNvSpPr>
          <p:nvPr>
            <p:ph type="body" idx="4294967295"/>
          </p:nvPr>
        </p:nvSpPr>
        <p:spPr>
          <a:xfrm>
            <a:off x="304800" y="381000"/>
            <a:ext cx="7772400" cy="6019800"/>
          </a:xfrm>
        </p:spPr>
        <p:txBody>
          <a:bodyPr/>
          <a:lstStyle/>
          <a:p>
            <a:pPr marL="0" indent="1588" eaLnBrk="1" hangingPunct="1">
              <a:buFont typeface="Arial" pitchFamily="84" charset="0"/>
              <a:buNone/>
            </a:pPr>
            <a:r>
              <a:rPr lang="en-US" sz="2400">
                <a:solidFill>
                  <a:schemeClr val="tx2"/>
                </a:solidFill>
              </a:rPr>
              <a:t>But you said no more simulations……</a:t>
            </a:r>
            <a:endParaRPr lang="en-US" sz="2400"/>
          </a:p>
          <a:p>
            <a:pPr marL="0" indent="1588" eaLnBrk="1" hangingPunct="1">
              <a:buFont typeface="Arial" pitchFamily="84" charset="0"/>
              <a:buNone/>
            </a:pPr>
            <a:endParaRPr lang="en-US" sz="2400"/>
          </a:p>
          <a:p>
            <a:pPr marL="0" indent="1588" eaLnBrk="1" hangingPunct="1">
              <a:buFont typeface="Arial" pitchFamily="84" charset="0"/>
              <a:buNone/>
            </a:pPr>
            <a:r>
              <a:rPr lang="en-US" sz="2400"/>
              <a:t>Okay, so instead of a simulation, we will do a formal hypothesis test</a:t>
            </a:r>
          </a:p>
          <a:p>
            <a:pPr marL="0" indent="1588" eaLnBrk="1" hangingPunct="1">
              <a:buFont typeface="Arial" pitchFamily="84" charset="0"/>
              <a:buNone/>
            </a:pPr>
            <a:endParaRPr lang="en-US" sz="2400"/>
          </a:p>
          <a:p>
            <a:pPr marL="0" indent="1588" eaLnBrk="1" hangingPunct="1">
              <a:buFont typeface="Arial" pitchFamily="84" charset="0"/>
              <a:buNone/>
            </a:pPr>
            <a:r>
              <a:rPr lang="en-US" sz="2400"/>
              <a:t>A congressman claims that only 12% of drivers talk on their cell phone. We take a random sample of 100 drivers and find that 19 of them are talking on their cell phone. </a:t>
            </a:r>
          </a:p>
          <a:p>
            <a:pPr marL="0" indent="1588" eaLnBrk="1" hangingPunct="1">
              <a:buFont typeface="Arial" pitchFamily="84" charset="0"/>
              <a:buNone/>
            </a:pPr>
            <a:r>
              <a:rPr lang="en-US" sz="2400"/>
              <a:t>Does this provide evidence </a:t>
            </a:r>
          </a:p>
          <a:p>
            <a:pPr marL="0" indent="1588" eaLnBrk="1" hangingPunct="1">
              <a:buFont typeface="Arial" pitchFamily="84" charset="0"/>
              <a:buNone/>
            </a:pPr>
            <a:r>
              <a:rPr lang="en-US" sz="2400"/>
              <a:t>against the congressman’s </a:t>
            </a:r>
          </a:p>
          <a:p>
            <a:pPr marL="0" indent="1588" eaLnBrk="1" hangingPunct="1">
              <a:buFont typeface="Arial" pitchFamily="84" charset="0"/>
              <a:buNone/>
            </a:pPr>
            <a:r>
              <a:rPr lang="en-US" sz="2400"/>
              <a:t>claim?</a:t>
            </a:r>
          </a:p>
        </p:txBody>
      </p:sp>
      <p:pic>
        <p:nvPicPr>
          <p:cNvPr id="47107" name="Picture 3" descr="cellphonedriver"/>
          <p:cNvPicPr>
            <a:picLocks noChangeAspect="1" noChangeArrowheads="1"/>
          </p:cNvPicPr>
          <p:nvPr/>
        </p:nvPicPr>
        <p:blipFill>
          <a:blip r:embed="rId2"/>
          <a:srcRect/>
          <a:stretch>
            <a:fillRect/>
          </a:stretch>
        </p:blipFill>
        <p:spPr bwMode="auto">
          <a:xfrm>
            <a:off x="5334000" y="4330700"/>
            <a:ext cx="3810000"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40000"/>
              <a:lumOff val="60000"/>
            </a:schemeClr>
          </a:solidFill>
        </p:spPr>
        <p:txBody>
          <a:bodyPr rtlCol="0">
            <a:noAutofit/>
          </a:bodyPr>
          <a:lstStyle/>
          <a:p>
            <a:pPr eaLnBrk="1" fontAlgn="auto" hangingPunct="1">
              <a:spcAft>
                <a:spcPts val="0"/>
              </a:spcAft>
              <a:defRPr/>
            </a:pPr>
            <a:r>
              <a:rPr lang="en-US" sz="3200" smtClean="0">
                <a:ea typeface="+mj-ea"/>
                <a:cs typeface="+mj-cs"/>
              </a:rPr>
              <a:t>GAISE College Report Recommendations:</a:t>
            </a:r>
            <a:endParaRPr lang="en-US" sz="2400" smtClean="0">
              <a:ea typeface="+mj-ea"/>
              <a:cs typeface="+mj-cs"/>
            </a:endParaRPr>
          </a:p>
        </p:txBody>
      </p:sp>
      <p:sp>
        <p:nvSpPr>
          <p:cNvPr id="3" name="Content Placeholder 2"/>
          <p:cNvSpPr>
            <a:spLocks noGrp="1"/>
          </p:cNvSpPr>
          <p:nvPr>
            <p:ph idx="4294967295"/>
          </p:nvPr>
        </p:nvSpPr>
        <p:spPr>
          <a:solidFill>
            <a:srgbClr val="F8EDEC"/>
          </a:solidFill>
          <a:ln>
            <a:solidFill>
              <a:schemeClr val="accent2">
                <a:lumMod val="20000"/>
                <a:lumOff val="80000"/>
              </a:schemeClr>
            </a:solidFill>
          </a:ln>
        </p:spPr>
        <p:txBody>
          <a:bodyPr rtlCol="0" anchor="ctr">
            <a:normAutofit fontScale="92500" lnSpcReduction="10000"/>
          </a:bodyPr>
          <a:lstStyle/>
          <a:p>
            <a:pPr marL="609600" indent="-609600" eaLnBrk="1" fontAlgn="auto" hangingPunct="1">
              <a:lnSpc>
                <a:spcPct val="90000"/>
              </a:lnSpc>
              <a:spcAft>
                <a:spcPts val="0"/>
              </a:spcAft>
              <a:buFontTx/>
              <a:buAutoNum type="arabicPeriod"/>
              <a:defRPr/>
            </a:pPr>
            <a:r>
              <a:rPr lang="en-US" dirty="0" smtClean="0">
                <a:ea typeface="+mn-ea"/>
                <a:cs typeface="+mn-cs"/>
              </a:rPr>
              <a:t>Emphasize statistical literacy and develop statistical thinking</a:t>
            </a:r>
          </a:p>
          <a:p>
            <a:pPr marL="609600" indent="-609600" eaLnBrk="1" fontAlgn="auto" hangingPunct="1">
              <a:spcBef>
                <a:spcPct val="0"/>
              </a:spcBef>
              <a:spcAft>
                <a:spcPts val="0"/>
              </a:spcAft>
              <a:buFontTx/>
              <a:buAutoNum type="arabicPeriod"/>
              <a:defRPr/>
            </a:pPr>
            <a:r>
              <a:rPr lang="en-US" dirty="0" smtClean="0">
                <a:ea typeface="+mn-ea"/>
                <a:cs typeface="+mn-cs"/>
              </a:rPr>
              <a:t>Use real data</a:t>
            </a:r>
          </a:p>
          <a:p>
            <a:pPr marL="609600" indent="-609600" eaLnBrk="1" fontAlgn="auto" hangingPunct="1">
              <a:spcBef>
                <a:spcPct val="0"/>
              </a:spcBef>
              <a:spcAft>
                <a:spcPts val="0"/>
              </a:spcAft>
              <a:buFontTx/>
              <a:buAutoNum type="arabicPeriod"/>
              <a:defRPr/>
            </a:pPr>
            <a:r>
              <a:rPr lang="en-US" dirty="0" smtClean="0">
                <a:ea typeface="+mn-ea"/>
                <a:cs typeface="+mn-cs"/>
              </a:rPr>
              <a:t>Stress conceptual understanding rather than mere knowledge of procedures</a:t>
            </a:r>
          </a:p>
          <a:p>
            <a:pPr marL="609600" indent="-609600" eaLnBrk="1" fontAlgn="auto" hangingPunct="1">
              <a:spcBef>
                <a:spcPct val="0"/>
              </a:spcBef>
              <a:spcAft>
                <a:spcPts val="0"/>
              </a:spcAft>
              <a:buFontTx/>
              <a:buAutoNum type="arabicPeriod"/>
              <a:defRPr/>
            </a:pPr>
            <a:r>
              <a:rPr lang="en-US" dirty="0" smtClean="0">
                <a:ea typeface="+mn-ea"/>
                <a:cs typeface="+mn-cs"/>
              </a:rPr>
              <a:t>Foster active learning in the classroom</a:t>
            </a:r>
          </a:p>
          <a:p>
            <a:pPr marL="609600" indent="-609600" eaLnBrk="1" fontAlgn="auto" hangingPunct="1">
              <a:spcBef>
                <a:spcPct val="0"/>
              </a:spcBef>
              <a:spcAft>
                <a:spcPts val="0"/>
              </a:spcAft>
              <a:buFontTx/>
              <a:buAutoNum type="arabicPeriod"/>
              <a:defRPr/>
            </a:pPr>
            <a:r>
              <a:rPr lang="en-US" dirty="0" smtClean="0">
                <a:ea typeface="+mn-ea"/>
                <a:cs typeface="+mn-cs"/>
              </a:rPr>
              <a:t>Use technology for developing conceptual understanding and analyzing data</a:t>
            </a:r>
          </a:p>
          <a:p>
            <a:pPr marL="609600" indent="-609600" eaLnBrk="1" fontAlgn="auto" hangingPunct="1">
              <a:spcBef>
                <a:spcPct val="0"/>
              </a:spcBef>
              <a:spcAft>
                <a:spcPts val="0"/>
              </a:spcAft>
              <a:buFontTx/>
              <a:buAutoNum type="arabicPeriod"/>
              <a:defRPr/>
            </a:pPr>
            <a:r>
              <a:rPr lang="en-US" dirty="0" smtClean="0">
                <a:ea typeface="+mn-ea"/>
                <a:cs typeface="+mn-cs"/>
              </a:rPr>
              <a:t>Use assessments to improve and evaluate student learning</a:t>
            </a:r>
            <a:endParaRPr lang="en-US" sz="2400" dirty="0" smtClean="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304800" y="381000"/>
            <a:ext cx="8839200" cy="6019800"/>
          </a:xfrm>
        </p:spPr>
        <p:txBody>
          <a:bodyPr/>
          <a:lstStyle/>
          <a:p>
            <a:pPr marL="0" indent="1588" eaLnBrk="1" hangingPunct="1">
              <a:buFontTx/>
              <a:buNone/>
            </a:pPr>
            <a:r>
              <a:rPr lang="en-US" sz="2800"/>
              <a:t>Formal Hypothesis Test: A congressman claims that only 12% of drivers talk on their cell phone. We take a random sample of 100 drivers and find that 19 of them are talking on their cell phone. Does this provide evidence against the congressman’s claim?</a:t>
            </a:r>
          </a:p>
          <a:p>
            <a:pPr marL="0" indent="1588" eaLnBrk="1" hangingPunct="1">
              <a:buFontTx/>
              <a:buNone/>
            </a:pPr>
            <a:endParaRPr lang="en-US" sz="2800"/>
          </a:p>
          <a:p>
            <a:pPr marL="0" indent="1588" eaLnBrk="1" hangingPunct="1">
              <a:buFontTx/>
              <a:buNone/>
            </a:pPr>
            <a:r>
              <a:rPr lang="en-US" sz="2800"/>
              <a:t>Step 1: Write </a:t>
            </a:r>
            <a:r>
              <a:rPr lang="en-US" sz="2800" smtClean="0"/>
              <a:t>Hypotheses</a:t>
            </a:r>
          </a:p>
          <a:p>
            <a:pPr marL="0" indent="1588" eaLnBrk="1" hangingPunct="1">
              <a:buFontTx/>
              <a:buNone/>
            </a:pPr>
            <a:r>
              <a:rPr lang="en-US" sz="2800" smtClean="0"/>
              <a:t>Step 2: Check Conditions</a:t>
            </a:r>
          </a:p>
          <a:p>
            <a:pPr marL="0" indent="1588" eaLnBrk="1" hangingPunct="1">
              <a:buFontTx/>
              <a:buNone/>
            </a:pPr>
            <a:r>
              <a:rPr lang="en-US" sz="2800" smtClean="0"/>
              <a:t>Step 3: Draw the Expected Sampling Distribution</a:t>
            </a:r>
          </a:p>
          <a:p>
            <a:pPr marL="0" indent="1588" eaLnBrk="1" hangingPunct="1">
              <a:buFontTx/>
              <a:buNone/>
            </a:pPr>
            <a:r>
              <a:rPr lang="en-US" sz="2800" smtClean="0"/>
              <a:t>Step 4: Calculate the Test Statistic and p-value</a:t>
            </a:r>
          </a:p>
          <a:p>
            <a:pPr marL="0" indent="1588" eaLnBrk="1" hangingPunct="1">
              <a:buFontTx/>
              <a:buNone/>
            </a:pPr>
            <a:r>
              <a:rPr lang="en-US" sz="2800" smtClean="0"/>
              <a:t>Step 5: Write a Conclusion</a:t>
            </a:r>
            <a:endParaRPr lang="en-US" sz="2800"/>
          </a:p>
        </p:txBody>
      </p:sp>
      <p:pic>
        <p:nvPicPr>
          <p:cNvPr id="48131" name="Picture 3" descr="cellphonedriver"/>
          <p:cNvPicPr>
            <a:picLocks noChangeAspect="1" noChangeArrowheads="1"/>
          </p:cNvPicPr>
          <p:nvPr/>
        </p:nvPicPr>
        <p:blipFill>
          <a:blip r:embed="rId2"/>
          <a:srcRect/>
          <a:stretch>
            <a:fillRect/>
          </a:stretch>
        </p:blipFill>
        <p:spPr bwMode="auto">
          <a:xfrm>
            <a:off x="7010400" y="5441950"/>
            <a:ext cx="2133600" cy="14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38200" y="762000"/>
            <a:ext cx="7772400" cy="609600"/>
          </a:xfrm>
        </p:spPr>
        <p:txBody>
          <a:bodyPr/>
          <a:lstStyle/>
          <a:p>
            <a:pPr eaLnBrk="1" hangingPunct="1"/>
            <a:r>
              <a:rPr lang="en-US" sz="3600"/>
              <a:t>Hypothesis Test</a:t>
            </a:r>
            <a:endParaRPr lang="en-US"/>
          </a:p>
        </p:txBody>
      </p:sp>
      <p:sp>
        <p:nvSpPr>
          <p:cNvPr id="49155" name="Rectangle 3"/>
          <p:cNvSpPr>
            <a:spLocks noGrp="1" noChangeArrowheads="1"/>
          </p:cNvSpPr>
          <p:nvPr>
            <p:ph type="body" idx="1"/>
          </p:nvPr>
        </p:nvSpPr>
        <p:spPr>
          <a:xfrm>
            <a:off x="228600" y="228600"/>
            <a:ext cx="8305800" cy="6324600"/>
          </a:xfrm>
        </p:spPr>
        <p:txBody>
          <a:bodyPr/>
          <a:lstStyle/>
          <a:p>
            <a:pPr marL="252413" indent="-252413" eaLnBrk="1" hangingPunct="1">
              <a:lnSpc>
                <a:spcPct val="90000"/>
              </a:lnSpc>
              <a:buFont typeface="Arial" pitchFamily="84" charset="0"/>
              <a:buAutoNum type="arabicPeriod"/>
            </a:pPr>
            <a:r>
              <a:rPr lang="en-US" sz="2000"/>
              <a:t>Specify the hypothesis being tested</a:t>
            </a:r>
          </a:p>
          <a:p>
            <a:pPr marL="647700" lvl="1" indent="-280988" eaLnBrk="1" hangingPunct="1">
              <a:lnSpc>
                <a:spcPct val="90000"/>
              </a:lnSpc>
              <a:buFont typeface="Wingdings" pitchFamily="84" charset="2"/>
              <a:buNone/>
            </a:pPr>
            <a:r>
              <a:rPr lang="en-US" sz="2000"/>
              <a:t>-	H</a:t>
            </a:r>
            <a:r>
              <a:rPr lang="en-US" sz="2000" baseline="-25000"/>
              <a:t>0</a:t>
            </a:r>
            <a:r>
              <a:rPr lang="en-US" sz="2000"/>
              <a:t>: p = .12</a:t>
            </a:r>
          </a:p>
          <a:p>
            <a:pPr marL="647700" lvl="1" indent="-280988" eaLnBrk="1" hangingPunct="1">
              <a:lnSpc>
                <a:spcPct val="90000"/>
              </a:lnSpc>
              <a:buFont typeface="Wingdings" pitchFamily="84" charset="2"/>
              <a:buNone/>
            </a:pPr>
            <a:r>
              <a:rPr lang="en-US" sz="2000"/>
              <a:t>-	H</a:t>
            </a:r>
            <a:r>
              <a:rPr lang="en-US" sz="2000" baseline="-25000"/>
              <a:t>a</a:t>
            </a:r>
            <a:r>
              <a:rPr lang="en-US" sz="2000"/>
              <a:t>: p &gt; .12</a:t>
            </a:r>
          </a:p>
          <a:p>
            <a:pPr marL="252413" indent="-252413" eaLnBrk="1" hangingPunct="1">
              <a:lnSpc>
                <a:spcPct val="90000"/>
              </a:lnSpc>
              <a:buFont typeface="Arial" pitchFamily="84" charset="0"/>
              <a:buAutoNum type="arabicPeriod"/>
            </a:pPr>
            <a:r>
              <a:rPr lang="en-US" sz="2000"/>
              <a:t>Check Conditions</a:t>
            </a:r>
          </a:p>
          <a:p>
            <a:pPr marL="647700" lvl="1" indent="-280988" eaLnBrk="1" hangingPunct="1">
              <a:lnSpc>
                <a:spcPct val="90000"/>
              </a:lnSpc>
            </a:pPr>
            <a:r>
              <a:rPr lang="en-US" sz="2000"/>
              <a:t>Random sampling is specified so we also have plausible independence</a:t>
            </a:r>
          </a:p>
          <a:p>
            <a:pPr marL="647700" lvl="1" indent="-280988" eaLnBrk="1" hangingPunct="1">
              <a:lnSpc>
                <a:spcPct val="90000"/>
              </a:lnSpc>
            </a:pPr>
            <a:r>
              <a:rPr lang="en-US" sz="2000"/>
              <a:t>100 drivers is fewer than 10% of all drivers</a:t>
            </a:r>
          </a:p>
          <a:p>
            <a:pPr marL="647700" lvl="1" indent="-280988" eaLnBrk="1" hangingPunct="1">
              <a:lnSpc>
                <a:spcPct val="90000"/>
              </a:lnSpc>
            </a:pPr>
            <a:r>
              <a:rPr lang="en-US" sz="2000"/>
              <a:t>.12(100) = 12, .88(100) = 88, both are greater than 10 so sample size is large enough</a:t>
            </a:r>
          </a:p>
          <a:p>
            <a:pPr marL="252413" indent="-252413" eaLnBrk="1" hangingPunct="1">
              <a:lnSpc>
                <a:spcPct val="90000"/>
              </a:lnSpc>
              <a:buClr>
                <a:schemeClr val="tx1"/>
              </a:buClr>
              <a:buFont typeface="Arial" pitchFamily="84" charset="0"/>
              <a:buAutoNum type="arabicPeriod"/>
            </a:pPr>
            <a:r>
              <a:rPr lang="en-US" sz="2000">
                <a:solidFill>
                  <a:schemeClr val="tx2"/>
                </a:solidFill>
              </a:rPr>
              <a:t>###</a:t>
            </a:r>
            <a:r>
              <a:rPr lang="en-US" sz="2000"/>
              <a:t> Draw the expected distribution of the sample statistic </a:t>
            </a:r>
            <a:r>
              <a:rPr lang="en-US" sz="2000">
                <a:solidFill>
                  <a:schemeClr val="tx2"/>
                </a:solidFill>
              </a:rPr>
              <a:t>####</a:t>
            </a:r>
          </a:p>
          <a:p>
            <a:pPr marL="647700" lvl="1" indent="-280988" eaLnBrk="1" hangingPunct="1">
              <a:lnSpc>
                <a:spcPct val="90000"/>
              </a:lnSpc>
            </a:pPr>
            <a:r>
              <a:rPr lang="en-US" sz="2000"/>
              <a:t>N(.12, .032)</a:t>
            </a:r>
          </a:p>
          <a:p>
            <a:pPr marL="252413" indent="-252413" eaLnBrk="1" hangingPunct="1">
              <a:lnSpc>
                <a:spcPct val="90000"/>
              </a:lnSpc>
              <a:buFont typeface="Arial" pitchFamily="84" charset="0"/>
              <a:buAutoNum type="arabicPeriod"/>
            </a:pPr>
            <a:r>
              <a:rPr lang="en-US" sz="2000"/>
              <a:t>Calculate the probability of obtaining the sample statistic we did (or one more unsual)</a:t>
            </a:r>
          </a:p>
          <a:p>
            <a:pPr marL="647700" lvl="1" indent="-280988" eaLnBrk="1" hangingPunct="1">
              <a:lnSpc>
                <a:spcPct val="90000"/>
              </a:lnSpc>
            </a:pPr>
            <a:r>
              <a:rPr lang="en-US" sz="2000"/>
              <a:t>Using normcdf(.19, 100, .12, .032), P(p-hat&gt;= .19) = .014</a:t>
            </a:r>
          </a:p>
          <a:p>
            <a:pPr marL="252413" indent="-252413" eaLnBrk="1" hangingPunct="1">
              <a:lnSpc>
                <a:spcPct val="90000"/>
              </a:lnSpc>
              <a:buFont typeface="Arial" pitchFamily="84" charset="0"/>
              <a:buAutoNum type="arabicPeriod"/>
            </a:pPr>
            <a:r>
              <a:rPr lang="en-US" sz="2000"/>
              <a:t>Use the probability to make a conclusion</a:t>
            </a:r>
          </a:p>
          <a:p>
            <a:pPr marL="647700" lvl="1" indent="-280988" eaLnBrk="1" hangingPunct="1">
              <a:lnSpc>
                <a:spcPct val="90000"/>
              </a:lnSpc>
            </a:pPr>
            <a:r>
              <a:rPr lang="en-US" sz="2000"/>
              <a:t>If 12% of drivers use their cell phone, 1.4% of samples of size 100 would have 19 or more drivers on their cell phones. This low p-value gives strong evidence to reject the null hypothesis. The percent of drivers who talk on their cell phone is probably higher than 12%</a:t>
            </a:r>
          </a:p>
        </p:txBody>
      </p:sp>
      <p:pic>
        <p:nvPicPr>
          <p:cNvPr id="49156" name="Picture 4" descr="cellphonedriver"/>
          <p:cNvPicPr>
            <a:picLocks noChangeAspect="1" noChangeArrowheads="1"/>
          </p:cNvPicPr>
          <p:nvPr/>
        </p:nvPicPr>
        <p:blipFill>
          <a:blip r:embed="rId2"/>
          <a:srcRect/>
          <a:stretch>
            <a:fillRect/>
          </a:stretch>
        </p:blipFill>
        <p:spPr bwMode="auto">
          <a:xfrm>
            <a:off x="6781800" y="0"/>
            <a:ext cx="2362200" cy="156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836613"/>
            <a:ext cx="8229600" cy="1143000"/>
          </a:xfrm>
        </p:spPr>
        <p:txBody>
          <a:bodyPr/>
          <a:lstStyle/>
          <a:p>
            <a:pPr eaLnBrk="1" hangingPunct="1"/>
            <a:r>
              <a:rPr lang="en-US" sz="3200"/>
              <a:t>If we take a random sample of 100 drivers and find 19 drivers on their cell phone. What conclusion might we make?</a:t>
            </a:r>
            <a:br>
              <a:rPr lang="en-US" sz="3200"/>
            </a:br>
            <a:endParaRPr lang="en-US" sz="3200"/>
          </a:p>
        </p:txBody>
      </p:sp>
      <p:sp>
        <p:nvSpPr>
          <p:cNvPr id="50179" name="Rectangle 3"/>
          <p:cNvSpPr>
            <a:spLocks noGrp="1" noChangeArrowheads="1"/>
          </p:cNvSpPr>
          <p:nvPr>
            <p:ph type="body" idx="1"/>
          </p:nvPr>
        </p:nvSpPr>
        <p:spPr>
          <a:xfrm>
            <a:off x="468313" y="2060575"/>
            <a:ext cx="8229600" cy="4525963"/>
          </a:xfrm>
        </p:spPr>
        <p:txBody>
          <a:bodyPr/>
          <a:lstStyle/>
          <a:p>
            <a:pPr marL="609600" indent="-609600" eaLnBrk="1" hangingPunct="1">
              <a:lnSpc>
                <a:spcPct val="90000"/>
              </a:lnSpc>
              <a:buFont typeface="Arial" pitchFamily="84" charset="0"/>
              <a:buAutoNum type="alphaUcPeriod"/>
            </a:pPr>
            <a:r>
              <a:rPr lang="en-US" sz="2800"/>
              <a:t>The sample we observed was very unlucky.</a:t>
            </a:r>
          </a:p>
          <a:p>
            <a:pPr marL="609600" indent="-609600" eaLnBrk="1" hangingPunct="1">
              <a:lnSpc>
                <a:spcPct val="90000"/>
              </a:lnSpc>
              <a:buFont typeface="Arial" pitchFamily="84" charset="0"/>
              <a:buAutoNum type="alphaUcPeriod"/>
            </a:pPr>
            <a:r>
              <a:rPr lang="en-US" sz="2800"/>
              <a:t>The congressman’s figure might be wrong.</a:t>
            </a:r>
          </a:p>
          <a:p>
            <a:pPr marL="609600" indent="-609600" eaLnBrk="1" hangingPunct="1">
              <a:lnSpc>
                <a:spcPct val="90000"/>
              </a:lnSpc>
              <a:buFont typeface="Arial" pitchFamily="84" charset="0"/>
              <a:buAutoNum type="alphaUcPeriod"/>
            </a:pPr>
            <a:r>
              <a:rPr lang="en-US" sz="2800"/>
              <a:t>There</a:t>
            </a:r>
            <a:r>
              <a:rPr lang="en-US" sz="2800">
                <a:solidFill>
                  <a:schemeClr val="hlink"/>
                </a:solidFill>
              </a:rPr>
              <a:t> </a:t>
            </a:r>
            <a:r>
              <a:rPr lang="en-US" sz="2800"/>
              <a:t>is no reason to question the congressman’s figure.</a:t>
            </a:r>
            <a:endParaRPr lang="en-US" sz="2800">
              <a:solidFill>
                <a:schemeClr val="hlink"/>
              </a:solidFill>
            </a:endParaRPr>
          </a:p>
          <a:p>
            <a:pPr marL="609600" indent="-609600" eaLnBrk="1" hangingPunct="1">
              <a:lnSpc>
                <a:spcPct val="90000"/>
              </a:lnSpc>
              <a:buFont typeface="Arial" pitchFamily="84" charset="0"/>
              <a:buAutoNum type="alphaUcPeriod"/>
            </a:pPr>
            <a:r>
              <a:rPr lang="en-US" sz="2800"/>
              <a:t>No conclusion can be made from one sample.</a:t>
            </a:r>
          </a:p>
          <a:p>
            <a:pPr marL="609600" indent="-609600" eaLnBrk="1" hangingPunct="1">
              <a:lnSpc>
                <a:spcPct val="90000"/>
              </a:lnSpc>
              <a:buFont typeface="Arial" pitchFamily="84" charset="0"/>
              <a:buAutoNum type="alphaUcPeriod"/>
            </a:pPr>
            <a:r>
              <a:rPr lang="en-US" sz="2800"/>
              <a:t>No conclusion can be made from a sample that small.</a:t>
            </a:r>
            <a:r>
              <a:rPr lang="en-US" sz="2000"/>
              <a:t>	</a:t>
            </a:r>
            <a:endParaRPr lang="en-US" sz="28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alpha val="15000"/>
          </a:schemeClr>
        </a:solidFill>
        <a:effectLst/>
      </p:bgPr>
    </p:bg>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107950" y="115888"/>
            <a:ext cx="8928100" cy="1096962"/>
          </a:xfrm>
          <a:solidFill>
            <a:schemeClr val="accent2">
              <a:lumMod val="40000"/>
              <a:lumOff val="60000"/>
            </a:schemeClr>
          </a:solidFill>
        </p:spPr>
        <p:txBody>
          <a:bodyPr rtlCol="0">
            <a:normAutofit/>
          </a:bodyPr>
          <a:lstStyle/>
          <a:p>
            <a:pPr eaLnBrk="1" fontAlgn="auto" hangingPunct="1">
              <a:spcAft>
                <a:spcPts val="0"/>
              </a:spcAft>
              <a:defRPr/>
            </a:pPr>
            <a:r>
              <a:rPr lang="en-US" dirty="0" smtClean="0">
                <a:ea typeface="+mj-ea"/>
                <a:cs typeface="+mj-cs"/>
              </a:rPr>
              <a:t>For More Information </a:t>
            </a:r>
            <a:endParaRPr lang="en-US" sz="3400" dirty="0" smtClean="0">
              <a:ea typeface="+mj-ea"/>
              <a:cs typeface="+mj-cs"/>
            </a:endParaRPr>
          </a:p>
        </p:txBody>
      </p:sp>
      <p:sp>
        <p:nvSpPr>
          <p:cNvPr id="57346" name="Content Placeholder 2"/>
          <p:cNvSpPr>
            <a:spLocks noGrp="1"/>
          </p:cNvSpPr>
          <p:nvPr>
            <p:ph idx="4294967295"/>
          </p:nvPr>
        </p:nvSpPr>
        <p:spPr>
          <a:xfrm>
            <a:off x="107950" y="1341438"/>
            <a:ext cx="8928100" cy="5445125"/>
          </a:xfrm>
          <a:solidFill>
            <a:srgbClr val="F8EDEC"/>
          </a:solidFill>
        </p:spPr>
        <p:txBody>
          <a:bodyPr/>
          <a:lstStyle/>
          <a:p>
            <a:pPr marL="227013" indent="-227013" eaLnBrk="1" hangingPunct="1">
              <a:defRPr/>
            </a:pPr>
            <a:r>
              <a:rPr lang="en-US" sz="2000" dirty="0" smtClean="0"/>
              <a:t>How </a:t>
            </a:r>
            <a:r>
              <a:rPr lang="en-US" sz="2000" dirty="0"/>
              <a:t>Clickers Can Facilitate the Use of Simulations in Large Lecture Classes. Webinar, </a:t>
            </a:r>
            <a:r>
              <a:rPr lang="en-US" sz="2000" i="1" dirty="0" err="1" smtClean="0"/>
              <a:t>i</a:t>
            </a:r>
            <a:r>
              <a:rPr lang="en-US" sz="2000" i="1" dirty="0" smtClean="0"/>
              <a:t>&gt;clicker/Macmillan </a:t>
            </a:r>
            <a:r>
              <a:rPr lang="en-US" sz="2000" i="1" dirty="0"/>
              <a:t>New Ventures</a:t>
            </a:r>
            <a:r>
              <a:rPr lang="en-US" sz="2000" dirty="0"/>
              <a:t>. February </a:t>
            </a:r>
            <a:r>
              <a:rPr lang="en-US" sz="2000" dirty="0" smtClean="0"/>
              <a:t>2012. </a:t>
            </a:r>
            <a:r>
              <a:rPr lang="en-US" sz="2000" dirty="0" smtClean="0">
                <a:hlinkClick r:id="rId2"/>
              </a:rPr>
              <a:t>https</a:t>
            </a:r>
            <a:r>
              <a:rPr lang="en-US" sz="2000" dirty="0">
                <a:hlinkClick r:id="rId2"/>
              </a:rPr>
              <a:t>://</a:t>
            </a:r>
            <a:r>
              <a:rPr lang="en-US" sz="2000" dirty="0" smtClean="0">
                <a:hlinkClick r:id="rId2"/>
              </a:rPr>
              <a:t>iclicker.webex.com/iclicker/lsr.php?AT=pb&amp;SP=TC&amp;rID=31546862&amp;act=pb&amp;rKey=291f5b12b9de2adf</a:t>
            </a:r>
            <a:endParaRPr lang="en-US" sz="2000" dirty="0" smtClean="0"/>
          </a:p>
          <a:p>
            <a:pPr marL="227013" indent="-227013" eaLnBrk="1" hangingPunct="1">
              <a:defRPr/>
            </a:pPr>
            <a:r>
              <a:rPr lang="en-US" sz="2000" dirty="0" smtClean="0"/>
              <a:t>Kaplan</a:t>
            </a:r>
            <a:r>
              <a:rPr lang="en-US" sz="2000" dirty="0"/>
              <a:t>, J.J. (2011). Innovative Activities: How Clickers can Facilitate the Use of Simulations in Large Lecture Classes. </a:t>
            </a:r>
            <a:r>
              <a:rPr lang="en-US" sz="2000" i="1" dirty="0"/>
              <a:t>Technology Innovations in Statistics Education,</a:t>
            </a:r>
            <a:r>
              <a:rPr lang="en-US" sz="2000" dirty="0"/>
              <a:t>5</a:t>
            </a:r>
            <a:r>
              <a:rPr lang="en-US" sz="2000" dirty="0" smtClean="0"/>
              <a:t>. </a:t>
            </a:r>
            <a:r>
              <a:rPr lang="en-US" sz="2000" u="sng" dirty="0">
                <a:solidFill>
                  <a:schemeClr val="accent6">
                    <a:lumMod val="75000"/>
                  </a:schemeClr>
                </a:solidFill>
                <a:hlinkClick r:id="rId3"/>
              </a:rPr>
              <a:t>http://</a:t>
            </a:r>
            <a:r>
              <a:rPr lang="en-US" sz="2000" u="sng" dirty="0" smtClean="0">
                <a:solidFill>
                  <a:schemeClr val="accent6">
                    <a:lumMod val="75000"/>
                  </a:schemeClr>
                </a:solidFill>
                <a:hlinkClick r:id="rId3"/>
              </a:rPr>
              <a:t>escholarship.org/uc/item/1jg0274b</a:t>
            </a:r>
            <a:endParaRPr lang="en-US" sz="2000" u="sng" dirty="0" smtClean="0">
              <a:solidFill>
                <a:schemeClr val="accent6">
                  <a:lumMod val="75000"/>
                </a:schemeClr>
              </a:solidFill>
            </a:endParaRPr>
          </a:p>
          <a:p>
            <a:pPr marL="227013" indent="-227013" eaLnBrk="1" hangingPunct="1">
              <a:defRPr/>
            </a:pPr>
            <a:r>
              <a:rPr lang="en-US" sz="2000" dirty="0" smtClean="0"/>
              <a:t>Kaplan, J.J. (March, 2009) Promoting </a:t>
            </a:r>
            <a:r>
              <a:rPr lang="en-US" sz="2000" dirty="0"/>
              <a:t>active learning in introduction to statistics using personal response systems (clickers). </a:t>
            </a:r>
            <a:r>
              <a:rPr lang="en-US" sz="2000" dirty="0" smtClean="0"/>
              <a:t>Webinar</a:t>
            </a:r>
            <a:r>
              <a:rPr lang="en-US" sz="2000" dirty="0"/>
              <a:t>, </a:t>
            </a:r>
            <a:r>
              <a:rPr lang="en-US" sz="2000" i="1" dirty="0"/>
              <a:t>Consortium for the Advancement of Undergraduate Statistics Education (CAUSE</a:t>
            </a:r>
            <a:r>
              <a:rPr lang="en-US" sz="2000" i="1" dirty="0" smtClean="0"/>
              <a:t>).</a:t>
            </a:r>
            <a:r>
              <a:rPr lang="en-US" sz="2000" dirty="0" smtClean="0"/>
              <a:t> </a:t>
            </a:r>
            <a:r>
              <a:rPr lang="en-US" sz="2000" dirty="0">
                <a:hlinkClick r:id="rId4"/>
              </a:rPr>
              <a:t>http://www.causeweb.org/webinar/teaching/2009-03</a:t>
            </a:r>
            <a:r>
              <a:rPr lang="en-US" sz="2000" dirty="0" smtClean="0">
                <a:hlinkClick r:id="rId4"/>
              </a:rPr>
              <a:t>/</a:t>
            </a:r>
            <a:endParaRPr lang="en-US" sz="2000" dirty="0" smtClean="0"/>
          </a:p>
          <a:p>
            <a:pPr marL="227013" indent="-227013" eaLnBrk="1" hangingPunct="1">
              <a:defRPr/>
            </a:pPr>
            <a:r>
              <a:rPr lang="en-US" sz="2000" dirty="0"/>
              <a:t>Kaplan, J.J.</a:t>
            </a:r>
            <a:r>
              <a:rPr lang="en-US" sz="2000" b="1" dirty="0"/>
              <a:t> </a:t>
            </a:r>
            <a:r>
              <a:rPr lang="en-US" sz="2000" dirty="0"/>
              <a:t>&amp; Urban-</a:t>
            </a:r>
            <a:r>
              <a:rPr lang="en-US" sz="2000" dirty="0" err="1"/>
              <a:t>Lurain</a:t>
            </a:r>
            <a:r>
              <a:rPr lang="en-US" sz="2000" dirty="0"/>
              <a:t>, M. (2008). Personal Response Systems in Statistics: Using clickers to foster active learning and address student misconceptions. Proceedings of </a:t>
            </a:r>
            <a:r>
              <a:rPr lang="en-US" sz="2000" i="1" dirty="0"/>
              <a:t>the Inaugural Conference on Classroom Response Systems: Innovations and Best Practices.</a:t>
            </a:r>
            <a:r>
              <a:rPr lang="en-US" sz="2000" dirty="0"/>
              <a:t> </a:t>
            </a:r>
            <a:r>
              <a:rPr lang="en-US" sz="2000" u="sng" dirty="0" smtClean="0">
                <a:hlinkClick r:id="rId5"/>
              </a:rPr>
              <a:t>http</a:t>
            </a:r>
            <a:r>
              <a:rPr lang="en-US" sz="2000" u="sng" dirty="0">
                <a:hlinkClick r:id="rId5"/>
              </a:rPr>
              <a:t>://iclicker.com/dnn/UserCommunity/ConferencePapers/tabid/171/Default.aspx</a:t>
            </a:r>
            <a:endParaRPr lang="en-US" sz="2000" dirty="0"/>
          </a:p>
          <a:p>
            <a:pPr eaLnBrk="1" hangingPunct="1">
              <a:defRPr/>
            </a:pPr>
            <a:endParaRPr lang="en-US" sz="2000" dirty="0" smtClean="0"/>
          </a:p>
          <a:p>
            <a:pPr eaLnBrk="1" hangingPunct="1">
              <a:defRPr/>
            </a:pP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40000"/>
              <a:lumOff val="60000"/>
            </a:schemeClr>
          </a:solidFill>
        </p:spPr>
        <p:txBody>
          <a:bodyPr rtlCol="0">
            <a:noAutofit/>
          </a:bodyPr>
          <a:lstStyle/>
          <a:p>
            <a:pPr eaLnBrk="1" fontAlgn="auto" hangingPunct="1">
              <a:spcAft>
                <a:spcPts val="0"/>
              </a:spcAft>
              <a:defRPr/>
            </a:pPr>
            <a:r>
              <a:rPr lang="en-US" sz="3200" dirty="0" smtClean="0">
                <a:ea typeface="+mj-ea"/>
                <a:cs typeface="+mj-cs"/>
              </a:rPr>
              <a:t>GAISE College Report Recommendations:</a:t>
            </a:r>
            <a:endParaRPr lang="en-US" sz="2400" dirty="0" smtClean="0">
              <a:ea typeface="+mj-ea"/>
              <a:cs typeface="+mj-cs"/>
            </a:endParaRPr>
          </a:p>
        </p:txBody>
      </p:sp>
      <p:sp>
        <p:nvSpPr>
          <p:cNvPr id="3" name="Content Placeholder 2"/>
          <p:cNvSpPr>
            <a:spLocks noGrp="1"/>
          </p:cNvSpPr>
          <p:nvPr>
            <p:ph idx="4294967295"/>
          </p:nvPr>
        </p:nvSpPr>
        <p:spPr>
          <a:solidFill>
            <a:srgbClr val="F8EDEC"/>
          </a:solidFill>
          <a:ln>
            <a:solidFill>
              <a:schemeClr val="accent2">
                <a:lumMod val="20000"/>
                <a:lumOff val="80000"/>
              </a:schemeClr>
            </a:solidFill>
          </a:ln>
        </p:spPr>
        <p:txBody>
          <a:bodyPr anchor="ctr">
            <a:normAutofit/>
          </a:bodyPr>
          <a:lstStyle/>
          <a:p>
            <a:pPr marL="609600" indent="-609600" eaLnBrk="1" hangingPunct="1">
              <a:lnSpc>
                <a:spcPct val="80000"/>
              </a:lnSpc>
              <a:buFontTx/>
              <a:buAutoNum type="arabicPeriod"/>
            </a:pPr>
            <a:r>
              <a:rPr lang="en-US" sz="3000" dirty="0" smtClean="0">
                <a:solidFill>
                  <a:srgbClr val="000000"/>
                </a:solidFill>
              </a:rPr>
              <a:t>Emphasize statistical literacy and develop statistical thinking</a:t>
            </a:r>
          </a:p>
          <a:p>
            <a:pPr marL="609600" indent="-609600" eaLnBrk="1" hangingPunct="1">
              <a:lnSpc>
                <a:spcPct val="90000"/>
              </a:lnSpc>
              <a:spcBef>
                <a:spcPct val="0"/>
              </a:spcBef>
              <a:buFontTx/>
              <a:buAutoNum type="arabicPeriod"/>
            </a:pPr>
            <a:r>
              <a:rPr lang="en-US" sz="3000" dirty="0" smtClean="0">
                <a:solidFill>
                  <a:srgbClr val="000000"/>
                </a:solidFill>
              </a:rPr>
              <a:t>Use real data</a:t>
            </a:r>
          </a:p>
          <a:p>
            <a:pPr marL="609600" indent="-609600" eaLnBrk="1" hangingPunct="1">
              <a:lnSpc>
                <a:spcPct val="90000"/>
              </a:lnSpc>
              <a:spcBef>
                <a:spcPct val="0"/>
              </a:spcBef>
              <a:buFontTx/>
              <a:buAutoNum type="arabicPeriod"/>
            </a:pPr>
            <a:r>
              <a:rPr lang="en-US" sz="3000" dirty="0" smtClean="0">
                <a:solidFill>
                  <a:srgbClr val="000000"/>
                </a:solidFill>
              </a:rPr>
              <a:t>Stress conceptual understanding rather than mere knowledge of procedures</a:t>
            </a:r>
            <a:endParaRPr lang="en-US" sz="3000" dirty="0" smtClean="0">
              <a:solidFill>
                <a:schemeClr val="tx2"/>
              </a:solidFill>
            </a:endParaRPr>
          </a:p>
          <a:p>
            <a:pPr marL="609600" indent="-609600" eaLnBrk="1" hangingPunct="1">
              <a:lnSpc>
                <a:spcPct val="90000"/>
              </a:lnSpc>
              <a:spcBef>
                <a:spcPct val="0"/>
              </a:spcBef>
              <a:buFontTx/>
              <a:buAutoNum type="arabicPeriod"/>
            </a:pPr>
            <a:r>
              <a:rPr lang="en-US" sz="3000" dirty="0" smtClean="0">
                <a:solidFill>
                  <a:srgbClr val="0000FF"/>
                </a:solidFill>
              </a:rPr>
              <a:t>Foster active learning in the classroom</a:t>
            </a:r>
          </a:p>
          <a:p>
            <a:pPr marL="609600" indent="-609600" eaLnBrk="1" hangingPunct="1">
              <a:lnSpc>
                <a:spcPct val="90000"/>
              </a:lnSpc>
              <a:spcBef>
                <a:spcPct val="0"/>
              </a:spcBef>
              <a:buFontTx/>
              <a:buAutoNum type="arabicPeriod"/>
            </a:pPr>
            <a:r>
              <a:rPr lang="en-US" sz="3000" dirty="0" smtClean="0">
                <a:solidFill>
                  <a:srgbClr val="000000"/>
                </a:solidFill>
              </a:rPr>
              <a:t>Use technology for developing conceptual understanding and analyzing data</a:t>
            </a:r>
          </a:p>
          <a:p>
            <a:pPr marL="609600" indent="-609600" eaLnBrk="1" hangingPunct="1">
              <a:lnSpc>
                <a:spcPct val="90000"/>
              </a:lnSpc>
              <a:spcBef>
                <a:spcPct val="0"/>
              </a:spcBef>
              <a:buFontTx/>
              <a:buAutoNum type="arabicPeriod"/>
            </a:pPr>
            <a:r>
              <a:rPr lang="en-US" sz="3000" dirty="0" smtClean="0">
                <a:solidFill>
                  <a:srgbClr val="000000"/>
                </a:solidFill>
              </a:rPr>
              <a:t>Use assessments to improve and evaluate student learning</a:t>
            </a:r>
            <a:endParaRPr lang="en-US"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40000"/>
              <a:lumOff val="60000"/>
            </a:schemeClr>
          </a:solidFill>
        </p:spPr>
        <p:txBody>
          <a:bodyPr rtlCol="0">
            <a:noAutofit/>
          </a:bodyPr>
          <a:lstStyle/>
          <a:p>
            <a:pPr eaLnBrk="1" fontAlgn="auto" hangingPunct="1">
              <a:spcAft>
                <a:spcPts val="0"/>
              </a:spcAft>
              <a:defRPr/>
            </a:pPr>
            <a:r>
              <a:rPr lang="en-US" sz="3200" dirty="0" smtClean="0">
                <a:ea typeface="+mj-ea"/>
                <a:cs typeface="+mj-cs"/>
              </a:rPr>
              <a:t>GAISE College Report Recommendations:</a:t>
            </a:r>
            <a:endParaRPr lang="en-US" sz="2400" dirty="0" smtClean="0">
              <a:ea typeface="+mj-ea"/>
              <a:cs typeface="+mj-cs"/>
            </a:endParaRPr>
          </a:p>
        </p:txBody>
      </p:sp>
      <p:sp>
        <p:nvSpPr>
          <p:cNvPr id="3" name="Content Placeholder 2"/>
          <p:cNvSpPr>
            <a:spLocks noGrp="1"/>
          </p:cNvSpPr>
          <p:nvPr>
            <p:ph idx="4294967295"/>
          </p:nvPr>
        </p:nvSpPr>
        <p:spPr>
          <a:solidFill>
            <a:srgbClr val="F8EDEC"/>
          </a:solidFill>
          <a:ln>
            <a:solidFill>
              <a:schemeClr val="accent2">
                <a:lumMod val="20000"/>
                <a:lumOff val="80000"/>
              </a:schemeClr>
            </a:solidFill>
          </a:ln>
        </p:spPr>
        <p:txBody>
          <a:bodyPr rtlCol="0">
            <a:normAutofit fontScale="92500" lnSpcReduction="10000"/>
          </a:bodyPr>
          <a:lstStyle/>
          <a:p>
            <a:pPr marL="609600" indent="-609600" eaLnBrk="1" fontAlgn="auto" hangingPunct="1">
              <a:lnSpc>
                <a:spcPct val="90000"/>
              </a:lnSpc>
              <a:spcAft>
                <a:spcPts val="0"/>
              </a:spcAft>
              <a:buFontTx/>
              <a:buAutoNum type="arabicPeriod"/>
              <a:defRPr/>
            </a:pPr>
            <a:r>
              <a:rPr lang="en-US" dirty="0" smtClean="0">
                <a:solidFill>
                  <a:schemeClr val="bg1">
                    <a:lumMod val="10000"/>
                  </a:schemeClr>
                </a:solidFill>
                <a:ea typeface="+mn-ea"/>
                <a:cs typeface="+mn-cs"/>
              </a:rPr>
              <a:t>Emphasize statistical literacy and develop statistical thinking</a:t>
            </a:r>
          </a:p>
          <a:p>
            <a:pPr marL="609600" indent="-609600" eaLnBrk="1" fontAlgn="auto" hangingPunct="1">
              <a:spcBef>
                <a:spcPct val="0"/>
              </a:spcBef>
              <a:spcAft>
                <a:spcPts val="0"/>
              </a:spcAft>
              <a:buFontTx/>
              <a:buAutoNum type="arabicPeriod"/>
              <a:defRPr/>
            </a:pPr>
            <a:r>
              <a:rPr lang="en-US" dirty="0" smtClean="0">
                <a:solidFill>
                  <a:srgbClr val="0000FF"/>
                </a:solidFill>
                <a:ea typeface="+mn-ea"/>
                <a:cs typeface="+mn-cs"/>
              </a:rPr>
              <a:t>Use real data</a:t>
            </a:r>
          </a:p>
          <a:p>
            <a:pPr marL="609600" indent="-609600" eaLnBrk="1" fontAlgn="auto" hangingPunct="1">
              <a:spcBef>
                <a:spcPct val="0"/>
              </a:spcBef>
              <a:spcAft>
                <a:spcPts val="0"/>
              </a:spcAft>
              <a:buFontTx/>
              <a:buAutoNum type="arabicPeriod"/>
              <a:defRPr/>
            </a:pPr>
            <a:r>
              <a:rPr lang="en-US" dirty="0" smtClean="0">
                <a:solidFill>
                  <a:srgbClr val="0000FF"/>
                </a:solidFill>
                <a:ea typeface="+mn-ea"/>
                <a:cs typeface="+mn-cs"/>
              </a:rPr>
              <a:t>Stress conceptual understanding rather than mere knowledge of procedures</a:t>
            </a:r>
          </a:p>
          <a:p>
            <a:pPr marL="609600" indent="-609600" eaLnBrk="1" fontAlgn="auto" hangingPunct="1">
              <a:spcBef>
                <a:spcPct val="0"/>
              </a:spcBef>
              <a:spcAft>
                <a:spcPts val="0"/>
              </a:spcAft>
              <a:buFontTx/>
              <a:buAutoNum type="arabicPeriod"/>
              <a:defRPr/>
            </a:pPr>
            <a:r>
              <a:rPr lang="en-US" dirty="0" smtClean="0">
                <a:solidFill>
                  <a:srgbClr val="0000FF"/>
                </a:solidFill>
                <a:ea typeface="+mn-ea"/>
                <a:cs typeface="+mn-cs"/>
              </a:rPr>
              <a:t>Foster active learning in the classroom</a:t>
            </a:r>
          </a:p>
          <a:p>
            <a:pPr marL="609600" indent="-609600" eaLnBrk="1" fontAlgn="auto" hangingPunct="1">
              <a:spcBef>
                <a:spcPct val="0"/>
              </a:spcBef>
              <a:spcAft>
                <a:spcPts val="0"/>
              </a:spcAft>
              <a:buFontTx/>
              <a:buAutoNum type="arabicPeriod"/>
              <a:defRPr/>
            </a:pPr>
            <a:r>
              <a:rPr lang="en-US" dirty="0" smtClean="0">
                <a:solidFill>
                  <a:srgbClr val="0000FF"/>
                </a:solidFill>
                <a:ea typeface="+mn-ea"/>
                <a:cs typeface="+mn-cs"/>
              </a:rPr>
              <a:t>Use technology for developing conceptual understanding and analyzing data</a:t>
            </a:r>
          </a:p>
          <a:p>
            <a:pPr marL="609600" indent="-609600" eaLnBrk="1" fontAlgn="auto" hangingPunct="1">
              <a:spcBef>
                <a:spcPct val="0"/>
              </a:spcBef>
              <a:spcAft>
                <a:spcPts val="0"/>
              </a:spcAft>
              <a:buFontTx/>
              <a:buAutoNum type="arabicPeriod"/>
              <a:defRPr/>
            </a:pPr>
            <a:r>
              <a:rPr lang="en-US" dirty="0" smtClean="0">
                <a:solidFill>
                  <a:schemeClr val="tx2"/>
                </a:solidFill>
                <a:ea typeface="+mn-ea"/>
                <a:cs typeface="+mn-cs"/>
              </a:rPr>
              <a:t>Use assessments to improve and evaluate student learning</a:t>
            </a:r>
            <a:endParaRPr lang="en-US" sz="2400" dirty="0" smtClean="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116632"/>
            <a:ext cx="8928992" cy="1143000"/>
          </a:xfrm>
          <a:solidFill>
            <a:schemeClr val="accent2">
              <a:lumMod val="40000"/>
              <a:lumOff val="60000"/>
            </a:schemeClr>
          </a:solidFill>
        </p:spPr>
        <p:txBody>
          <a:bodyPr>
            <a:noAutofit/>
          </a:bodyPr>
          <a:lstStyle/>
          <a:p>
            <a:r>
              <a:rPr lang="en-US" sz="3200" dirty="0" smtClean="0"/>
              <a:t>Developing Conceptual Understanding of Inference</a:t>
            </a:r>
            <a:endParaRPr lang="en-US" sz="2400" dirty="0" smtClean="0"/>
          </a:p>
        </p:txBody>
      </p:sp>
      <p:sp>
        <p:nvSpPr>
          <p:cNvPr id="3" name="Content Placeholder 2"/>
          <p:cNvSpPr>
            <a:spLocks noGrp="1"/>
          </p:cNvSpPr>
          <p:nvPr>
            <p:ph idx="4294967295"/>
          </p:nvPr>
        </p:nvSpPr>
        <p:spPr>
          <a:xfrm>
            <a:off x="457200" y="1600200"/>
            <a:ext cx="8219256" cy="4997152"/>
          </a:xfrm>
          <a:solidFill>
            <a:srgbClr val="F8EDEC"/>
          </a:solidFill>
          <a:ln>
            <a:solidFill>
              <a:schemeClr val="accent2">
                <a:lumMod val="20000"/>
                <a:lumOff val="80000"/>
              </a:schemeClr>
            </a:solidFill>
          </a:ln>
        </p:spPr>
        <p:txBody>
          <a:bodyPr>
            <a:noAutofit/>
          </a:bodyPr>
          <a:lstStyle/>
          <a:p>
            <a:pPr marL="0" indent="0">
              <a:lnSpc>
                <a:spcPct val="80000"/>
              </a:lnSpc>
              <a:buFontTx/>
              <a:buNone/>
              <a:tabLst>
                <a:tab pos="347663" algn="l"/>
              </a:tabLst>
            </a:pPr>
            <a:r>
              <a:rPr lang="en-US" sz="2800" dirty="0" smtClean="0"/>
              <a:t>.</a:t>
            </a:r>
          </a:p>
          <a:p>
            <a:pPr marL="609600" indent="-609600">
              <a:lnSpc>
                <a:spcPct val="80000"/>
              </a:lnSpc>
              <a:buFontTx/>
              <a:buNone/>
              <a:tabLst>
                <a:tab pos="347663" algn="l"/>
              </a:tabLst>
            </a:pP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2340045431"/>
              </p:ext>
            </p:extLst>
          </p:nvPr>
        </p:nvGraphicFramePr>
        <p:xfrm>
          <a:off x="107504" y="1364335"/>
          <a:ext cx="8928992" cy="5212080"/>
        </p:xfrm>
        <a:graphic>
          <a:graphicData uri="http://schemas.openxmlformats.org/drawingml/2006/table">
            <a:tbl>
              <a:tblPr firstRow="1" firstCol="1" bandRow="1" bandCol="1">
                <a:tableStyleId>{5C22544A-7EE6-4342-B048-85BDC9FD1C3A}</a:tableStyleId>
              </a:tblPr>
              <a:tblGrid>
                <a:gridCol w="310771"/>
                <a:gridCol w="2020014"/>
                <a:gridCol w="1398471"/>
                <a:gridCol w="5199736"/>
              </a:tblGrid>
              <a:tr h="144016">
                <a:tc>
                  <a:txBody>
                    <a:bodyPr/>
                    <a:lstStyle/>
                    <a:p>
                      <a:pPr marL="0" marR="0">
                        <a:spcBef>
                          <a:spcPts val="0"/>
                        </a:spcBef>
                        <a:spcAft>
                          <a:spcPts val="0"/>
                        </a:spcAft>
                      </a:pPr>
                      <a:r>
                        <a:rPr lang="en-US" sz="1800" dirty="0">
                          <a:effectLst/>
                        </a:rPr>
                        <a:t> </a:t>
                      </a:r>
                      <a:endParaRPr lang="en-US" sz="1800" dirty="0">
                        <a:effectLst/>
                        <a:latin typeface="Times New Roman"/>
                        <a:ea typeface="Times New Roman"/>
                      </a:endParaRPr>
                    </a:p>
                  </a:txBody>
                  <a:tcPr marL="39471" marR="39471" marT="0" marB="0"/>
                </a:tc>
                <a:tc>
                  <a:txBody>
                    <a:bodyPr/>
                    <a:lstStyle/>
                    <a:p>
                      <a:pPr marL="0" marR="0">
                        <a:spcBef>
                          <a:spcPts val="0"/>
                        </a:spcBef>
                        <a:spcAft>
                          <a:spcPts val="0"/>
                        </a:spcAft>
                      </a:pPr>
                      <a:r>
                        <a:rPr lang="en-US" sz="1800">
                          <a:effectLst/>
                        </a:rPr>
                        <a:t>Activity Name</a:t>
                      </a:r>
                      <a:endParaRPr lang="en-US" sz="1800">
                        <a:effectLst/>
                        <a:latin typeface="Times New Roman"/>
                        <a:ea typeface="Times New Roman"/>
                      </a:endParaRPr>
                    </a:p>
                  </a:txBody>
                  <a:tcPr marL="39471" marR="39471" marT="0" marB="0"/>
                </a:tc>
                <a:tc>
                  <a:txBody>
                    <a:bodyPr/>
                    <a:lstStyle/>
                    <a:p>
                      <a:pPr marL="0" marR="0">
                        <a:spcBef>
                          <a:spcPts val="0"/>
                        </a:spcBef>
                        <a:spcAft>
                          <a:spcPts val="0"/>
                        </a:spcAft>
                      </a:pPr>
                      <a:r>
                        <a:rPr lang="en-US" sz="1800" dirty="0">
                          <a:effectLst/>
                        </a:rPr>
                        <a:t>Course Topic </a:t>
                      </a:r>
                      <a:endParaRPr lang="en-US" sz="1800" dirty="0">
                        <a:effectLst/>
                        <a:latin typeface="Times New Roman"/>
                        <a:ea typeface="Times New Roman"/>
                      </a:endParaRPr>
                    </a:p>
                  </a:txBody>
                  <a:tcPr marL="39471" marR="39471" marT="0" marB="0"/>
                </a:tc>
                <a:tc>
                  <a:txBody>
                    <a:bodyPr/>
                    <a:lstStyle/>
                    <a:p>
                      <a:pPr marL="0" marR="0">
                        <a:spcBef>
                          <a:spcPts val="0"/>
                        </a:spcBef>
                        <a:spcAft>
                          <a:spcPts val="0"/>
                        </a:spcAft>
                      </a:pPr>
                      <a:r>
                        <a:rPr lang="en-US" sz="1800">
                          <a:effectLst/>
                        </a:rPr>
                        <a:t>Conceptual Goals for Students </a:t>
                      </a:r>
                      <a:endParaRPr lang="en-US" sz="1800">
                        <a:effectLst/>
                        <a:latin typeface="Times New Roman"/>
                        <a:ea typeface="Times New Roman"/>
                      </a:endParaRPr>
                    </a:p>
                  </a:txBody>
                  <a:tcPr marL="39471" marR="39471" marT="0" marB="0"/>
                </a:tc>
              </a:tr>
              <a:tr h="421020">
                <a:tc rowSpan="4">
                  <a:txBody>
                    <a:bodyPr/>
                    <a:lstStyle/>
                    <a:p>
                      <a:pPr marL="186055" marR="71755" indent="-114300" algn="ctr">
                        <a:spcBef>
                          <a:spcPts val="0"/>
                        </a:spcBef>
                        <a:spcAft>
                          <a:spcPts val="0"/>
                        </a:spcAft>
                      </a:pPr>
                      <a:r>
                        <a:rPr lang="en-US" sz="1800" dirty="0">
                          <a:effectLst/>
                        </a:rPr>
                        <a:t>Weeks 1 and 2</a:t>
                      </a:r>
                      <a:endParaRPr lang="en-US" sz="1800" dirty="0">
                        <a:effectLst/>
                        <a:latin typeface="Times New Roman"/>
                        <a:ea typeface="Times New Roman"/>
                      </a:endParaRPr>
                    </a:p>
                  </a:txBody>
                  <a:tcPr marL="39471" marR="39471" marT="0" marB="0" vert="vert" anchor="ctr"/>
                </a:tc>
                <a:tc>
                  <a:txBody>
                    <a:bodyPr/>
                    <a:lstStyle/>
                    <a:p>
                      <a:pPr marL="114300" marR="0" indent="-114300">
                        <a:spcBef>
                          <a:spcPts val="0"/>
                        </a:spcBef>
                        <a:spcAft>
                          <a:spcPts val="0"/>
                        </a:spcAft>
                      </a:pPr>
                      <a:r>
                        <a:rPr lang="en-US" sz="1800" dirty="0">
                          <a:effectLst/>
                        </a:rPr>
                        <a:t>1. Gettysburg Address</a:t>
                      </a:r>
                      <a:endParaRPr lang="en-US" sz="1800" dirty="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Sampling Bias </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To understand that random sampling provides unbiased estimates when compared to judgment sampling.</a:t>
                      </a:r>
                      <a:endParaRPr lang="en-US" sz="1800">
                        <a:effectLst/>
                        <a:latin typeface="Times New Roman"/>
                        <a:ea typeface="Times New Roman"/>
                      </a:endParaRPr>
                    </a:p>
                  </a:txBody>
                  <a:tcPr marL="39471" marR="39471" marT="0" marB="0" anchor="b"/>
                </a:tc>
              </a:tr>
              <a:tr h="526275">
                <a:tc vMerge="1">
                  <a:txBody>
                    <a:bodyPr/>
                    <a:lstStyle/>
                    <a:p>
                      <a:endParaRPr lang="en-US"/>
                    </a:p>
                  </a:txBody>
                  <a:tcPr/>
                </a:tc>
                <a:tc>
                  <a:txBody>
                    <a:bodyPr/>
                    <a:lstStyle/>
                    <a:p>
                      <a:pPr marL="114300" marR="0" indent="-114300">
                        <a:spcBef>
                          <a:spcPts val="0"/>
                        </a:spcBef>
                        <a:spcAft>
                          <a:spcPts val="0"/>
                        </a:spcAft>
                      </a:pPr>
                      <a:r>
                        <a:rPr lang="en-US" sz="1800" dirty="0">
                          <a:solidFill>
                            <a:schemeClr val="accent2">
                              <a:lumMod val="75000"/>
                            </a:schemeClr>
                          </a:solidFill>
                          <a:effectLst/>
                        </a:rPr>
                        <a:t>2. 2008 New Hampshire Primary</a:t>
                      </a:r>
                      <a:endParaRPr lang="en-US" sz="1800" dirty="0">
                        <a:solidFill>
                          <a:schemeClr val="accent2">
                            <a:lumMod val="75000"/>
                          </a:schemeClr>
                        </a:solidFill>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solidFill>
                            <a:schemeClr val="accent2">
                              <a:lumMod val="75000"/>
                            </a:schemeClr>
                          </a:solidFill>
                          <a:effectLst/>
                        </a:rPr>
                        <a:t>Sampling Variability </a:t>
                      </a:r>
                      <a:endParaRPr lang="en-US" sz="1800" dirty="0">
                        <a:solidFill>
                          <a:schemeClr val="accent2">
                            <a:lumMod val="75000"/>
                          </a:schemeClr>
                        </a:solidFill>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solidFill>
                            <a:schemeClr val="accent2">
                              <a:lumMod val="75000"/>
                            </a:schemeClr>
                          </a:solidFill>
                          <a:effectLst/>
                        </a:rPr>
                        <a:t>To understand that values from samples vary and that sampling variability decreases as sample size increases.</a:t>
                      </a:r>
                      <a:endParaRPr lang="en-US" sz="1800" dirty="0">
                        <a:solidFill>
                          <a:schemeClr val="accent2">
                            <a:lumMod val="75000"/>
                          </a:schemeClr>
                        </a:solidFill>
                        <a:effectLst/>
                        <a:latin typeface="Times New Roman"/>
                        <a:ea typeface="Times New Roman"/>
                      </a:endParaRPr>
                    </a:p>
                  </a:txBody>
                  <a:tcPr marL="39471" marR="39471" marT="0" marB="0" anchor="b"/>
                </a:tc>
              </a:tr>
              <a:tr h="421020">
                <a:tc vMerge="1">
                  <a:txBody>
                    <a:bodyPr/>
                    <a:lstStyle/>
                    <a:p>
                      <a:endParaRPr lang="en-US"/>
                    </a:p>
                  </a:txBody>
                  <a:tcPr/>
                </a:tc>
                <a:tc>
                  <a:txBody>
                    <a:bodyPr/>
                    <a:lstStyle/>
                    <a:p>
                      <a:pPr marL="114300" marR="0" indent="-114300">
                        <a:spcBef>
                          <a:spcPts val="0"/>
                        </a:spcBef>
                        <a:spcAft>
                          <a:spcPts val="0"/>
                        </a:spcAft>
                      </a:pPr>
                      <a:r>
                        <a:rPr lang="en-US" sz="1800">
                          <a:effectLst/>
                        </a:rPr>
                        <a:t>3. Cereal Toys </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Simulations </a:t>
                      </a:r>
                      <a:endParaRPr lang="en-US" sz="1800" dirty="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To understand how simulations can be used to answer probabilistic questions</a:t>
                      </a:r>
                      <a:endParaRPr lang="en-US" sz="1800">
                        <a:effectLst/>
                        <a:latin typeface="Times New Roman"/>
                        <a:ea typeface="Times New Roman"/>
                      </a:endParaRPr>
                    </a:p>
                  </a:txBody>
                  <a:tcPr marL="39471" marR="39471" marT="0" marB="0" anchor="b"/>
                </a:tc>
              </a:tr>
              <a:tr h="210510">
                <a:tc vMerge="1">
                  <a:txBody>
                    <a:bodyPr/>
                    <a:lstStyle/>
                    <a:p>
                      <a:endParaRPr lang="en-US"/>
                    </a:p>
                  </a:txBody>
                  <a:tcPr/>
                </a:tc>
                <a:tc>
                  <a:txBody>
                    <a:bodyPr/>
                    <a:lstStyle/>
                    <a:p>
                      <a:pPr marL="114300" marR="0" indent="-114300">
                        <a:spcBef>
                          <a:spcPts val="0"/>
                        </a:spcBef>
                        <a:spcAft>
                          <a:spcPts val="0"/>
                        </a:spcAft>
                      </a:pPr>
                      <a:r>
                        <a:rPr lang="en-US" sz="1800">
                          <a:effectLst/>
                        </a:rPr>
                        <a:t>4. Magic Lottery</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Simulations </a:t>
                      </a:r>
                      <a:endParaRPr lang="en-US" sz="1800" dirty="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To confront the myth of the unusual event</a:t>
                      </a:r>
                      <a:endParaRPr lang="en-US" sz="1800">
                        <a:effectLst/>
                        <a:latin typeface="Times New Roman"/>
                        <a:ea typeface="Times New Roman"/>
                      </a:endParaRPr>
                    </a:p>
                  </a:txBody>
                  <a:tcPr marL="39471" marR="39471" marT="0" marB="0" anchor="b"/>
                </a:tc>
              </a:tr>
              <a:tr h="210510">
                <a:tc rowSpan="5">
                  <a:txBody>
                    <a:bodyPr/>
                    <a:lstStyle/>
                    <a:p>
                      <a:pPr marL="300355" marR="71755" indent="-228600" algn="ctr">
                        <a:spcBef>
                          <a:spcPts val="0"/>
                        </a:spcBef>
                        <a:spcAft>
                          <a:spcPts val="0"/>
                        </a:spcAft>
                      </a:pPr>
                      <a:r>
                        <a:rPr lang="en-US" sz="1800" dirty="0">
                          <a:effectLst/>
                        </a:rPr>
                        <a:t>Weeks 5 and 6</a:t>
                      </a:r>
                      <a:endParaRPr lang="en-US" sz="1800" dirty="0">
                        <a:effectLst/>
                        <a:latin typeface="Times New Roman"/>
                        <a:ea typeface="Times New Roman"/>
                      </a:endParaRPr>
                    </a:p>
                  </a:txBody>
                  <a:tcPr marL="39471" marR="39471" marT="0" marB="0" vert="vert" anchor="ctr"/>
                </a:tc>
                <a:tc>
                  <a:txBody>
                    <a:bodyPr/>
                    <a:lstStyle/>
                    <a:p>
                      <a:pPr marL="228600" marR="0" indent="-228600">
                        <a:spcBef>
                          <a:spcPts val="0"/>
                        </a:spcBef>
                        <a:spcAft>
                          <a:spcPts val="0"/>
                        </a:spcAft>
                      </a:pPr>
                      <a:r>
                        <a:rPr lang="en-US" sz="1800">
                          <a:effectLst/>
                        </a:rPr>
                        <a:t>5. Tiger Woods Card (1)</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Probability Models</a:t>
                      </a:r>
                      <a:endParaRPr lang="en-US" sz="1800" dirty="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Provide an example of the geometric model </a:t>
                      </a:r>
                      <a:endParaRPr lang="en-US" sz="1800">
                        <a:effectLst/>
                        <a:latin typeface="Times New Roman"/>
                        <a:ea typeface="Times New Roman"/>
                      </a:endParaRPr>
                    </a:p>
                  </a:txBody>
                  <a:tcPr marL="39471" marR="39471" marT="0" marB="0" anchor="b"/>
                </a:tc>
              </a:tr>
              <a:tr h="210510">
                <a:tc vMerge="1">
                  <a:txBody>
                    <a:bodyPr/>
                    <a:lstStyle/>
                    <a:p>
                      <a:endParaRPr lang="en-US"/>
                    </a:p>
                  </a:txBody>
                  <a:tcPr/>
                </a:tc>
                <a:tc>
                  <a:txBody>
                    <a:bodyPr/>
                    <a:lstStyle/>
                    <a:p>
                      <a:pPr marL="228600" marR="0" indent="-228600">
                        <a:spcBef>
                          <a:spcPts val="0"/>
                        </a:spcBef>
                        <a:spcAft>
                          <a:spcPts val="0"/>
                        </a:spcAft>
                      </a:pPr>
                      <a:r>
                        <a:rPr lang="en-US" sz="1800">
                          <a:effectLst/>
                        </a:rPr>
                        <a:t>6. Tiger Woods Card (2)</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Probability Models</a:t>
                      </a:r>
                      <a:endParaRPr lang="en-US" sz="1800" dirty="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Provide an example of the binomial model </a:t>
                      </a:r>
                      <a:endParaRPr lang="en-US" sz="1800" dirty="0">
                        <a:effectLst/>
                        <a:latin typeface="Times New Roman"/>
                        <a:ea typeface="Times New Roman"/>
                      </a:endParaRPr>
                    </a:p>
                  </a:txBody>
                  <a:tcPr marL="39471" marR="39471" marT="0" marB="0" anchor="b"/>
                </a:tc>
              </a:tr>
              <a:tr h="210510">
                <a:tc vMerge="1">
                  <a:txBody>
                    <a:bodyPr/>
                    <a:lstStyle/>
                    <a:p>
                      <a:endParaRPr lang="en-US"/>
                    </a:p>
                  </a:txBody>
                  <a:tcPr/>
                </a:tc>
                <a:tc>
                  <a:txBody>
                    <a:bodyPr/>
                    <a:lstStyle/>
                    <a:p>
                      <a:pPr marL="114300" marR="0" indent="-114300">
                        <a:spcBef>
                          <a:spcPts val="0"/>
                        </a:spcBef>
                        <a:spcAft>
                          <a:spcPts val="0"/>
                        </a:spcAft>
                      </a:pPr>
                      <a:r>
                        <a:rPr lang="en-US" sz="1800">
                          <a:effectLst/>
                        </a:rPr>
                        <a:t>7. Rolling a Die</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Probability Models</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Provide an example of the uniform model </a:t>
                      </a:r>
                      <a:endParaRPr lang="en-US" sz="1800" dirty="0">
                        <a:effectLst/>
                        <a:latin typeface="Times New Roman"/>
                        <a:ea typeface="Times New Roman"/>
                      </a:endParaRPr>
                    </a:p>
                  </a:txBody>
                  <a:tcPr marL="39471" marR="39471" marT="0" marB="0" anchor="b"/>
                </a:tc>
              </a:tr>
              <a:tr h="210510">
                <a:tc vMerge="1">
                  <a:txBody>
                    <a:bodyPr/>
                    <a:lstStyle/>
                    <a:p>
                      <a:endParaRPr lang="en-US"/>
                    </a:p>
                  </a:txBody>
                  <a:tcPr/>
                </a:tc>
                <a:tc>
                  <a:txBody>
                    <a:bodyPr/>
                    <a:lstStyle/>
                    <a:p>
                      <a:pPr marL="114300" marR="0" indent="-114300">
                        <a:spcBef>
                          <a:spcPts val="0"/>
                        </a:spcBef>
                        <a:spcAft>
                          <a:spcPts val="0"/>
                        </a:spcAft>
                      </a:pPr>
                      <a:r>
                        <a:rPr lang="en-US" sz="1800">
                          <a:effectLst/>
                        </a:rPr>
                        <a:t>8. Rolling 10 Dice</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Sampling Distributions</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Provide an introduction to the Central Limit Theorem </a:t>
                      </a:r>
                      <a:endParaRPr lang="en-US" sz="1800" dirty="0">
                        <a:effectLst/>
                        <a:latin typeface="Times New Roman"/>
                        <a:ea typeface="Times New Roman"/>
                      </a:endParaRPr>
                    </a:p>
                  </a:txBody>
                  <a:tcPr marL="39471" marR="39471" marT="0" marB="0" anchor="b"/>
                </a:tc>
              </a:tr>
              <a:tr h="315765">
                <a:tc vMerge="1">
                  <a:txBody>
                    <a:bodyPr/>
                    <a:lstStyle/>
                    <a:p>
                      <a:endParaRPr lang="en-US"/>
                    </a:p>
                  </a:txBody>
                  <a:tcPr/>
                </a:tc>
                <a:tc>
                  <a:txBody>
                    <a:bodyPr/>
                    <a:lstStyle/>
                    <a:p>
                      <a:pPr marL="114300" marR="0" indent="-114300">
                        <a:spcBef>
                          <a:spcPts val="0"/>
                        </a:spcBef>
                        <a:spcAft>
                          <a:spcPts val="0"/>
                        </a:spcAft>
                      </a:pPr>
                      <a:r>
                        <a:rPr lang="en-US" sz="1800" dirty="0">
                          <a:solidFill>
                            <a:schemeClr val="accent2">
                              <a:lumMod val="75000"/>
                            </a:schemeClr>
                          </a:solidFill>
                          <a:effectLst/>
                        </a:rPr>
                        <a:t>9. Basketball Shooting</a:t>
                      </a:r>
                      <a:endParaRPr lang="en-US" sz="1800" dirty="0">
                        <a:solidFill>
                          <a:schemeClr val="accent2">
                            <a:lumMod val="75000"/>
                          </a:schemeClr>
                        </a:solidFill>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solidFill>
                            <a:schemeClr val="accent2">
                              <a:lumMod val="75000"/>
                            </a:schemeClr>
                          </a:solidFill>
                          <a:effectLst/>
                        </a:rPr>
                        <a:t>Sampling Distributions</a:t>
                      </a:r>
                      <a:endParaRPr lang="en-US" sz="1800" dirty="0">
                        <a:solidFill>
                          <a:schemeClr val="accent2">
                            <a:lumMod val="75000"/>
                          </a:schemeClr>
                        </a:solidFill>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solidFill>
                            <a:schemeClr val="accent2">
                              <a:lumMod val="75000"/>
                            </a:schemeClr>
                          </a:solidFill>
                          <a:effectLst/>
                        </a:rPr>
                        <a:t>Provide an introduction to the normal approximation of the binomial distribution </a:t>
                      </a:r>
                      <a:endParaRPr lang="en-US" sz="1800" dirty="0">
                        <a:solidFill>
                          <a:schemeClr val="accent2">
                            <a:lumMod val="75000"/>
                          </a:schemeClr>
                        </a:solidFill>
                        <a:effectLst/>
                        <a:latin typeface="Times New Roman"/>
                        <a:ea typeface="Times New Roman"/>
                      </a:endParaRPr>
                    </a:p>
                  </a:txBody>
                  <a:tcPr marL="39471" marR="39471" marT="0" marB="0" anchor="b"/>
                </a:tc>
              </a:tr>
            </a:tbl>
          </a:graphicData>
        </a:graphic>
      </p:graphicFrame>
    </p:spTree>
    <p:extLst>
      <p:ext uri="{BB962C8B-B14F-4D97-AF65-F5344CB8AC3E}">
        <p14:creationId xmlns:p14="http://schemas.microsoft.com/office/powerpoint/2010/main" val="2425044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2">
              <a:lumMod val="40000"/>
              <a:lumOff val="60000"/>
            </a:schemeClr>
          </a:solidFill>
        </p:spPr>
        <p:txBody>
          <a:bodyPr>
            <a:noAutofit/>
          </a:bodyPr>
          <a:lstStyle/>
          <a:p>
            <a:r>
              <a:rPr lang="en-US" sz="3200" smtClean="0"/>
              <a:t>Developing Conceptual Understanding of Inference</a:t>
            </a:r>
            <a:endParaRPr lang="en-US" sz="2400" smtClean="0"/>
          </a:p>
        </p:txBody>
      </p:sp>
      <p:graphicFrame>
        <p:nvGraphicFramePr>
          <p:cNvPr id="4" name="Table 3"/>
          <p:cNvGraphicFramePr>
            <a:graphicFrameLocks noGrp="1"/>
          </p:cNvGraphicFramePr>
          <p:nvPr>
            <p:extLst>
              <p:ext uri="{D42A27DB-BD31-4B8C-83A1-F6EECF244321}">
                <p14:modId xmlns:p14="http://schemas.microsoft.com/office/powerpoint/2010/main" val="2525947004"/>
              </p:ext>
            </p:extLst>
          </p:nvPr>
        </p:nvGraphicFramePr>
        <p:xfrm>
          <a:off x="467544" y="1700808"/>
          <a:ext cx="8208912" cy="2743200"/>
        </p:xfrm>
        <a:graphic>
          <a:graphicData uri="http://schemas.openxmlformats.org/drawingml/2006/table">
            <a:tbl>
              <a:tblPr firstRow="1" firstCol="1" bandRow="1" bandCol="1">
                <a:tableStyleId>{5C22544A-7EE6-4342-B048-85BDC9FD1C3A}</a:tableStyleId>
              </a:tblPr>
              <a:tblGrid>
                <a:gridCol w="288032"/>
                <a:gridCol w="1872208"/>
                <a:gridCol w="1296144"/>
                <a:gridCol w="4752528"/>
              </a:tblGrid>
              <a:tr h="144016">
                <a:tc>
                  <a:txBody>
                    <a:bodyPr/>
                    <a:lstStyle/>
                    <a:p>
                      <a:pPr marL="0" marR="0">
                        <a:spcBef>
                          <a:spcPts val="0"/>
                        </a:spcBef>
                        <a:spcAft>
                          <a:spcPts val="0"/>
                        </a:spcAft>
                      </a:pPr>
                      <a:r>
                        <a:rPr lang="en-US" sz="1800" dirty="0">
                          <a:effectLst/>
                        </a:rPr>
                        <a:t> </a:t>
                      </a:r>
                      <a:endParaRPr lang="en-US" sz="1800" dirty="0">
                        <a:effectLst/>
                        <a:latin typeface="Times New Roman"/>
                        <a:ea typeface="Times New Roman"/>
                      </a:endParaRPr>
                    </a:p>
                  </a:txBody>
                  <a:tcPr marL="39471" marR="39471" marT="0" marB="0"/>
                </a:tc>
                <a:tc>
                  <a:txBody>
                    <a:bodyPr/>
                    <a:lstStyle/>
                    <a:p>
                      <a:pPr marL="0" marR="0">
                        <a:spcBef>
                          <a:spcPts val="0"/>
                        </a:spcBef>
                        <a:spcAft>
                          <a:spcPts val="0"/>
                        </a:spcAft>
                      </a:pPr>
                      <a:r>
                        <a:rPr lang="en-US" sz="1800">
                          <a:effectLst/>
                        </a:rPr>
                        <a:t>Activity Name</a:t>
                      </a:r>
                      <a:endParaRPr lang="en-US" sz="1800">
                        <a:effectLst/>
                        <a:latin typeface="Times New Roman"/>
                        <a:ea typeface="Times New Roman"/>
                      </a:endParaRPr>
                    </a:p>
                  </a:txBody>
                  <a:tcPr marL="39471" marR="39471" marT="0" marB="0"/>
                </a:tc>
                <a:tc>
                  <a:txBody>
                    <a:bodyPr/>
                    <a:lstStyle/>
                    <a:p>
                      <a:pPr marL="0" marR="0">
                        <a:spcBef>
                          <a:spcPts val="0"/>
                        </a:spcBef>
                        <a:spcAft>
                          <a:spcPts val="0"/>
                        </a:spcAft>
                      </a:pPr>
                      <a:r>
                        <a:rPr lang="en-US" sz="1800">
                          <a:effectLst/>
                        </a:rPr>
                        <a:t>Course Topic </a:t>
                      </a:r>
                      <a:endParaRPr lang="en-US" sz="1800">
                        <a:effectLst/>
                        <a:latin typeface="Times New Roman"/>
                        <a:ea typeface="Times New Roman"/>
                      </a:endParaRPr>
                    </a:p>
                  </a:txBody>
                  <a:tcPr marL="39471" marR="39471" marT="0" marB="0"/>
                </a:tc>
                <a:tc>
                  <a:txBody>
                    <a:bodyPr/>
                    <a:lstStyle/>
                    <a:p>
                      <a:pPr marL="0" marR="0">
                        <a:spcBef>
                          <a:spcPts val="0"/>
                        </a:spcBef>
                        <a:spcAft>
                          <a:spcPts val="0"/>
                        </a:spcAft>
                      </a:pPr>
                      <a:r>
                        <a:rPr lang="en-US" sz="1800">
                          <a:effectLst/>
                        </a:rPr>
                        <a:t>Conceptual Goals for Students </a:t>
                      </a:r>
                      <a:endParaRPr lang="en-US" sz="1800">
                        <a:effectLst/>
                        <a:latin typeface="Times New Roman"/>
                        <a:ea typeface="Times New Roman"/>
                      </a:endParaRPr>
                    </a:p>
                  </a:txBody>
                  <a:tcPr marL="39471" marR="39471" marT="0" marB="0"/>
                </a:tc>
              </a:tr>
              <a:tr h="631530">
                <a:tc rowSpan="3">
                  <a:txBody>
                    <a:bodyPr/>
                    <a:lstStyle/>
                    <a:p>
                      <a:pPr marL="186055" marR="71755" indent="-114300" algn="ctr">
                        <a:spcBef>
                          <a:spcPts val="0"/>
                        </a:spcBef>
                        <a:spcAft>
                          <a:spcPts val="0"/>
                        </a:spcAft>
                      </a:pPr>
                      <a:r>
                        <a:rPr lang="en-US" sz="1800" dirty="0">
                          <a:effectLst/>
                        </a:rPr>
                        <a:t>Weeks 7 - 9</a:t>
                      </a:r>
                      <a:endParaRPr lang="en-US" sz="1800" dirty="0">
                        <a:effectLst/>
                        <a:latin typeface="Times New Roman"/>
                        <a:ea typeface="Times New Roman"/>
                      </a:endParaRPr>
                    </a:p>
                  </a:txBody>
                  <a:tcPr marL="39471" marR="39471" marT="0" marB="0" vert="vert" anchor="ctr"/>
                </a:tc>
                <a:tc>
                  <a:txBody>
                    <a:bodyPr/>
                    <a:lstStyle/>
                    <a:p>
                      <a:pPr marL="114300" marR="0" indent="-114300">
                        <a:spcBef>
                          <a:spcPts val="0"/>
                        </a:spcBef>
                        <a:spcAft>
                          <a:spcPts val="0"/>
                        </a:spcAft>
                      </a:pPr>
                      <a:r>
                        <a:rPr lang="en-US" sz="1800">
                          <a:effectLst/>
                        </a:rPr>
                        <a:t>10. Coin Flipping</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Confidence Intervals </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Show that level of confidence is the approximate percent of samples that produce CIs that cover the true value regardless of sample size.</a:t>
                      </a:r>
                      <a:endParaRPr lang="en-US" sz="1800" dirty="0">
                        <a:effectLst/>
                        <a:latin typeface="Times New Roman"/>
                        <a:ea typeface="Times New Roman"/>
                      </a:endParaRPr>
                    </a:p>
                  </a:txBody>
                  <a:tcPr marL="39471" marR="39471" marT="0" marB="0" anchor="b"/>
                </a:tc>
              </a:tr>
              <a:tr h="421020">
                <a:tc vMerge="1">
                  <a:txBody>
                    <a:bodyPr/>
                    <a:lstStyle/>
                    <a:p>
                      <a:endParaRPr lang="en-US"/>
                    </a:p>
                  </a:txBody>
                  <a:tcPr/>
                </a:tc>
                <a:tc>
                  <a:txBody>
                    <a:bodyPr/>
                    <a:lstStyle/>
                    <a:p>
                      <a:pPr marL="228600" marR="0" indent="-228600">
                        <a:spcBef>
                          <a:spcPts val="0"/>
                        </a:spcBef>
                        <a:spcAft>
                          <a:spcPts val="0"/>
                        </a:spcAft>
                      </a:pPr>
                      <a:r>
                        <a:rPr lang="en-US" sz="1800" dirty="0">
                          <a:solidFill>
                            <a:schemeClr val="accent2">
                              <a:lumMod val="75000"/>
                            </a:schemeClr>
                          </a:solidFill>
                          <a:effectLst/>
                        </a:rPr>
                        <a:t>11. Cell Phone Drivers (1)</a:t>
                      </a:r>
                      <a:endParaRPr lang="en-US" sz="1800" dirty="0">
                        <a:solidFill>
                          <a:schemeClr val="accent2">
                            <a:lumMod val="75000"/>
                          </a:schemeClr>
                        </a:solidFill>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solidFill>
                            <a:schemeClr val="accent2">
                              <a:lumMod val="75000"/>
                            </a:schemeClr>
                          </a:solidFill>
                          <a:effectLst/>
                        </a:rPr>
                        <a:t>Hypothesis Testing </a:t>
                      </a:r>
                      <a:endParaRPr lang="en-US" sz="1800" dirty="0">
                        <a:solidFill>
                          <a:schemeClr val="accent2">
                            <a:lumMod val="75000"/>
                          </a:schemeClr>
                        </a:solidFill>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solidFill>
                            <a:schemeClr val="accent2">
                              <a:lumMod val="75000"/>
                            </a:schemeClr>
                          </a:solidFill>
                          <a:effectLst/>
                        </a:rPr>
                        <a:t>Provide an example of the reasoning behind hypothesis testing and the meaning of the p-value of a test.</a:t>
                      </a:r>
                      <a:endParaRPr lang="en-US" sz="1800" dirty="0">
                        <a:solidFill>
                          <a:schemeClr val="accent2">
                            <a:lumMod val="75000"/>
                          </a:schemeClr>
                        </a:solidFill>
                        <a:effectLst/>
                        <a:latin typeface="Times New Roman"/>
                        <a:ea typeface="Times New Roman"/>
                      </a:endParaRPr>
                    </a:p>
                  </a:txBody>
                  <a:tcPr marL="39471" marR="39471" marT="0" marB="0" anchor="b"/>
                </a:tc>
              </a:tr>
              <a:tr h="526275">
                <a:tc vMerge="1">
                  <a:txBody>
                    <a:bodyPr/>
                    <a:lstStyle/>
                    <a:p>
                      <a:endParaRPr lang="en-US"/>
                    </a:p>
                  </a:txBody>
                  <a:tcPr/>
                </a:tc>
                <a:tc>
                  <a:txBody>
                    <a:bodyPr/>
                    <a:lstStyle/>
                    <a:p>
                      <a:pPr marL="228600" marR="0" indent="-228600">
                        <a:spcBef>
                          <a:spcPts val="0"/>
                        </a:spcBef>
                        <a:spcAft>
                          <a:spcPts val="0"/>
                        </a:spcAft>
                      </a:pPr>
                      <a:r>
                        <a:rPr lang="en-US" sz="1800">
                          <a:effectLst/>
                        </a:rPr>
                        <a:t>12. Cell Phone Drivers (2)</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a:effectLst/>
                        </a:rPr>
                        <a:t>Hypothesis Testing </a:t>
                      </a:r>
                      <a:endParaRPr lang="en-US" sz="1800">
                        <a:effectLst/>
                        <a:latin typeface="Times New Roman"/>
                        <a:ea typeface="Times New Roman"/>
                      </a:endParaRPr>
                    </a:p>
                  </a:txBody>
                  <a:tcPr marL="39471" marR="39471" marT="0" marB="0" anchor="ctr"/>
                </a:tc>
                <a:tc>
                  <a:txBody>
                    <a:bodyPr/>
                    <a:lstStyle/>
                    <a:p>
                      <a:pPr marL="0" marR="0">
                        <a:spcBef>
                          <a:spcPts val="0"/>
                        </a:spcBef>
                        <a:spcAft>
                          <a:spcPts val="0"/>
                        </a:spcAft>
                      </a:pPr>
                      <a:r>
                        <a:rPr lang="en-US" sz="1800" dirty="0">
                          <a:effectLst/>
                        </a:rPr>
                        <a:t>Show how Type I and II errors occur based on random sampling and how power and the probability of errors can be estimated.</a:t>
                      </a:r>
                      <a:endParaRPr lang="en-US" sz="1800" dirty="0">
                        <a:effectLst/>
                        <a:latin typeface="Times New Roman"/>
                        <a:ea typeface="Times New Roman"/>
                      </a:endParaRPr>
                    </a:p>
                  </a:txBody>
                  <a:tcPr marL="39471" marR="39471" marT="0" marB="0" anchor="b"/>
                </a:tc>
              </a:tr>
            </a:tbl>
          </a:graphicData>
        </a:graphic>
      </p:graphicFrame>
    </p:spTree>
    <p:extLst>
      <p:ext uri="{BB962C8B-B14F-4D97-AF65-F5344CB8AC3E}">
        <p14:creationId xmlns:p14="http://schemas.microsoft.com/office/powerpoint/2010/main" val="231070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EC"/>
        </a:solidFill>
        <a:effectLst/>
      </p:bgPr>
    </p:bg>
    <p:spTree>
      <p:nvGrpSpPr>
        <p:cNvPr id="1" name=""/>
        <p:cNvGrpSpPr/>
        <p:nvPr/>
      </p:nvGrpSpPr>
      <p:grpSpPr>
        <a:xfrm>
          <a:off x="0" y="0"/>
          <a:ext cx="0" cy="0"/>
          <a:chOff x="0" y="0"/>
          <a:chExt cx="0" cy="0"/>
        </a:xfrm>
      </p:grpSpPr>
      <p:sp>
        <p:nvSpPr>
          <p:cNvPr id="59394"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eaLnBrk="0" hangingPunct="0"/>
            <a:fld id="{31D9BDE7-0C66-4232-A92F-3084B78FE328}" type="slidenum">
              <a:rPr lang="en-US" sz="1400"/>
              <a:pPr algn="r" eaLnBrk="0" hangingPunct="0"/>
              <a:t>9</a:t>
            </a:fld>
            <a:endParaRPr lang="en-US" sz="1400"/>
          </a:p>
        </p:txBody>
      </p:sp>
      <p:sp>
        <p:nvSpPr>
          <p:cNvPr id="59395" name="Rectangle 2"/>
          <p:cNvSpPr>
            <a:spLocks noGrp="1" noChangeArrowheads="1"/>
          </p:cNvSpPr>
          <p:nvPr>
            <p:ph type="title" idx="4294967295"/>
          </p:nvPr>
        </p:nvSpPr>
        <p:spPr>
          <a:solidFill>
            <a:srgbClr val="C5C5E9"/>
          </a:solidFill>
        </p:spPr>
        <p:txBody>
          <a:bodyPr/>
          <a:lstStyle/>
          <a:p>
            <a:pPr eaLnBrk="1" hangingPunct="1"/>
            <a:r>
              <a:rPr lang="en-US"/>
              <a:t>Sampling Variability</a:t>
            </a:r>
          </a:p>
        </p:txBody>
      </p:sp>
      <p:sp>
        <p:nvSpPr>
          <p:cNvPr id="59396" name="Rectangle 3"/>
          <p:cNvSpPr>
            <a:spLocks noGrp="1" noChangeArrowheads="1"/>
          </p:cNvSpPr>
          <p:nvPr>
            <p:ph type="body" idx="4294967295"/>
          </p:nvPr>
        </p:nvSpPr>
        <p:spPr>
          <a:xfrm>
            <a:off x="685800" y="1524000"/>
            <a:ext cx="7772400" cy="4572000"/>
          </a:xfrm>
        </p:spPr>
        <p:txBody>
          <a:bodyPr/>
          <a:lstStyle/>
          <a:p>
            <a:pPr eaLnBrk="1" hangingPunct="1"/>
            <a:r>
              <a:rPr lang="en-US" sz="2400"/>
              <a:t>You should have noticed that not all students obtained the same average from their sample</a:t>
            </a:r>
          </a:p>
          <a:p>
            <a:pPr eaLnBrk="1" hangingPunct="1"/>
            <a:r>
              <a:rPr lang="en-US" sz="2400"/>
              <a:t>Also, not all of the averages of the samples matched the average of the population</a:t>
            </a:r>
          </a:p>
          <a:p>
            <a:pPr eaLnBrk="1" hangingPunct="1"/>
            <a:r>
              <a:rPr lang="en-US" sz="2400"/>
              <a:t>This is okay; we know that values from different samples will be different - this is called sampling variability</a:t>
            </a:r>
          </a:p>
          <a:p>
            <a:pPr eaLnBrk="1" hangingPunct="1"/>
            <a:r>
              <a:rPr lang="en-US" sz="2400"/>
              <a:t>Luckily, sampling variability is predictable - either through mathematics, or simulation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5A58"/>
      </a:dk1>
      <a:lt1>
        <a:srgbClr val="FFFFCC"/>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4042A6"/>
      </a:hlink>
      <a:folHlink>
        <a:srgbClr val="00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6">
      <a:dk1>
        <a:srgbClr val="005A58"/>
      </a:dk1>
      <a:lt1>
        <a:srgbClr val="FFFFCC"/>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4042A6"/>
      </a:hlink>
      <a:folHlink>
        <a:srgbClr val="00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2689</Words>
  <Application>Microsoft Office PowerPoint</Application>
  <PresentationFormat>On-screen Show (4:3)</PresentationFormat>
  <Paragraphs>310</Paragraphs>
  <Slides>43</Slides>
  <Notes>16</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Simulation Activities for Large Classes: Using Clickers to Collect Data  </vt:lpstr>
      <vt:lpstr>Course Background</vt:lpstr>
      <vt:lpstr>Clicker Implementation</vt:lpstr>
      <vt:lpstr>GAISE College Report Recommendations:</vt:lpstr>
      <vt:lpstr>GAISE College Report Recommendations:</vt:lpstr>
      <vt:lpstr>GAISE College Report Recommendations:</vt:lpstr>
      <vt:lpstr>Developing Conceptual Understanding of Inference</vt:lpstr>
      <vt:lpstr>Developing Conceptual Understanding of Inference</vt:lpstr>
      <vt:lpstr>Sampling Variability</vt:lpstr>
      <vt:lpstr>2008 New Hampshire Primary -Sampling Variability</vt:lpstr>
      <vt:lpstr>2008 New Hampshire Primary -Sampling Variability</vt:lpstr>
      <vt:lpstr>2008 New Hampshire Primary -Sampling Variability</vt:lpstr>
      <vt:lpstr>What percent of the 50 “people” polled said they would vote for Obama?</vt:lpstr>
      <vt:lpstr>What percent of the 50 “people” polled said they would vote for Obama?</vt:lpstr>
      <vt:lpstr>2008 New Hampshire Primary -Sampling Variability</vt:lpstr>
      <vt:lpstr>What percent of the 100 “people” polled said they would vote for Obama?</vt:lpstr>
      <vt:lpstr>What percent of the 100 “people” polled said they would vote for Obama?</vt:lpstr>
      <vt:lpstr>Comparing Sampling Variability in Samples of Different Sizes</vt:lpstr>
      <vt:lpstr>But wait, don’t they usually poll more than 100 people?</vt:lpstr>
      <vt:lpstr>Notice that margin of error has nothing to do with population size.</vt:lpstr>
      <vt:lpstr>PowerPoint Presentation</vt:lpstr>
      <vt:lpstr>PowerPoint Presentation</vt:lpstr>
      <vt:lpstr>How many shots did Neitzel make in your simulated game?</vt:lpstr>
      <vt:lpstr>How many shots did Neitzel make in your simulated game?</vt:lpstr>
      <vt:lpstr>What is the distribution of simulated made shots?</vt:lpstr>
      <vt:lpstr>What is the distribution of simulated made shots?</vt:lpstr>
      <vt:lpstr>Two more thought questions</vt:lpstr>
      <vt:lpstr>Cell Phone Drivers I - hypothesis testing</vt:lpstr>
      <vt:lpstr>PowerPoint Presentation</vt:lpstr>
      <vt:lpstr>Is the sample size large enough condition met?</vt:lpstr>
      <vt:lpstr>Is the sample size large enough condition met?</vt:lpstr>
      <vt:lpstr>PowerPoint Presentation</vt:lpstr>
      <vt:lpstr>Which sample size is the smallest that meets the “large enough” condition?</vt:lpstr>
      <vt:lpstr>Which sample size is the smallest that meets the “large enough” condition?</vt:lpstr>
      <vt:lpstr>If the congressman is correct that only 12% of drivers talk on their cell phone, how many drivers out of 100 would have to be talking on their cell phones for you to think it was an unusually high number?</vt:lpstr>
      <vt:lpstr>PowerPoint Presentation</vt:lpstr>
      <vt:lpstr>How many drivers out of 100 were on their cell phone?</vt:lpstr>
      <vt:lpstr>How many drivers out of 100 were on their cell phone?</vt:lpstr>
      <vt:lpstr>PowerPoint Presentation</vt:lpstr>
      <vt:lpstr>PowerPoint Presentation</vt:lpstr>
      <vt:lpstr>Hypothesis Test</vt:lpstr>
      <vt:lpstr>If we take a random sample of 100 drivers and find 19 drivers on their cell phone. What conclusion might we make? </vt:lpstr>
      <vt:lpstr>For More Information </vt:lpstr>
    </vt:vector>
  </TitlesOfParts>
  <Company>UGA - Statistics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J Kaplan</dc:creator>
  <cp:lastModifiedBy>Jennifer Julia Kaplan</cp:lastModifiedBy>
  <cp:revision>42</cp:revision>
  <dcterms:created xsi:type="dcterms:W3CDTF">2012-02-13T18:19:06Z</dcterms:created>
  <dcterms:modified xsi:type="dcterms:W3CDTF">2012-04-23T15:45:49Z</dcterms:modified>
</cp:coreProperties>
</file>