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4" r:id="rId13"/>
    <p:sldId id="283" r:id="rId14"/>
    <p:sldId id="281" r:id="rId15"/>
    <p:sldId id="28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40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4CE19-9833-42E1-82C9-5797157F4AD7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60F01AA-4F1F-4F76-8353-7FF9F087609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Lecture (Faculty)</a:t>
          </a:r>
          <a:endParaRPr lang="en-US" dirty="0">
            <a:latin typeface="+mj-lt"/>
          </a:endParaRPr>
        </a:p>
      </dgm:t>
    </dgm:pt>
    <dgm:pt modelId="{B0AB7A35-9318-4269-857F-088634565FFA}" type="parTrans" cxnId="{9D4F8806-5006-49AB-A365-B7587763ED52}">
      <dgm:prSet/>
      <dgm:spPr/>
      <dgm:t>
        <a:bodyPr/>
        <a:lstStyle/>
        <a:p>
          <a:endParaRPr lang="en-US"/>
        </a:p>
      </dgm:t>
    </dgm:pt>
    <dgm:pt modelId="{F55E277F-A6A6-44D6-AED5-F46C4203A4C9}" type="sibTrans" cxnId="{9D4F8806-5006-49AB-A365-B7587763ED52}">
      <dgm:prSet/>
      <dgm:spPr/>
      <dgm:t>
        <a:bodyPr/>
        <a:lstStyle/>
        <a:p>
          <a:endParaRPr lang="en-US"/>
        </a:p>
      </dgm:t>
    </dgm:pt>
    <dgm:pt modelId="{C8519BD8-00EE-4190-98D9-55C2C135D3A7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Homework (“Practice”)</a:t>
          </a:r>
          <a:endParaRPr lang="en-US" b="0" dirty="0">
            <a:latin typeface="+mj-lt"/>
          </a:endParaRPr>
        </a:p>
      </dgm:t>
    </dgm:pt>
    <dgm:pt modelId="{A84D2BB7-7D0F-49FD-860B-58046BAFDFE7}" type="parTrans" cxnId="{27B71074-567E-41E7-B0B3-3904AE2C5073}">
      <dgm:prSet/>
      <dgm:spPr/>
      <dgm:t>
        <a:bodyPr/>
        <a:lstStyle/>
        <a:p>
          <a:endParaRPr lang="en-US"/>
        </a:p>
      </dgm:t>
    </dgm:pt>
    <dgm:pt modelId="{B54310A3-7274-4640-BDF2-972E45D55D83}" type="sibTrans" cxnId="{27B71074-567E-41E7-B0B3-3904AE2C5073}">
      <dgm:prSet/>
      <dgm:spPr/>
      <dgm:t>
        <a:bodyPr/>
        <a:lstStyle/>
        <a:p>
          <a:endParaRPr lang="en-US"/>
        </a:p>
      </dgm:t>
    </dgm:pt>
    <dgm:pt modelId="{50FE5F1E-9039-4932-9852-A4BE44F9C46D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Recitation Discovery (TA)</a:t>
          </a:r>
          <a:endParaRPr lang="en-US" dirty="0">
            <a:latin typeface="+mj-lt"/>
          </a:endParaRPr>
        </a:p>
      </dgm:t>
    </dgm:pt>
    <dgm:pt modelId="{6D66862A-5E7E-402F-B2DE-2C8B6E60A27E}" type="parTrans" cxnId="{5BA91F8E-6E1C-4A89-8D6D-9FA555D0171B}">
      <dgm:prSet/>
      <dgm:spPr/>
      <dgm:t>
        <a:bodyPr/>
        <a:lstStyle/>
        <a:p>
          <a:endParaRPr lang="en-US"/>
        </a:p>
      </dgm:t>
    </dgm:pt>
    <dgm:pt modelId="{5D5E55B6-8AEA-4D31-8CEC-173E2B21FAB5}" type="sibTrans" cxnId="{5BA91F8E-6E1C-4A89-8D6D-9FA555D0171B}">
      <dgm:prSet/>
      <dgm:spPr/>
      <dgm:t>
        <a:bodyPr/>
        <a:lstStyle/>
        <a:p>
          <a:endParaRPr lang="en-US"/>
        </a:p>
      </dgm:t>
    </dgm:pt>
    <dgm:pt modelId="{C64000EE-2F0A-4EA8-BF46-5D648C3B1D16}" type="pres">
      <dgm:prSet presAssocID="{A5D4CE19-9833-42E1-82C9-5797157F4A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236B3-40D6-428A-BD26-15689242A94F}" type="pres">
      <dgm:prSet presAssocID="{A60F01AA-4F1F-4F76-8353-7FF9F08760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5BE07-CBE0-4C0F-A133-812177220DF2}" type="pres">
      <dgm:prSet presAssocID="{A60F01AA-4F1F-4F76-8353-7FF9F087609B}" presName="spNode" presStyleCnt="0"/>
      <dgm:spPr/>
    </dgm:pt>
    <dgm:pt modelId="{3985B20E-C2A6-44BF-AB42-72325948DC3E}" type="pres">
      <dgm:prSet presAssocID="{F55E277F-A6A6-44D6-AED5-F46C4203A4C9}" presName="sibTrans" presStyleLbl="sibTrans1D1" presStyleIdx="0" presStyleCnt="3"/>
      <dgm:spPr/>
      <dgm:t>
        <a:bodyPr/>
        <a:lstStyle/>
        <a:p>
          <a:endParaRPr lang="en-US"/>
        </a:p>
      </dgm:t>
    </dgm:pt>
    <dgm:pt modelId="{63C51C38-6B88-4782-9402-51B95FCA9D85}" type="pres">
      <dgm:prSet presAssocID="{C8519BD8-00EE-4190-98D9-55C2C135D3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2A294-785B-496D-8409-94D45B90752A}" type="pres">
      <dgm:prSet presAssocID="{C8519BD8-00EE-4190-98D9-55C2C135D3A7}" presName="spNode" presStyleCnt="0"/>
      <dgm:spPr/>
    </dgm:pt>
    <dgm:pt modelId="{83D240C3-93C3-4A67-B56E-3861949521EF}" type="pres">
      <dgm:prSet presAssocID="{B54310A3-7274-4640-BDF2-972E45D55D83}" presName="sibTrans" presStyleLbl="sibTrans1D1" presStyleIdx="1" presStyleCnt="3"/>
      <dgm:spPr/>
      <dgm:t>
        <a:bodyPr/>
        <a:lstStyle/>
        <a:p>
          <a:endParaRPr lang="en-US"/>
        </a:p>
      </dgm:t>
    </dgm:pt>
    <dgm:pt modelId="{D7C9F008-F067-4344-ABBE-903709C01EC4}" type="pres">
      <dgm:prSet presAssocID="{50FE5F1E-9039-4932-9852-A4BE44F9C46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F3C63-ED48-48D6-8A63-9E0D102C62A9}" type="pres">
      <dgm:prSet presAssocID="{50FE5F1E-9039-4932-9852-A4BE44F9C46D}" presName="spNode" presStyleCnt="0"/>
      <dgm:spPr/>
    </dgm:pt>
    <dgm:pt modelId="{6EE50E93-7D8C-4738-BB91-97F28BB87BD9}" type="pres">
      <dgm:prSet presAssocID="{5D5E55B6-8AEA-4D31-8CEC-173E2B21FAB5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B498C2EC-0687-42BE-B574-695C799E7BE9}" type="presOf" srcId="{5D5E55B6-8AEA-4D31-8CEC-173E2B21FAB5}" destId="{6EE50E93-7D8C-4738-BB91-97F28BB87BD9}" srcOrd="0" destOrd="0" presId="urn:microsoft.com/office/officeart/2005/8/layout/cycle5"/>
    <dgm:cxn modelId="{F91F2616-1FD9-4027-9DBC-F3C74ACF3EEF}" type="presOf" srcId="{A5D4CE19-9833-42E1-82C9-5797157F4AD7}" destId="{C64000EE-2F0A-4EA8-BF46-5D648C3B1D16}" srcOrd="0" destOrd="0" presId="urn:microsoft.com/office/officeart/2005/8/layout/cycle5"/>
    <dgm:cxn modelId="{132A63F2-A532-4620-97A0-834FD1D04B86}" type="presOf" srcId="{50FE5F1E-9039-4932-9852-A4BE44F9C46D}" destId="{D7C9F008-F067-4344-ABBE-903709C01EC4}" srcOrd="0" destOrd="0" presId="urn:microsoft.com/office/officeart/2005/8/layout/cycle5"/>
    <dgm:cxn modelId="{0FF49F04-3E15-4C86-AAEF-0650FF2C6BAD}" type="presOf" srcId="{C8519BD8-00EE-4190-98D9-55C2C135D3A7}" destId="{63C51C38-6B88-4782-9402-51B95FCA9D85}" srcOrd="0" destOrd="0" presId="urn:microsoft.com/office/officeart/2005/8/layout/cycle5"/>
    <dgm:cxn modelId="{5BA91F8E-6E1C-4A89-8D6D-9FA555D0171B}" srcId="{A5D4CE19-9833-42E1-82C9-5797157F4AD7}" destId="{50FE5F1E-9039-4932-9852-A4BE44F9C46D}" srcOrd="2" destOrd="0" parTransId="{6D66862A-5E7E-402F-B2DE-2C8B6E60A27E}" sibTransId="{5D5E55B6-8AEA-4D31-8CEC-173E2B21FAB5}"/>
    <dgm:cxn modelId="{71157CC4-D188-4EE0-B547-2E6371AD768A}" type="presOf" srcId="{B54310A3-7274-4640-BDF2-972E45D55D83}" destId="{83D240C3-93C3-4A67-B56E-3861949521EF}" srcOrd="0" destOrd="0" presId="urn:microsoft.com/office/officeart/2005/8/layout/cycle5"/>
    <dgm:cxn modelId="{27B71074-567E-41E7-B0B3-3904AE2C5073}" srcId="{A5D4CE19-9833-42E1-82C9-5797157F4AD7}" destId="{C8519BD8-00EE-4190-98D9-55C2C135D3A7}" srcOrd="1" destOrd="0" parTransId="{A84D2BB7-7D0F-49FD-860B-58046BAFDFE7}" sibTransId="{B54310A3-7274-4640-BDF2-972E45D55D83}"/>
    <dgm:cxn modelId="{4E8F3E56-C2B5-412A-95BA-F9B0BCCF8457}" type="presOf" srcId="{A60F01AA-4F1F-4F76-8353-7FF9F087609B}" destId="{307236B3-40D6-428A-BD26-15689242A94F}" srcOrd="0" destOrd="0" presId="urn:microsoft.com/office/officeart/2005/8/layout/cycle5"/>
    <dgm:cxn modelId="{9D4F8806-5006-49AB-A365-B7587763ED52}" srcId="{A5D4CE19-9833-42E1-82C9-5797157F4AD7}" destId="{A60F01AA-4F1F-4F76-8353-7FF9F087609B}" srcOrd="0" destOrd="0" parTransId="{B0AB7A35-9318-4269-857F-088634565FFA}" sibTransId="{F55E277F-A6A6-44D6-AED5-F46C4203A4C9}"/>
    <dgm:cxn modelId="{6C3F3115-BF64-43DC-8A7C-72C56C10A11A}" type="presOf" srcId="{F55E277F-A6A6-44D6-AED5-F46C4203A4C9}" destId="{3985B20E-C2A6-44BF-AB42-72325948DC3E}" srcOrd="0" destOrd="0" presId="urn:microsoft.com/office/officeart/2005/8/layout/cycle5"/>
    <dgm:cxn modelId="{DBC7C86F-D0CC-4FF5-944D-BFC3AE014F90}" type="presParOf" srcId="{C64000EE-2F0A-4EA8-BF46-5D648C3B1D16}" destId="{307236B3-40D6-428A-BD26-15689242A94F}" srcOrd="0" destOrd="0" presId="urn:microsoft.com/office/officeart/2005/8/layout/cycle5"/>
    <dgm:cxn modelId="{63600446-05F2-4B12-B682-9456854AB66A}" type="presParOf" srcId="{C64000EE-2F0A-4EA8-BF46-5D648C3B1D16}" destId="{79B5BE07-CBE0-4C0F-A133-812177220DF2}" srcOrd="1" destOrd="0" presId="urn:microsoft.com/office/officeart/2005/8/layout/cycle5"/>
    <dgm:cxn modelId="{FB6E1D0F-B223-4A1B-99E0-2935AE0DDD40}" type="presParOf" srcId="{C64000EE-2F0A-4EA8-BF46-5D648C3B1D16}" destId="{3985B20E-C2A6-44BF-AB42-72325948DC3E}" srcOrd="2" destOrd="0" presId="urn:microsoft.com/office/officeart/2005/8/layout/cycle5"/>
    <dgm:cxn modelId="{12EA57FF-41FB-4BE6-84D9-04606EA4ADA8}" type="presParOf" srcId="{C64000EE-2F0A-4EA8-BF46-5D648C3B1D16}" destId="{63C51C38-6B88-4782-9402-51B95FCA9D85}" srcOrd="3" destOrd="0" presId="urn:microsoft.com/office/officeart/2005/8/layout/cycle5"/>
    <dgm:cxn modelId="{F91919F8-88A7-442E-8BE9-29F9E69C0086}" type="presParOf" srcId="{C64000EE-2F0A-4EA8-BF46-5D648C3B1D16}" destId="{82E2A294-785B-496D-8409-94D45B90752A}" srcOrd="4" destOrd="0" presId="urn:microsoft.com/office/officeart/2005/8/layout/cycle5"/>
    <dgm:cxn modelId="{2DEB80F9-DA4F-4F87-B076-BF3535C73BF9}" type="presParOf" srcId="{C64000EE-2F0A-4EA8-BF46-5D648C3B1D16}" destId="{83D240C3-93C3-4A67-B56E-3861949521EF}" srcOrd="5" destOrd="0" presId="urn:microsoft.com/office/officeart/2005/8/layout/cycle5"/>
    <dgm:cxn modelId="{245AC93E-FE80-4521-8ED5-9E853E95FE43}" type="presParOf" srcId="{C64000EE-2F0A-4EA8-BF46-5D648C3B1D16}" destId="{D7C9F008-F067-4344-ABBE-903709C01EC4}" srcOrd="6" destOrd="0" presId="urn:microsoft.com/office/officeart/2005/8/layout/cycle5"/>
    <dgm:cxn modelId="{9C04029A-6E6B-4877-BC5C-7FA66A76C7E7}" type="presParOf" srcId="{C64000EE-2F0A-4EA8-BF46-5D648C3B1D16}" destId="{15FF3C63-ED48-48D6-8A63-9E0D102C62A9}" srcOrd="7" destOrd="0" presId="urn:microsoft.com/office/officeart/2005/8/layout/cycle5"/>
    <dgm:cxn modelId="{9295AEFF-F91A-47E8-B53D-30892B73A60B}" type="presParOf" srcId="{C64000EE-2F0A-4EA8-BF46-5D648C3B1D16}" destId="{6EE50E93-7D8C-4738-BB91-97F28BB87BD9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D4CE19-9833-42E1-82C9-5797157F4AD7}" type="doc">
      <dgm:prSet loTypeId="urn:microsoft.com/office/officeart/2005/8/layout/cycle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60F01AA-4F1F-4F76-8353-7FF9F087609B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Lecture </a:t>
          </a:r>
          <a:r>
            <a:rPr lang="en-US" sz="2000" dirty="0" smtClean="0">
              <a:latin typeface="+mj-lt"/>
            </a:rPr>
            <a:t>(</a:t>
          </a:r>
          <a:r>
            <a:rPr lang="en-US" sz="2000" dirty="0" err="1" smtClean="0">
              <a:latin typeface="+mj-lt"/>
            </a:rPr>
            <a:t>Powerpoint</a:t>
          </a:r>
          <a:r>
            <a:rPr lang="en-US" sz="2000" dirty="0" smtClean="0">
              <a:latin typeface="+mj-lt"/>
            </a:rPr>
            <a:t>)</a:t>
          </a:r>
          <a:endParaRPr lang="en-US" sz="2000" dirty="0">
            <a:latin typeface="+mj-lt"/>
          </a:endParaRPr>
        </a:p>
      </dgm:t>
    </dgm:pt>
    <dgm:pt modelId="{B0AB7A35-9318-4269-857F-088634565FFA}" type="parTrans" cxnId="{9D4F8806-5006-49AB-A365-B7587763ED52}">
      <dgm:prSet/>
      <dgm:spPr/>
      <dgm:t>
        <a:bodyPr/>
        <a:lstStyle/>
        <a:p>
          <a:endParaRPr lang="en-US"/>
        </a:p>
      </dgm:t>
    </dgm:pt>
    <dgm:pt modelId="{F55E277F-A6A6-44D6-AED5-F46C4203A4C9}" type="sibTrans" cxnId="{9D4F8806-5006-49AB-A365-B7587763ED52}">
      <dgm:prSet/>
      <dgm:spPr/>
      <dgm:t>
        <a:bodyPr/>
        <a:lstStyle/>
        <a:p>
          <a:endParaRPr lang="en-US"/>
        </a:p>
      </dgm:t>
    </dgm:pt>
    <dgm:pt modelId="{C64000EE-2F0A-4EA8-BF46-5D648C3B1D16}" type="pres">
      <dgm:prSet presAssocID="{A5D4CE19-9833-42E1-82C9-5797157F4A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236B3-40D6-428A-BD26-15689242A94F}" type="pres">
      <dgm:prSet presAssocID="{A60F01AA-4F1F-4F76-8353-7FF9F087609B}" presName="node" presStyleLbl="node1" presStyleIdx="0" presStyleCnt="1" custScaleX="63438" custScaleY="65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F8806-5006-49AB-A365-B7587763ED52}" srcId="{A5D4CE19-9833-42E1-82C9-5797157F4AD7}" destId="{A60F01AA-4F1F-4F76-8353-7FF9F087609B}" srcOrd="0" destOrd="0" parTransId="{B0AB7A35-9318-4269-857F-088634565FFA}" sibTransId="{F55E277F-A6A6-44D6-AED5-F46C4203A4C9}"/>
    <dgm:cxn modelId="{E06BE4B5-C4C0-483D-95AD-4D1C9B0E22A5}" type="presOf" srcId="{A5D4CE19-9833-42E1-82C9-5797157F4AD7}" destId="{C64000EE-2F0A-4EA8-BF46-5D648C3B1D16}" srcOrd="0" destOrd="0" presId="urn:microsoft.com/office/officeart/2005/8/layout/cycle5"/>
    <dgm:cxn modelId="{DDC7ABB4-82AB-4522-9C67-E52D43EEF4DF}" type="presOf" srcId="{A60F01AA-4F1F-4F76-8353-7FF9F087609B}" destId="{307236B3-40D6-428A-BD26-15689242A94F}" srcOrd="0" destOrd="0" presId="urn:microsoft.com/office/officeart/2005/8/layout/cycle5"/>
    <dgm:cxn modelId="{12831302-3FD6-4FF6-BEA5-CD5075B77D40}" type="presParOf" srcId="{C64000EE-2F0A-4EA8-BF46-5D648C3B1D16}" destId="{307236B3-40D6-428A-BD26-15689242A94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4CE19-9833-42E1-82C9-5797157F4AD7}" type="doc">
      <dgm:prSet loTypeId="urn:microsoft.com/office/officeart/2005/8/layout/cycle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60F01AA-4F1F-4F76-8353-7FF9F087609B}">
      <dgm:prSet phldrT="[Text]" custT="1"/>
      <dgm:spPr/>
      <dgm:t>
        <a:bodyPr/>
        <a:lstStyle/>
        <a:p>
          <a:r>
            <a:rPr lang="en-US" sz="2800" dirty="0" smtClean="0">
              <a:latin typeface="+mj-lt"/>
            </a:rPr>
            <a:t>Lecture </a:t>
          </a:r>
          <a:r>
            <a:rPr lang="en-US" sz="2000" dirty="0" smtClean="0">
              <a:latin typeface="+mj-lt"/>
            </a:rPr>
            <a:t>(</a:t>
          </a:r>
          <a:r>
            <a:rPr lang="en-US" sz="2000" dirty="0" err="1" smtClean="0">
              <a:latin typeface="+mj-lt"/>
            </a:rPr>
            <a:t>Powerpoint</a:t>
          </a:r>
          <a:r>
            <a:rPr lang="en-US" sz="2000" dirty="0" smtClean="0">
              <a:latin typeface="+mj-lt"/>
            </a:rPr>
            <a:t>)</a:t>
          </a:r>
          <a:endParaRPr lang="en-US" sz="2000" dirty="0">
            <a:latin typeface="+mj-lt"/>
          </a:endParaRPr>
        </a:p>
      </dgm:t>
    </dgm:pt>
    <dgm:pt modelId="{B0AB7A35-9318-4269-857F-088634565FFA}" type="parTrans" cxnId="{9D4F8806-5006-49AB-A365-B7587763ED52}">
      <dgm:prSet/>
      <dgm:spPr/>
      <dgm:t>
        <a:bodyPr/>
        <a:lstStyle/>
        <a:p>
          <a:endParaRPr lang="en-US"/>
        </a:p>
      </dgm:t>
    </dgm:pt>
    <dgm:pt modelId="{F55E277F-A6A6-44D6-AED5-F46C4203A4C9}" type="sibTrans" cxnId="{9D4F8806-5006-49AB-A365-B7587763ED52}">
      <dgm:prSet/>
      <dgm:spPr/>
      <dgm:t>
        <a:bodyPr/>
        <a:lstStyle/>
        <a:p>
          <a:endParaRPr lang="en-US"/>
        </a:p>
      </dgm:t>
    </dgm:pt>
    <dgm:pt modelId="{C64000EE-2F0A-4EA8-BF46-5D648C3B1D16}" type="pres">
      <dgm:prSet presAssocID="{A5D4CE19-9833-42E1-82C9-5797157F4A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236B3-40D6-428A-BD26-15689242A94F}" type="pres">
      <dgm:prSet presAssocID="{A60F01AA-4F1F-4F76-8353-7FF9F087609B}" presName="node" presStyleLbl="node1" presStyleIdx="0" presStyleCnt="1" custScaleX="63438" custScaleY="658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F8806-5006-49AB-A365-B7587763ED52}" srcId="{A5D4CE19-9833-42E1-82C9-5797157F4AD7}" destId="{A60F01AA-4F1F-4F76-8353-7FF9F087609B}" srcOrd="0" destOrd="0" parTransId="{B0AB7A35-9318-4269-857F-088634565FFA}" sibTransId="{F55E277F-A6A6-44D6-AED5-F46C4203A4C9}"/>
    <dgm:cxn modelId="{439B97EA-ADE6-459D-9909-787D0BA6BF5B}" type="presOf" srcId="{A60F01AA-4F1F-4F76-8353-7FF9F087609B}" destId="{307236B3-40D6-428A-BD26-15689242A94F}" srcOrd="0" destOrd="0" presId="urn:microsoft.com/office/officeart/2005/8/layout/cycle5"/>
    <dgm:cxn modelId="{70B3D65E-6DD4-4121-9DF9-D8F53AF4DC77}" type="presOf" srcId="{A5D4CE19-9833-42E1-82C9-5797157F4AD7}" destId="{C64000EE-2F0A-4EA8-BF46-5D648C3B1D16}" srcOrd="0" destOrd="0" presId="urn:microsoft.com/office/officeart/2005/8/layout/cycle5"/>
    <dgm:cxn modelId="{41C31198-19CA-473C-A231-0632C513D7A1}" type="presParOf" srcId="{C64000EE-2F0A-4EA8-BF46-5D648C3B1D16}" destId="{307236B3-40D6-428A-BD26-15689242A94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236B3-40D6-428A-BD26-15689242A94F}">
      <dsp:nvSpPr>
        <dsp:cNvPr id="0" name=""/>
        <dsp:cNvSpPr/>
      </dsp:nvSpPr>
      <dsp:spPr>
        <a:xfrm>
          <a:off x="2116335" y="1372"/>
          <a:ext cx="1863328" cy="1211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j-lt"/>
            </a:rPr>
            <a:t>Lecture (Faculty)</a:t>
          </a:r>
          <a:endParaRPr lang="en-US" sz="2300" kern="1200" dirty="0">
            <a:latin typeface="+mj-lt"/>
          </a:endParaRPr>
        </a:p>
      </dsp:txBody>
      <dsp:txXfrm>
        <a:off x="2175459" y="60496"/>
        <a:ext cx="1745080" cy="1092915"/>
      </dsp:txXfrm>
    </dsp:sp>
    <dsp:sp modelId="{3985B20E-C2A6-44BF-AB42-72325948DC3E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798080" y="514062"/>
              </a:moveTo>
              <a:arcTo wR="1616036" hR="1616036" stAng="19020466" swAng="230317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51C38-6B88-4782-9402-51B95FCA9D85}">
      <dsp:nvSpPr>
        <dsp:cNvPr id="0" name=""/>
        <dsp:cNvSpPr/>
      </dsp:nvSpPr>
      <dsp:spPr>
        <a:xfrm>
          <a:off x="3515864" y="2425427"/>
          <a:ext cx="1863328" cy="12111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latin typeface="+mj-lt"/>
            </a:rPr>
            <a:t>Homework (“Practice”)</a:t>
          </a:r>
          <a:endParaRPr lang="en-US" sz="2300" b="0" kern="1200" dirty="0">
            <a:latin typeface="+mj-lt"/>
          </a:endParaRPr>
        </a:p>
      </dsp:txBody>
      <dsp:txXfrm>
        <a:off x="3574988" y="2484551"/>
        <a:ext cx="1745080" cy="1092915"/>
      </dsp:txXfrm>
    </dsp:sp>
    <dsp:sp modelId="{83D240C3-93C3-4A67-B56E-3861949521EF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2112207" y="3154018"/>
              </a:moveTo>
              <a:arcTo wR="1616036" hR="1616036" stAng="4327182" swAng="214563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9F008-F067-4344-ABBE-903709C01EC4}">
      <dsp:nvSpPr>
        <dsp:cNvPr id="0" name=""/>
        <dsp:cNvSpPr/>
      </dsp:nvSpPr>
      <dsp:spPr>
        <a:xfrm>
          <a:off x="716807" y="2425427"/>
          <a:ext cx="1863328" cy="121116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+mj-lt"/>
            </a:rPr>
            <a:t>Recitation Discovery (TA)</a:t>
          </a:r>
          <a:endParaRPr lang="en-US" sz="2300" kern="1200" dirty="0">
            <a:latin typeface="+mj-lt"/>
          </a:endParaRPr>
        </a:p>
      </dsp:txBody>
      <dsp:txXfrm>
        <a:off x="775931" y="2484551"/>
        <a:ext cx="1745080" cy="1092915"/>
      </dsp:txXfrm>
    </dsp:sp>
    <dsp:sp modelId="{6EE50E93-7D8C-4738-BB91-97F28BB87BD9}">
      <dsp:nvSpPr>
        <dsp:cNvPr id="0" name=""/>
        <dsp:cNvSpPr/>
      </dsp:nvSpPr>
      <dsp:spPr>
        <a:xfrm>
          <a:off x="1431963" y="606954"/>
          <a:ext cx="3232073" cy="3232073"/>
        </a:xfrm>
        <a:custGeom>
          <a:avLst/>
          <a:gdLst/>
          <a:ahLst/>
          <a:cxnLst/>
          <a:rect l="0" t="0" r="0" b="0"/>
          <a:pathLst>
            <a:path>
              <a:moveTo>
                <a:pt x="5219" y="1486263"/>
              </a:moveTo>
              <a:arcTo wR="1616036" hR="1616036" stAng="11076360" swAng="230317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236B3-40D6-428A-BD26-15689242A94F}">
      <dsp:nvSpPr>
        <dsp:cNvPr id="0" name=""/>
        <dsp:cNvSpPr/>
      </dsp:nvSpPr>
      <dsp:spPr>
        <a:xfrm>
          <a:off x="571135" y="361527"/>
          <a:ext cx="1981929" cy="1336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Lecture </a:t>
          </a:r>
          <a:r>
            <a:rPr lang="en-US" sz="2000" kern="1200" dirty="0" smtClean="0">
              <a:latin typeface="+mj-lt"/>
            </a:rPr>
            <a:t>(</a:t>
          </a:r>
          <a:r>
            <a:rPr lang="en-US" sz="2000" kern="1200" dirty="0" err="1" smtClean="0">
              <a:latin typeface="+mj-lt"/>
            </a:rPr>
            <a:t>Powerpoint</a:t>
          </a:r>
          <a:r>
            <a:rPr lang="en-US" sz="2000" kern="1200" dirty="0" smtClean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>
        <a:off x="636389" y="426781"/>
        <a:ext cx="1851421" cy="12062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236B3-40D6-428A-BD26-15689242A94F}">
      <dsp:nvSpPr>
        <dsp:cNvPr id="0" name=""/>
        <dsp:cNvSpPr/>
      </dsp:nvSpPr>
      <dsp:spPr>
        <a:xfrm>
          <a:off x="571135" y="361527"/>
          <a:ext cx="1981929" cy="13367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j-lt"/>
            </a:rPr>
            <a:t>Lecture </a:t>
          </a:r>
          <a:r>
            <a:rPr lang="en-US" sz="2000" kern="1200" dirty="0" smtClean="0">
              <a:latin typeface="+mj-lt"/>
            </a:rPr>
            <a:t>(</a:t>
          </a:r>
          <a:r>
            <a:rPr lang="en-US" sz="2000" kern="1200" dirty="0" err="1" smtClean="0">
              <a:latin typeface="+mj-lt"/>
            </a:rPr>
            <a:t>Powerpoint</a:t>
          </a:r>
          <a:r>
            <a:rPr lang="en-US" sz="2000" kern="1200" dirty="0" smtClean="0">
              <a:latin typeface="+mj-lt"/>
            </a:rPr>
            <a:t>)</a:t>
          </a:r>
          <a:endParaRPr lang="en-US" sz="2000" kern="1200" dirty="0">
            <a:latin typeface="+mj-lt"/>
          </a:endParaRPr>
        </a:p>
      </dsp:txBody>
      <dsp:txXfrm>
        <a:off x="636389" y="426781"/>
        <a:ext cx="1851421" cy="1206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D2900-8DF8-8F49-A335-7B622F11840F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FA9BE-1881-2142-A87C-D0EAB943E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33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72D0F-44F7-8B4C-A86A-820A260E7438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997C4-35B8-4D48-A02D-FC24787B0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1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emorialHall"/>
          <p:cNvPicPr>
            <a:picLocks noChangeAspect="1" noChangeArrowheads="1"/>
          </p:cNvPicPr>
          <p:nvPr/>
        </p:nvPicPr>
        <p:blipFill>
          <a:blip r:embed="rId2"/>
          <a:srcRect l="6976" t="14636" b="14561"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seeblue-tag28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5829300"/>
            <a:ext cx="259080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UK logo wordmark 100%28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20574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762000" y="6621463"/>
            <a:ext cx="342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>
                <a:solidFill>
                  <a:schemeClr val="bg1"/>
                </a:solidFill>
                <a:latin typeface="Garamond" charset="0"/>
              </a:rPr>
              <a:t>An Equal Opportunity University</a:t>
            </a: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990600"/>
            <a:ext cx="5181600" cy="2609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886200"/>
            <a:ext cx="4267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38600"/>
            <a:ext cx="7772400" cy="1362075"/>
          </a:xfrm>
        </p:spPr>
        <p:txBody>
          <a:bodyPr anchor="t"/>
          <a:lstStyle>
            <a:lvl1pPr algn="l">
              <a:defRPr sz="3600" b="1" cap="all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7772400" cy="1500187"/>
          </a:xfrm>
        </p:spPr>
        <p:txBody>
          <a:bodyPr anchor="b"/>
          <a:lstStyle>
            <a:lvl1pPr marL="0" indent="0">
              <a:buNone/>
              <a:defRPr sz="3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629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2590800" y="3733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fld id="{597ACED5-1271-0343-BF24-A37C776C4453}" type="datetimeFigureOut">
              <a:rPr lang="en-US" smtClean="0"/>
              <a:pPr/>
              <a:t>1/9/2012</a:t>
            </a:fld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124200" y="4724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2133600" y="2667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8E6EFE-9E1A-0341-80CC-67EE027406C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55" name="Group 18"/>
          <p:cNvGrpSpPr>
            <a:grpSpLocks/>
          </p:cNvGrpSpPr>
          <p:nvPr/>
        </p:nvGrpSpPr>
        <p:grpSpPr bwMode="auto">
          <a:xfrm>
            <a:off x="0" y="5638800"/>
            <a:ext cx="9144000" cy="1295400"/>
            <a:chOff x="0" y="3429"/>
            <a:chExt cx="5712" cy="891"/>
          </a:xfrm>
        </p:grpSpPr>
        <p:pic>
          <p:nvPicPr>
            <p:cNvPr id="2059" name="Picture 8" descr="HER_8669"/>
            <p:cNvPicPr>
              <a:picLocks noChangeAspect="1" noChangeArrowheads="1"/>
            </p:cNvPicPr>
            <p:nvPr userDrawn="1"/>
          </p:nvPicPr>
          <p:blipFill>
            <a:blip r:embed="rId13"/>
            <a:srcRect l="7201"/>
            <a:stretch>
              <a:fillRect/>
            </a:stretch>
          </p:blipFill>
          <p:spPr bwMode="auto">
            <a:xfrm>
              <a:off x="3362" y="3429"/>
              <a:ext cx="1211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0" descr="2008DB_9434"/>
            <p:cNvPicPr>
              <a:picLocks noChangeAspect="1" noChangeArrowheads="1"/>
            </p:cNvPicPr>
            <p:nvPr userDrawn="1"/>
          </p:nvPicPr>
          <p:blipFill>
            <a:blip r:embed="rId14"/>
            <a:srcRect t="1015"/>
            <a:stretch>
              <a:fillRect/>
            </a:stretch>
          </p:blipFill>
          <p:spPr bwMode="auto">
            <a:xfrm>
              <a:off x="1872" y="3432"/>
              <a:ext cx="1521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11" descr="doctor checking pulse"/>
            <p:cNvPicPr>
              <a:picLocks noChangeAspect="1" noChangeArrowheads="1"/>
            </p:cNvPicPr>
            <p:nvPr userDrawn="1"/>
          </p:nvPicPr>
          <p:blipFill>
            <a:blip r:embed="rId15"/>
            <a:srcRect t="1210"/>
            <a:stretch>
              <a:fillRect/>
            </a:stretch>
          </p:blipFill>
          <p:spPr bwMode="auto">
            <a:xfrm>
              <a:off x="1152" y="3432"/>
              <a:ext cx="75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2" descr="DSC_6556"/>
            <p:cNvPicPr>
              <a:picLocks noChangeAspect="1" noChangeArrowheads="1"/>
            </p:cNvPicPr>
            <p:nvPr userDrawn="1"/>
          </p:nvPicPr>
          <p:blipFill>
            <a:blip r:embed="rId16"/>
            <a:srcRect l="7408"/>
            <a:stretch>
              <a:fillRect/>
            </a:stretch>
          </p:blipFill>
          <p:spPr bwMode="auto">
            <a:xfrm>
              <a:off x="4560" y="3431"/>
              <a:ext cx="115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4" descr="Prof in Classroom"/>
            <p:cNvPicPr>
              <a:picLocks noChangeAspect="1" noChangeArrowheads="1"/>
            </p:cNvPicPr>
            <p:nvPr userDrawn="1"/>
          </p:nvPicPr>
          <p:blipFill>
            <a:blip r:embed="rId17"/>
            <a:srcRect l="13762" b="2527"/>
            <a:stretch>
              <a:fillRect/>
            </a:stretch>
          </p:blipFill>
          <p:spPr bwMode="auto">
            <a:xfrm>
              <a:off x="0" y="3431"/>
              <a:ext cx="1152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6" name="Picture 17" descr="seeblue-tagwhite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53200" y="6005513"/>
            <a:ext cx="251460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6200" y="6621463"/>
            <a:ext cx="342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>
                <a:solidFill>
                  <a:schemeClr val="bg1"/>
                </a:solidFill>
                <a:latin typeface="Garamond" charset="0"/>
              </a:rPr>
              <a:t>An Equal Opportunity University</a:t>
            </a:r>
            <a:endParaRPr lang="en-US"/>
          </a:p>
        </p:txBody>
      </p:sp>
      <p:pic>
        <p:nvPicPr>
          <p:cNvPr id="2" name="Picture 1" descr="Undergrad Ed 2c_blue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2" y="304800"/>
            <a:ext cx="1473461" cy="9682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4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ayens@uky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icle.com/blogs/wiredcampus/debating-the-flipped-classroom-at-stanford/34811?sid=wc&amp;utm_source=wc&amp;utm_medium=en" TargetMode="External"/><Relationship Id="rId2" Type="http://schemas.openxmlformats.org/officeDocument/2006/relationships/hyperlink" Target="http://chronicle.com/article/Volume-57-Issue-11-November/125215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ronicle.com/article/College-20-A-Self-Appointed/65793/" TargetMode="External"/><Relationship Id="rId4" Type="http://schemas.openxmlformats.org/officeDocument/2006/relationships/hyperlink" Target="http://www.amstat.org/publications/jse/v19n1/carlso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Inverted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January 10, 2012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54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505326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What Did We Do?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1425" y="1952625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Homework </a:t>
            </a:r>
            <a:r>
              <a:rPr lang="en-US" dirty="0" smtClean="0">
                <a:latin typeface="+mj-lt"/>
              </a:rPr>
              <a:t> - go over (conceptual) homework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1425" y="2381081"/>
            <a:ext cx="481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Discovery</a:t>
            </a:r>
            <a:r>
              <a:rPr lang="en-US" dirty="0" smtClean="0">
                <a:latin typeface="+mj-lt"/>
              </a:rPr>
              <a:t>  - e.g. implement the activity that would allow a student to discover the CLT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126720" imgH="253800" progId="Equation.3">
                  <p:embed/>
                </p:oleObj>
              </mc:Choice>
              <mc:Fallback>
                <p:oleObj name="Equation" r:id="rId3" imgW="1267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1425" y="3120688"/>
            <a:ext cx="509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Discussion</a:t>
            </a:r>
            <a:r>
              <a:rPr lang="en-US" dirty="0" smtClean="0">
                <a:latin typeface="+mj-lt"/>
              </a:rPr>
              <a:t>  - “what in the </a:t>
            </a:r>
            <a:r>
              <a:rPr lang="en-US" strike="sngStrike" dirty="0" smtClean="0">
                <a:latin typeface="+mj-lt"/>
              </a:rPr>
              <a:t>Lecture</a:t>
            </a:r>
            <a:r>
              <a:rPr lang="en-US" dirty="0" smtClean="0">
                <a:latin typeface="+mj-lt"/>
              </a:rPr>
              <a:t> don’t you understand?”                       (video)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2850204" y="2137291"/>
            <a:ext cx="931221" cy="70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0204" y="2694562"/>
            <a:ext cx="931221" cy="149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50204" y="2843689"/>
            <a:ext cx="931221" cy="458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/>
          <p:nvPr/>
        </p:nvGrpSpPr>
        <p:grpSpPr>
          <a:xfrm>
            <a:off x="878086" y="2262833"/>
            <a:ext cx="1863328" cy="1211163"/>
            <a:chOff x="716807" y="2425427"/>
            <a:chExt cx="1863328" cy="1211163"/>
          </a:xfrm>
        </p:grpSpPr>
        <p:sp>
          <p:nvSpPr>
            <p:cNvPr id="19" name="Rounded Rectangle 18"/>
            <p:cNvSpPr/>
            <p:nvPr/>
          </p:nvSpPr>
          <p:spPr>
            <a:xfrm>
              <a:off x="716807" y="2425427"/>
              <a:ext cx="1863328" cy="12111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775931" y="2484551"/>
              <a:ext cx="1745080" cy="1092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latin typeface="+mj-lt"/>
                </a:rPr>
                <a:t>Recitation Discovery (TA)</a:t>
              </a:r>
              <a:endParaRPr lang="en-US" sz="2300" kern="1200" dirty="0"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36635" y="4173676"/>
            <a:ext cx="2168890" cy="1336728"/>
            <a:chOff x="571135" y="328493"/>
            <a:chExt cx="1981929" cy="1336728"/>
          </a:xfrm>
          <a:solidFill>
            <a:schemeClr val="accent2"/>
          </a:solidFill>
        </p:grpSpPr>
        <p:sp>
          <p:nvSpPr>
            <p:cNvPr id="17" name="Rounded Rectangle 16"/>
            <p:cNvSpPr/>
            <p:nvPr/>
          </p:nvSpPr>
          <p:spPr>
            <a:xfrm>
              <a:off x="571135" y="328493"/>
              <a:ext cx="1981929" cy="133672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636389" y="426781"/>
              <a:ext cx="1851421" cy="12062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Classroom</a:t>
              </a:r>
              <a:endParaRPr lang="en-US" sz="2000" kern="1200" dirty="0">
                <a:latin typeface="+mj-lt"/>
              </a:endParaRPr>
            </a:p>
          </p:txBody>
        </p:sp>
      </p:grpSp>
      <p:sp>
        <p:nvSpPr>
          <p:cNvPr id="23" name="Left Brace 22"/>
          <p:cNvSpPr/>
          <p:nvPr/>
        </p:nvSpPr>
        <p:spPr>
          <a:xfrm rot="16200000">
            <a:off x="4797083" y="-109058"/>
            <a:ext cx="304800" cy="793336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505326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What Did We Do?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2782" y="1583293"/>
            <a:ext cx="589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Homework </a:t>
            </a:r>
            <a:r>
              <a:rPr lang="en-US" dirty="0" smtClean="0">
                <a:latin typeface="+mj-lt"/>
              </a:rPr>
              <a:t> - go over computational homework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2782" y="2081719"/>
            <a:ext cx="636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Practice</a:t>
            </a:r>
            <a:r>
              <a:rPr lang="en-US" dirty="0" smtClean="0">
                <a:latin typeface="+mj-lt"/>
              </a:rPr>
              <a:t>  -  practice computations needed for classroom demonstrations (e.g. computation of fractions that will be needed for Simpson’s paradox, or FPR/FNR)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3" imgW="126720" imgH="253800" progId="Equation.3">
                  <p:embed/>
                </p:oleObj>
              </mc:Choice>
              <mc:Fallback>
                <p:oleObj name="Equation" r:id="rId3" imgW="1267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2782" y="3058894"/>
            <a:ext cx="616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Support</a:t>
            </a:r>
            <a:r>
              <a:rPr lang="en-US" dirty="0" smtClean="0">
                <a:latin typeface="+mj-lt"/>
              </a:rPr>
              <a:t>  - help students get to data sets, Bb links, </a:t>
            </a:r>
            <a:r>
              <a:rPr lang="en-US" dirty="0" err="1" smtClean="0">
                <a:latin typeface="+mj-lt"/>
              </a:rPr>
              <a:t>NYTimes</a:t>
            </a:r>
            <a:r>
              <a:rPr lang="en-US" dirty="0" smtClean="0">
                <a:latin typeface="+mj-lt"/>
              </a:rPr>
              <a:t> archives, etc.</a:t>
            </a:r>
            <a:endParaRPr lang="en-US" dirty="0"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4797083" y="-109058"/>
            <a:ext cx="304800" cy="793336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6"/>
          <p:cNvGrpSpPr/>
          <p:nvPr/>
        </p:nvGrpSpPr>
        <p:grpSpPr>
          <a:xfrm>
            <a:off x="4025096" y="4158308"/>
            <a:ext cx="1863328" cy="1211163"/>
            <a:chOff x="716807" y="2425427"/>
            <a:chExt cx="1863328" cy="1211163"/>
          </a:xfrm>
        </p:grpSpPr>
        <p:sp>
          <p:nvSpPr>
            <p:cNvPr id="25" name="Rounded Rectangle 24"/>
            <p:cNvSpPr/>
            <p:nvPr/>
          </p:nvSpPr>
          <p:spPr>
            <a:xfrm>
              <a:off x="716807" y="2425427"/>
              <a:ext cx="1863328" cy="12111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775931" y="2484551"/>
              <a:ext cx="1745080" cy="1092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latin typeface="+mj-lt"/>
                </a:rPr>
                <a:t>Recitation</a:t>
              </a:r>
              <a:endParaRPr lang="en-US" sz="2300" kern="1200" dirty="0">
                <a:latin typeface="+mj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693481" y="2249232"/>
            <a:ext cx="196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Mostly deductive;</a:t>
            </a:r>
          </a:p>
          <a:p>
            <a:r>
              <a:rPr lang="en-US" dirty="0" smtClean="0">
                <a:latin typeface="+mj-lt"/>
              </a:rPr>
              <a:t>Not conceptual.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40641"/>
            <a:ext cx="8562976" cy="4186579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Mp4 videos are created with </a:t>
            </a:r>
            <a:r>
              <a:rPr lang="en-US" sz="2000" dirty="0" err="1" smtClean="0">
                <a:latin typeface="+mj-lt"/>
              </a:rPr>
              <a:t>Camtasia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Have kept them personal to the course and with a real person doing them</a:t>
            </a:r>
          </a:p>
          <a:p>
            <a:r>
              <a:rPr lang="en-US" sz="2000" dirty="0" smtClean="0">
                <a:latin typeface="+mj-lt"/>
              </a:rPr>
              <a:t>Have been approached more than once on campus by students saying, “hey, I recognize your voice, aren’t you the guy on the STA video?”</a:t>
            </a:r>
          </a:p>
          <a:p>
            <a:r>
              <a:rPr lang="en-US" sz="2000" dirty="0" smtClean="0">
                <a:latin typeface="+mj-lt"/>
              </a:rPr>
              <a:t>I ask them how they like the course before saying “yes.”</a:t>
            </a:r>
          </a:p>
          <a:p>
            <a:r>
              <a:rPr lang="en-US" sz="2000" dirty="0" smtClean="0">
                <a:latin typeface="+mj-lt"/>
              </a:rPr>
              <a:t>Also have </a:t>
            </a:r>
            <a:r>
              <a:rPr lang="en-US" sz="2000" dirty="0" smtClean="0">
                <a:latin typeface="+mj-lt"/>
              </a:rPr>
              <a:t>demonstration (“how to”) </a:t>
            </a:r>
            <a:r>
              <a:rPr lang="en-US" sz="2000" dirty="0" smtClean="0">
                <a:latin typeface="+mj-lt"/>
              </a:rPr>
              <a:t>videos</a:t>
            </a:r>
          </a:p>
          <a:p>
            <a:r>
              <a:rPr lang="en-US" sz="2000" dirty="0" smtClean="0">
                <a:latin typeface="+mj-lt"/>
              </a:rPr>
              <a:t>Some of us have “daily message” videos</a:t>
            </a:r>
          </a:p>
          <a:p>
            <a:r>
              <a:rPr lang="en-US" sz="2000" dirty="0" smtClean="0">
                <a:latin typeface="+mj-lt"/>
              </a:rPr>
              <a:t>Videos are embedded with Adobe player so student architecture is almost non-existent as a problem.</a:t>
            </a:r>
          </a:p>
          <a:p>
            <a:r>
              <a:rPr lang="en-US" sz="2000" dirty="0" smtClean="0">
                <a:latin typeface="+mj-lt"/>
              </a:rPr>
              <a:t>No plans to “professionalize” the videos</a:t>
            </a:r>
            <a:r>
              <a:rPr lang="en-US" sz="2000" dirty="0" smtClean="0">
                <a:latin typeface="+mj-lt"/>
              </a:rPr>
              <a:t>.  If you want to see any of them just let me know.</a:t>
            </a:r>
            <a:endParaRPr lang="en-US" sz="2000" dirty="0" smtClean="0">
              <a:latin typeface="+mj-lt"/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Content Videos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3626224" cy="111283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Workbook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78188" y="1600200"/>
            <a:ext cx="3460376" cy="3815558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Innovative publisher</a:t>
            </a:r>
          </a:p>
          <a:p>
            <a:r>
              <a:rPr lang="en-US" sz="2000" dirty="0" smtClean="0">
                <a:latin typeface="+mj-lt"/>
              </a:rPr>
              <a:t>Discovery activities</a:t>
            </a:r>
          </a:p>
          <a:p>
            <a:r>
              <a:rPr lang="en-US" sz="2000" dirty="0" smtClean="0">
                <a:latin typeface="+mj-lt"/>
              </a:rPr>
              <a:t>Tear-out format</a:t>
            </a:r>
          </a:p>
          <a:p>
            <a:pPr lvl="1"/>
            <a:r>
              <a:rPr lang="en-US" sz="1600" dirty="0" smtClean="0">
                <a:latin typeface="+mj-lt"/>
              </a:rPr>
              <a:t>Working Beyond the Numbers</a:t>
            </a:r>
          </a:p>
          <a:p>
            <a:pPr lvl="1"/>
            <a:r>
              <a:rPr lang="en-US" sz="1600" dirty="0" smtClean="0">
                <a:latin typeface="+mj-lt"/>
              </a:rPr>
              <a:t>Working Beyond the Classroom</a:t>
            </a:r>
          </a:p>
          <a:p>
            <a:pPr lvl="1"/>
            <a:r>
              <a:rPr lang="en-US" sz="1600" dirty="0" smtClean="0">
                <a:latin typeface="+mj-lt"/>
              </a:rPr>
              <a:t>Practice Makes Perfect</a:t>
            </a:r>
          </a:p>
          <a:p>
            <a:r>
              <a:rPr lang="en-US" sz="2000" dirty="0" smtClean="0">
                <a:latin typeface="+mj-lt"/>
              </a:rPr>
              <a:t>Undergoing major revision for Fall 2012</a:t>
            </a: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426" t="26531" r="30700" b="28000"/>
          <a:stretch>
            <a:fillRect/>
          </a:stretch>
        </p:blipFill>
        <p:spPr bwMode="auto">
          <a:xfrm>
            <a:off x="1224642" y="1600200"/>
            <a:ext cx="3194957" cy="3815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228164"/>
            <a:ext cx="8562976" cy="4204447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Speaking for me</a:t>
            </a:r>
          </a:p>
          <a:p>
            <a:pPr lvl="1"/>
            <a:r>
              <a:rPr lang="en-US" sz="1600" dirty="0" smtClean="0">
                <a:latin typeface="+mj-lt"/>
              </a:rPr>
              <a:t>I am </a:t>
            </a:r>
            <a:r>
              <a:rPr lang="en-US" sz="1600" dirty="0" smtClean="0">
                <a:latin typeface="+mj-lt"/>
              </a:rPr>
              <a:t>happier teaching now than I have been in 10 years</a:t>
            </a:r>
            <a:endParaRPr lang="en-US" sz="1600" dirty="0" smtClean="0">
              <a:latin typeface="+mj-lt"/>
            </a:endParaRP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Speaking for my students </a:t>
            </a:r>
          </a:p>
          <a:p>
            <a:pPr lvl="1"/>
            <a:r>
              <a:rPr lang="en-US" sz="1600" dirty="0" smtClean="0">
                <a:latin typeface="+mj-lt"/>
              </a:rPr>
              <a:t>Attendance is way up</a:t>
            </a:r>
          </a:p>
          <a:p>
            <a:pPr lvl="1"/>
            <a:r>
              <a:rPr lang="en-US" sz="1600" dirty="0" smtClean="0">
                <a:latin typeface="+mj-lt"/>
              </a:rPr>
              <a:t>Grades are notably higher*</a:t>
            </a:r>
          </a:p>
          <a:p>
            <a:pPr lvl="1"/>
            <a:r>
              <a:rPr lang="en-US" sz="1600" dirty="0" smtClean="0">
                <a:latin typeface="+mj-lt"/>
              </a:rPr>
              <a:t>Students really seem to like the format .  “I have over 90+ college credit hours and STA 210 is the only class I can say: A) I had fun during and was interested in EVERY lecture, and B) That … I have managed to actually learn and (keyword) UNDERSTAND ALL the material.  I just want to say I have gotten way more out of this semester than just a grade.”</a:t>
            </a: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First semester with </a:t>
            </a:r>
            <a:r>
              <a:rPr lang="en-US" sz="2000" dirty="0" smtClean="0">
                <a:latin typeface="+mj-lt"/>
              </a:rPr>
              <a:t>great team </a:t>
            </a:r>
            <a:r>
              <a:rPr lang="en-US" sz="2000" dirty="0" smtClean="0">
                <a:latin typeface="+mj-lt"/>
              </a:rPr>
              <a:t>teaching it as well.  83% of students surveyed said they’d recommend the course to other students.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8" y="304800"/>
            <a:ext cx="4310905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How’s it Going?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40642"/>
            <a:ext cx="8562976" cy="4069558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Speaking for me</a:t>
            </a:r>
          </a:p>
          <a:p>
            <a:pPr lvl="1"/>
            <a:r>
              <a:rPr lang="en-US" sz="1600" dirty="0" smtClean="0">
                <a:latin typeface="+mj-lt"/>
              </a:rPr>
              <a:t>Success may be really dependent on physical classroom space</a:t>
            </a:r>
          </a:p>
          <a:p>
            <a:pPr lvl="1"/>
            <a:r>
              <a:rPr lang="en-US" sz="1600" dirty="0" smtClean="0">
                <a:latin typeface="+mj-lt"/>
              </a:rPr>
              <a:t>Old 135-person 70’s style lecture hall this past semester; hard to move around at all</a:t>
            </a: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Speaking for my students </a:t>
            </a:r>
          </a:p>
          <a:p>
            <a:pPr lvl="1"/>
            <a:r>
              <a:rPr lang="en-US" sz="1600" dirty="0" smtClean="0">
                <a:latin typeface="+mj-lt"/>
              </a:rPr>
              <a:t>Attendance may not be necessary for everyone</a:t>
            </a:r>
          </a:p>
          <a:p>
            <a:pPr lvl="1"/>
            <a:r>
              <a:rPr lang="en-US" sz="1600" dirty="0" smtClean="0">
                <a:latin typeface="+mj-lt"/>
              </a:rPr>
              <a:t>Once it becomes the culture to have a noisy classroom ….</a:t>
            </a:r>
          </a:p>
          <a:p>
            <a:pPr lvl="1"/>
            <a:r>
              <a:rPr lang="en-US" sz="1600" dirty="0" smtClean="0">
                <a:latin typeface="+mj-lt"/>
              </a:rPr>
              <a:t>Some students don’t really want to discover and interact  </a:t>
            </a:r>
          </a:p>
          <a:p>
            <a:pPr lvl="1"/>
            <a:r>
              <a:rPr lang="en-US" sz="1600" dirty="0" smtClean="0">
                <a:latin typeface="+mj-lt"/>
              </a:rPr>
              <a:t>Only 41% reported watching the videos - ouch</a:t>
            </a: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Team is recalibrating and planning to try lots of different things (e.g. optional class-time attendance)</a:t>
            </a:r>
            <a:endParaRPr lang="en-US" sz="18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How’s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it Going?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40642"/>
            <a:ext cx="8562976" cy="4069558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Bill Rayens</a:t>
            </a:r>
            <a:endParaRPr lang="en-US" sz="20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  <a:hlinkClick r:id="rId2"/>
              </a:rPr>
              <a:t>rayens@uky.edu</a:t>
            </a:r>
            <a:endParaRPr lang="en-US" sz="1600" dirty="0" smtClean="0">
              <a:latin typeface="+mj-lt"/>
            </a:endParaRPr>
          </a:p>
          <a:p>
            <a:pPr marL="457200" lvl="1" indent="0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Let me know what you want to have a look at</a:t>
            </a:r>
            <a:endParaRPr lang="en-US" sz="20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</a:rPr>
              <a:t>Videos</a:t>
            </a:r>
            <a:endParaRPr lang="en-US" sz="16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</a:rPr>
              <a:t>Book (probably would go through the publisher)</a:t>
            </a:r>
            <a:endParaRPr lang="en-US" sz="1600" dirty="0" smtClean="0">
              <a:latin typeface="+mj-lt"/>
            </a:endParaRPr>
          </a:p>
          <a:p>
            <a:pPr lvl="1"/>
            <a:r>
              <a:rPr lang="en-US" sz="1600" dirty="0" smtClean="0">
                <a:latin typeface="+mj-lt"/>
              </a:rPr>
              <a:t>Sample activities</a:t>
            </a:r>
            <a:endParaRPr lang="en-US" sz="1600" dirty="0">
              <a:latin typeface="+mj-lt"/>
            </a:endParaRPr>
          </a:p>
          <a:p>
            <a:pPr marL="457200" lvl="1" indent="0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Thanks for taking time to attend.   I’ll be happy to answer any questions </a:t>
            </a:r>
            <a:r>
              <a:rPr lang="en-US" sz="2000" smtClean="0">
                <a:latin typeface="+mj-lt"/>
              </a:rPr>
              <a:t>I’m able to answer.</a:t>
            </a:r>
            <a:endParaRPr lang="en-US" sz="18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931230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Contact Information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8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5219701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Interesting Reading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64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199"/>
            <a:ext cx="8229600" cy="4314825"/>
          </a:xfrm>
        </p:spPr>
        <p:txBody>
          <a:bodyPr/>
          <a:lstStyle/>
          <a:p>
            <a:r>
              <a:rPr lang="en-US" sz="1800" dirty="0" smtClean="0">
                <a:latin typeface="+mj-lt"/>
              </a:rPr>
              <a:t>Shared Issues w/ Online Learning</a:t>
            </a:r>
          </a:p>
          <a:p>
            <a:pPr lvl="1"/>
            <a:r>
              <a:rPr lang="en-US" sz="1600" dirty="0" smtClean="0">
                <a:latin typeface="+mj-lt"/>
              </a:rPr>
              <a:t>Nov. 5, 2010 issue of </a:t>
            </a:r>
            <a:r>
              <a:rPr lang="en-US" sz="1600" i="1" dirty="0" smtClean="0">
                <a:latin typeface="+mj-lt"/>
              </a:rPr>
              <a:t>The Chronicle of Higher Education</a:t>
            </a:r>
            <a:r>
              <a:rPr lang="en-US" sz="1600" dirty="0" smtClean="0">
                <a:latin typeface="+mj-lt"/>
              </a:rPr>
              <a:t>.  Section B is devoted to “Online Learning” </a:t>
            </a:r>
            <a:r>
              <a:rPr lang="en-US" sz="1600" dirty="0" smtClean="0">
                <a:latin typeface="+mj-lt"/>
                <a:hlinkClick r:id="rId2"/>
              </a:rPr>
              <a:t>http://chronicle.com/article/Volume-57-Issue-11-November/125215/</a:t>
            </a:r>
            <a:endParaRPr lang="en-US" sz="1600" dirty="0" smtClean="0">
              <a:latin typeface="+mj-lt"/>
            </a:endParaRPr>
          </a:p>
          <a:p>
            <a:endParaRPr lang="en-US" sz="16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Flipped off at Stanford</a:t>
            </a:r>
          </a:p>
          <a:p>
            <a:pPr lvl="1"/>
            <a:r>
              <a:rPr lang="en-US" sz="1600" dirty="0" smtClean="0">
                <a:latin typeface="+mj-lt"/>
                <a:hlinkClick r:id="rId3"/>
              </a:rPr>
              <a:t>http://chronicle.com/blogs/wiredcampus/debating-the-flipped-classroom-at-stanford/34811?sid=wc&amp;utm_source=wc&amp;utm_medium=en</a:t>
            </a:r>
            <a:endParaRPr lang="en-US" sz="1600" dirty="0" smtClean="0">
              <a:latin typeface="+mj-lt"/>
            </a:endParaRP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Classroom Workbook</a:t>
            </a:r>
          </a:p>
          <a:p>
            <a:pPr lvl="1"/>
            <a:r>
              <a:rPr lang="en-US" sz="1600" dirty="0" smtClean="0">
                <a:latin typeface="+mj-lt"/>
                <a:hlinkClick r:id="rId4"/>
              </a:rPr>
              <a:t>http://www.amstat.org/publications/jse/v19n1/carlson.pdf</a:t>
            </a:r>
            <a:endParaRPr lang="en-US" sz="1600" dirty="0" smtClean="0">
              <a:latin typeface="+mj-lt"/>
            </a:endParaRPr>
          </a:p>
          <a:p>
            <a:pPr lvl="1"/>
            <a:endParaRPr lang="en-US" sz="1600" dirty="0" smtClean="0">
              <a:latin typeface="+mj-lt"/>
            </a:endParaRPr>
          </a:p>
          <a:p>
            <a:r>
              <a:rPr lang="en-US" sz="1800" dirty="0" smtClean="0">
                <a:latin typeface="+mj-lt"/>
              </a:rPr>
              <a:t>Kahn Academy</a:t>
            </a:r>
          </a:p>
          <a:p>
            <a:pPr lvl="1"/>
            <a:r>
              <a:rPr lang="en-US" sz="1600" dirty="0" smtClean="0">
                <a:latin typeface="+mj-lt"/>
                <a:hlinkClick r:id="rId5"/>
              </a:rPr>
              <a:t>http://chronicle.com/article/College-20-A-Self-Appointed/65793/</a:t>
            </a:r>
            <a:endParaRPr lang="en-US" sz="1600" dirty="0" smtClean="0">
              <a:latin typeface="+mj-lt"/>
            </a:endParaRP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642"/>
            <a:ext cx="8229600" cy="3564733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Not trying to sell you on the inverted classroom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Not doing a synopsis of any studies that have been done on inverting or flipping the classroom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Will explain the motivation for why we have invested in this approach at the University of Kentucky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Will relay a some of my personal experiences after five semesters in an inverted classroom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3181351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Today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642"/>
            <a:ext cx="8229600" cy="4069558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Have had a conceptual statistics class at U.K. for nearly 30 years.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For most of those years we used Moore’s </a:t>
            </a:r>
            <a:r>
              <a:rPr lang="en-US" sz="2000" u="sng" dirty="0" smtClean="0">
                <a:latin typeface="+mj-lt"/>
              </a:rPr>
              <a:t>Concepts and Controversies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Say, a typical concept we require students to learn is the sense in which a “confidence interval” gives you any confidence in anything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Course is 200 level, audience largely not mathematically advanced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Let’s not worry too much about whether that matters so much now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Background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Typical Setup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38225" y="13406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Typical Setup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47650" y="1797842"/>
          <a:ext cx="3124200" cy="205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1425" y="1952625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Definitions </a:t>
            </a:r>
            <a:r>
              <a:rPr lang="en-US" dirty="0" smtClean="0">
                <a:latin typeface="+mj-lt"/>
              </a:rPr>
              <a:t> - e.g. population, sample, statistic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1425" y="2474357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Formulae</a:t>
            </a:r>
            <a:r>
              <a:rPr lang="en-US" dirty="0" smtClean="0">
                <a:latin typeface="+mj-lt"/>
              </a:rPr>
              <a:t>  - e.g. using 1/</a:t>
            </a:r>
            <a:r>
              <a:rPr lang="en-US" dirty="0" err="1" smtClean="0">
                <a:latin typeface="+mj-lt"/>
              </a:rPr>
              <a:t>sqrt</a:t>
            </a:r>
            <a:r>
              <a:rPr lang="en-US" dirty="0" smtClean="0">
                <a:latin typeface="+mj-lt"/>
              </a:rPr>
              <a:t>(n) to estimate MOE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126720" imgH="253800" progId="Equation.3">
                  <p:embed/>
                </p:oleObj>
              </mc:Choice>
              <mc:Fallback>
                <p:oleObj name="Equation" r:id="rId8" imgW="1267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1425" y="2960119"/>
            <a:ext cx="509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Examples</a:t>
            </a:r>
            <a:r>
              <a:rPr lang="en-US" dirty="0" smtClean="0">
                <a:latin typeface="+mj-lt"/>
              </a:rPr>
              <a:t>  - e.g. use of MOE in popular media and why it can be confusing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2850204" y="2137291"/>
            <a:ext cx="931221" cy="70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0204" y="2694562"/>
            <a:ext cx="931221" cy="149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50204" y="2843689"/>
            <a:ext cx="969321" cy="259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Typical Setup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1425" y="1952625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Homework </a:t>
            </a:r>
            <a:r>
              <a:rPr lang="en-US" dirty="0" smtClean="0">
                <a:latin typeface="+mj-lt"/>
              </a:rPr>
              <a:t> - go over (conceptual) homework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1425" y="2381081"/>
            <a:ext cx="481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Discovery</a:t>
            </a:r>
            <a:r>
              <a:rPr lang="en-US" dirty="0" smtClean="0">
                <a:latin typeface="+mj-lt"/>
              </a:rPr>
              <a:t>  - e.g. implement the activity that would allow a student to discover the CLT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26720" imgH="253800" progId="Equation.3">
                  <p:embed/>
                </p:oleObj>
              </mc:Choice>
              <mc:Fallback>
                <p:oleObj name="Equation" r:id="rId3" imgW="1267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81425" y="3120688"/>
            <a:ext cx="509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Discussion</a:t>
            </a:r>
            <a:r>
              <a:rPr lang="en-US" dirty="0" smtClean="0">
                <a:latin typeface="+mj-lt"/>
              </a:rPr>
              <a:t>  - “what in the Lecture don’t you understand?”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2850204" y="2137291"/>
            <a:ext cx="931221" cy="70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0204" y="2694562"/>
            <a:ext cx="931221" cy="149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50204" y="2843689"/>
            <a:ext cx="931221" cy="458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78086" y="2262833"/>
            <a:ext cx="1863328" cy="1211163"/>
            <a:chOff x="716807" y="2425427"/>
            <a:chExt cx="1863328" cy="1211163"/>
          </a:xfrm>
        </p:grpSpPr>
        <p:sp>
          <p:nvSpPr>
            <p:cNvPr id="19" name="Rounded Rectangle 18"/>
            <p:cNvSpPr/>
            <p:nvPr/>
          </p:nvSpPr>
          <p:spPr>
            <a:xfrm>
              <a:off x="716807" y="2425427"/>
              <a:ext cx="1863328" cy="12111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775931" y="2484551"/>
              <a:ext cx="1745080" cy="1092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>
                  <a:latin typeface="+mj-lt"/>
                </a:rPr>
                <a:t>Recitation Discovery (TA)</a:t>
              </a:r>
              <a:endParaRPr lang="en-US" sz="23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340642"/>
            <a:ext cx="8562976" cy="4069558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Roles were really reversed</a:t>
            </a:r>
          </a:p>
          <a:p>
            <a:r>
              <a:rPr lang="en-US" sz="2000" dirty="0" smtClean="0">
                <a:latin typeface="+mj-lt"/>
              </a:rPr>
              <a:t>TAs were over their heads.  And we have really (mathematically) well-qualified TAs</a:t>
            </a:r>
          </a:p>
          <a:p>
            <a:pPr lvl="1"/>
            <a:r>
              <a:rPr lang="en-US" sz="1600" dirty="0" smtClean="0">
                <a:latin typeface="+mj-lt"/>
              </a:rPr>
              <a:t>“Problem is that 1/</a:t>
            </a:r>
            <a:r>
              <a:rPr lang="en-US" sz="1600" dirty="0" err="1" smtClean="0">
                <a:latin typeface="+mj-lt"/>
              </a:rPr>
              <a:t>sqrt</a:t>
            </a:r>
            <a:r>
              <a:rPr lang="en-US" sz="1600" dirty="0" smtClean="0">
                <a:latin typeface="+mj-lt"/>
              </a:rPr>
              <a:t>(n) formula is wrong; let me teach you about z-scores.”</a:t>
            </a:r>
          </a:p>
          <a:p>
            <a:pPr lvl="1"/>
            <a:r>
              <a:rPr lang="en-US" sz="1600" dirty="0" smtClean="0">
                <a:latin typeface="+mj-lt"/>
              </a:rPr>
              <a:t>“Don’t see why he uses so many words!   A p-value is easy; here let me show you how to compute one.”</a:t>
            </a:r>
          </a:p>
          <a:p>
            <a:pPr lvl="1"/>
            <a:r>
              <a:rPr lang="en-US" sz="1600" dirty="0" smtClean="0">
                <a:latin typeface="+mj-lt"/>
              </a:rPr>
              <a:t>“I don’t know why he was trying to distinguish randomness from representativeness; I think he ran out of real stuff to talk about.”</a:t>
            </a:r>
          </a:p>
          <a:p>
            <a:r>
              <a:rPr lang="en-US" sz="2000" dirty="0" smtClean="0">
                <a:latin typeface="+mj-lt"/>
              </a:rPr>
              <a:t>Students were not retaining conceptual material.</a:t>
            </a:r>
          </a:p>
          <a:p>
            <a:r>
              <a:rPr lang="en-US" sz="2000" dirty="0" smtClean="0">
                <a:latin typeface="+mj-lt"/>
              </a:rPr>
              <a:t>Students saw a huge disconnect between the recitation and the lecture</a:t>
            </a:r>
          </a:p>
          <a:p>
            <a:r>
              <a:rPr lang="en-US" sz="2000" dirty="0" smtClean="0">
                <a:latin typeface="+mj-lt"/>
              </a:rPr>
              <a:t>I was </a:t>
            </a:r>
            <a:r>
              <a:rPr lang="en-US" sz="2000" dirty="0" smtClean="0">
                <a:latin typeface="+mj-lt"/>
              </a:rPr>
              <a:t>bored.  </a:t>
            </a:r>
            <a:r>
              <a:rPr lang="en-US" sz="2000" dirty="0" smtClean="0">
                <a:latin typeface="+mj-lt"/>
              </a:rPr>
              <a:t>I preferred to do the recitations and let the TA lecture.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9" y="304800"/>
            <a:ext cx="4019552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Not Optimal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1097756"/>
            <a:ext cx="1638300" cy="242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0248" y="304800"/>
            <a:ext cx="4438651" cy="79295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What Did We Do?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247650" y="1797842"/>
          <a:ext cx="3124200" cy="205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1425" y="1952625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Definitions </a:t>
            </a:r>
            <a:r>
              <a:rPr lang="en-US" dirty="0" smtClean="0">
                <a:latin typeface="+mj-lt"/>
              </a:rPr>
              <a:t> - e.g. population, sample, statistic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1425" y="2474357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Formulae</a:t>
            </a:r>
            <a:r>
              <a:rPr lang="en-US" dirty="0" smtClean="0">
                <a:latin typeface="+mj-lt"/>
              </a:rPr>
              <a:t>  - e.g. using 1/</a:t>
            </a:r>
            <a:r>
              <a:rPr lang="en-US" dirty="0" err="1" smtClean="0">
                <a:latin typeface="+mj-lt"/>
              </a:rPr>
              <a:t>sqrt</a:t>
            </a:r>
            <a:r>
              <a:rPr lang="en-US" dirty="0" smtClean="0">
                <a:latin typeface="+mj-lt"/>
              </a:rPr>
              <a:t>(n) to estimate MOE</a:t>
            </a:r>
            <a:endParaRPr lang="en-US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08500" y="3302000"/>
          <a:ext cx="127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8" imgW="126720" imgH="253800" progId="Equation.3">
                  <p:embed/>
                </p:oleObj>
              </mc:Choice>
              <mc:Fallback>
                <p:oleObj name="Equation" r:id="rId8" imgW="1267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02000"/>
                        <a:ext cx="1270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9525" y="2932668"/>
            <a:ext cx="509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Examples</a:t>
            </a:r>
            <a:r>
              <a:rPr lang="en-US" dirty="0" smtClean="0">
                <a:latin typeface="+mj-lt"/>
              </a:rPr>
              <a:t>  - e.g. use of MOE in popular media and why it can be confusing</a:t>
            </a:r>
            <a:endParaRPr lang="en-US" dirty="0">
              <a:latin typeface="+mj-lt"/>
            </a:endParaRPr>
          </a:p>
        </p:txBody>
      </p:sp>
      <p:cxnSp>
        <p:nvCxnSpPr>
          <p:cNvPr id="16" name="Straight Arrow Connector 15"/>
          <p:cNvCxnSpPr>
            <a:endCxn id="6" idx="1"/>
          </p:cNvCxnSpPr>
          <p:nvPr/>
        </p:nvCxnSpPr>
        <p:spPr>
          <a:xfrm flipV="1">
            <a:off x="2850204" y="2137291"/>
            <a:ext cx="931221" cy="706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50204" y="2694562"/>
            <a:ext cx="931221" cy="149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50204" y="2843689"/>
            <a:ext cx="969321" cy="259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936635" y="4173676"/>
            <a:ext cx="1981929" cy="1336728"/>
            <a:chOff x="571135" y="328493"/>
            <a:chExt cx="1981929" cy="1336728"/>
          </a:xfrm>
          <a:solidFill>
            <a:srgbClr val="FF0000"/>
          </a:solidFill>
        </p:grpSpPr>
        <p:sp>
          <p:nvSpPr>
            <p:cNvPr id="21" name="Rounded Rectangle 20"/>
            <p:cNvSpPr/>
            <p:nvPr/>
          </p:nvSpPr>
          <p:spPr>
            <a:xfrm>
              <a:off x="571135" y="328493"/>
              <a:ext cx="1981929" cy="1336728"/>
            </a:xfrm>
            <a:prstGeom prst="round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636389" y="426781"/>
              <a:ext cx="1851421" cy="12062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+mj-lt"/>
                </a:rPr>
                <a:t>Video (mp4)</a:t>
              </a:r>
              <a:endParaRPr lang="en-US" sz="2000" kern="1200" dirty="0">
                <a:latin typeface="+mj-lt"/>
              </a:endParaRPr>
            </a:p>
          </p:txBody>
        </p:sp>
      </p:grpSp>
      <p:sp>
        <p:nvSpPr>
          <p:cNvPr id="23" name="Left Brace 22"/>
          <p:cNvSpPr/>
          <p:nvPr/>
        </p:nvSpPr>
        <p:spPr>
          <a:xfrm rot="16200000">
            <a:off x="4797083" y="-109058"/>
            <a:ext cx="304800" cy="793336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56221"/>
      </p:ext>
    </p:extLst>
  </p:cSld>
  <p:clrMapOvr>
    <a:masterClrMapping/>
  </p:clrMapOvr>
</p:sld>
</file>

<file path=ppt/theme/theme1.xml><?xml version="1.0" encoding="utf-8"?>
<a:theme xmlns:a="http://schemas.openxmlformats.org/drawingml/2006/main" name="memo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Helvetica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memorial.thmx</Template>
  <TotalTime>798</TotalTime>
  <Words>955</Words>
  <Application>Microsoft Office PowerPoint</Application>
  <PresentationFormat>On-screen Show (4:3)</PresentationFormat>
  <Paragraphs>132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memorial</vt:lpstr>
      <vt:lpstr>Equation</vt:lpstr>
      <vt:lpstr>The Inverted Classroom</vt:lpstr>
      <vt:lpstr>Interesting Reading</vt:lpstr>
      <vt:lpstr>Today</vt:lpstr>
      <vt:lpstr>Background</vt:lpstr>
      <vt:lpstr>Typical Setup</vt:lpstr>
      <vt:lpstr>Typical Setup</vt:lpstr>
      <vt:lpstr>Typical Setup</vt:lpstr>
      <vt:lpstr>Not Optimal</vt:lpstr>
      <vt:lpstr>What Did We Do?</vt:lpstr>
      <vt:lpstr>What Did We Do?</vt:lpstr>
      <vt:lpstr>What Did We Do?</vt:lpstr>
      <vt:lpstr>Content Videos</vt:lpstr>
      <vt:lpstr>Workbook</vt:lpstr>
      <vt:lpstr>How’s it Going?</vt:lpstr>
      <vt:lpstr>How’s it Going?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 Mullen</dc:creator>
  <cp:lastModifiedBy>Rayens, William S</cp:lastModifiedBy>
  <cp:revision>73</cp:revision>
  <cp:lastPrinted>2011-08-14T15:18:52Z</cp:lastPrinted>
  <dcterms:created xsi:type="dcterms:W3CDTF">2011-08-14T14:27:37Z</dcterms:created>
  <dcterms:modified xsi:type="dcterms:W3CDTF">2012-01-09T18:05:48Z</dcterms:modified>
</cp:coreProperties>
</file>