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3" r:id="rId5"/>
    <p:sldId id="259" r:id="rId6"/>
    <p:sldId id="262" r:id="rId7"/>
    <p:sldId id="258" r:id="rId8"/>
    <p:sldId id="261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608C-4B27-473E-9F9A-4D096AEDC29C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67-4232-4BD5-A2AD-A326D4CA8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608C-4B27-473E-9F9A-4D096AEDC29C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67-4232-4BD5-A2AD-A326D4CA8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608C-4B27-473E-9F9A-4D096AEDC29C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67-4232-4BD5-A2AD-A326D4CA8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608C-4B27-473E-9F9A-4D096AEDC29C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67-4232-4BD5-A2AD-A326D4CA8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608C-4B27-473E-9F9A-4D096AEDC29C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67-4232-4BD5-A2AD-A326D4CA8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608C-4B27-473E-9F9A-4D096AEDC29C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67-4232-4BD5-A2AD-A326D4CA8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608C-4B27-473E-9F9A-4D096AEDC29C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67-4232-4BD5-A2AD-A326D4CA8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608C-4B27-473E-9F9A-4D096AEDC29C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67-4232-4BD5-A2AD-A326D4CA8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608C-4B27-473E-9F9A-4D096AEDC29C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67-4232-4BD5-A2AD-A326D4CA8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608C-4B27-473E-9F9A-4D096AEDC29C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4667-4232-4BD5-A2AD-A326D4CA85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608C-4B27-473E-9F9A-4D096AEDC29C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84667-4232-4BD5-A2AD-A326D4CA85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1084667-4232-4BD5-A2AD-A326D4CA85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2B9608C-4B27-473E-9F9A-4D096AEDC29C}" type="datetimeFigureOut">
              <a:rPr lang="en-US" smtClean="0"/>
              <a:t>9/8/2011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on.com/globe/metro/packages/tickets/" TargetMode="External"/><Relationship Id="rId7" Type="http://schemas.openxmlformats.org/officeDocument/2006/relationships/hyperlink" Target="http://www.newyorker.com/reporting/2008/12/15/081215fa_fact_gladwel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freakonomicsradio.com/the-year-of-the-glove.html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nquire.roanoke.edu/mod/quiz/view.php?id=27463" TargetMode="External"/><Relationship Id="rId3" Type="http://schemas.openxmlformats.org/officeDocument/2006/relationships/image" Target="../media/image14.gif"/><Relationship Id="rId7" Type="http://schemas.openxmlformats.org/officeDocument/2006/relationships/hyperlink" Target="http://inquire.roanoke.edu/mod/quiz/view.php?id=27462" TargetMode="External"/><Relationship Id="rId2" Type="http://schemas.openxmlformats.org/officeDocument/2006/relationships/hyperlink" Target="http://inquire.roanoke.edu/mod/quiz/view.php?id=274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quire.roanoke.edu/mod/quiz/view.php?id=27461" TargetMode="External"/><Relationship Id="rId5" Type="http://schemas.openxmlformats.org/officeDocument/2006/relationships/hyperlink" Target="http://inquire.roanoke.edu/mod/quiz/view.php?id=27460" TargetMode="External"/><Relationship Id="rId4" Type="http://schemas.openxmlformats.org/officeDocument/2006/relationships/image" Target="../media/image15.gif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pielman@roanoke.edu" TargetMode="External"/><Relationship Id="rId2" Type="http://schemas.openxmlformats.org/officeDocument/2006/relationships/hyperlink" Target="mailto:childers@roanok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and Writing in an Inquiry-Based Introductory Statistics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Presented by</a:t>
            </a:r>
          </a:p>
          <a:p>
            <a:r>
              <a:rPr lang="en-US" b="1" dirty="0" smtClean="0"/>
              <a:t>Adam Childers and Jeff Spielman</a:t>
            </a:r>
          </a:p>
          <a:p>
            <a:r>
              <a:rPr lang="en-US" b="1" dirty="0" smtClean="0"/>
              <a:t>Roanoke College</a:t>
            </a:r>
            <a:endParaRPr lang="en-US" b="1" dirty="0"/>
          </a:p>
        </p:txBody>
      </p:sp>
      <p:pic>
        <p:nvPicPr>
          <p:cNvPr id="1026" name="Picture 2" descr="http://roanoke.edu/images/logos/Updated/logo_2color(R)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76800"/>
            <a:ext cx="2438400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6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29200" y="1600200"/>
            <a:ext cx="3340509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015" y="4024266"/>
            <a:ext cx="4767418" cy="2757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3014" y="1600200"/>
            <a:ext cx="4705965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Reading: Magazines, Podcasts and Newspapers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801274"/>
            <a:ext cx="4343400" cy="165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015" y="3273835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http://www.boston.com/globe/metro/packages/tickets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09" y="1801274"/>
            <a:ext cx="3200400" cy="358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79923" y="5449237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http://freakonomicsradio.com/the-year-of-the-glove.html</a:t>
            </a:r>
            <a:endParaRPr lang="en-US" sz="14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6" y="4214767"/>
            <a:ext cx="46863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6643" y="59632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hlinkClick r:id="rId7"/>
              </a:rPr>
              <a:t>http://www.newyorker.com/reporting/2008/12/15/081215fa_fact_gladwell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418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0"/>
            <a:ext cx="40386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1905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“This book is actually good!”</a:t>
            </a:r>
          </a:p>
          <a:p>
            <a:r>
              <a:rPr lang="en-US" sz="4000" dirty="0" smtClean="0"/>
              <a:t>Careful selection is key</a:t>
            </a:r>
          </a:p>
          <a:p>
            <a:r>
              <a:rPr lang="en-US" sz="4000" dirty="0" smtClean="0"/>
              <a:t>Online quizzes</a:t>
            </a:r>
          </a:p>
          <a:p>
            <a:r>
              <a:rPr lang="en-US" sz="4000" dirty="0" smtClean="0"/>
              <a:t>In class discussion</a:t>
            </a:r>
          </a:p>
          <a:p>
            <a:pPr marL="114300" indent="0">
              <a:buNone/>
            </a:pPr>
            <a:endParaRPr lang="en-US" sz="4000" dirty="0" smtClean="0"/>
          </a:p>
          <a:p>
            <a:endParaRPr lang="en-US" sz="4000" dirty="0"/>
          </a:p>
        </p:txBody>
      </p:sp>
      <p:pic>
        <p:nvPicPr>
          <p:cNvPr id="5123" name="Picture 3" descr="http://inquire.roanoke.edu/theme/mPower/pix/mod/quiz/ico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40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nquire.roanoke.edu/pix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4025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inquire.roanoke.edu/theme/mPower/pix/mod/quiz/icon.gif">
            <a:hlinkClick r:id="rId5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40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nquire.roanoke.edu/pix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4025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inquire.roanoke.edu/theme/mPower/pix/mod/quiz/icon.gif">
            <a:hlinkClick r:id="rId6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40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nquire.roanoke.edu/pix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4025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inquire.roanoke.edu/theme/mPower/pix/mod/quiz/icon.gif">
            <a:hlinkClick r:id="rId7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40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nquire.roanoke.edu/pix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4025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inquire.roanoke.edu/theme/mPower/pix/mod/quiz/icon.gif">
            <a:hlinkClick r:id="rId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40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nquire.roanoke.edu/pix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-4244975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51175"/>
            <a:ext cx="3885422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19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Writing: Long 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61810"/>
            <a:ext cx="3985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Student designed projects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2950696" cy="21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38" y="4876800"/>
            <a:ext cx="64135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62400" y="4179332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Head injuries and football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1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Writing: Long Form</a:t>
            </a:r>
            <a:endParaRPr lang="en-US" dirty="0"/>
          </a:p>
        </p:txBody>
      </p:sp>
      <p:pic>
        <p:nvPicPr>
          <p:cNvPr id="4" name="Picture 6" descr="Guns, gun control, and elections: the politics and policy of firearms [Book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7954"/>
            <a:ext cx="1923184" cy="291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892" y="2274277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Changing views on gun control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14909"/>
            <a:ext cx="4906963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34301" y="5181600"/>
            <a:ext cx="4179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Predicting the weather with linear regression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496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Writing: Short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Responses to reading</a:t>
            </a:r>
          </a:p>
          <a:p>
            <a:r>
              <a:rPr lang="en-US" sz="4000" dirty="0" smtClean="0"/>
              <a:t>Homework questions</a:t>
            </a:r>
          </a:p>
          <a:p>
            <a:r>
              <a:rPr lang="en-US" sz="4000" dirty="0" smtClean="0"/>
              <a:t>Statistical reasoning </a:t>
            </a:r>
            <a:r>
              <a:rPr lang="en-US" sz="4000" dirty="0" err="1" smtClean="0"/>
              <a:t>vs</a:t>
            </a:r>
            <a:r>
              <a:rPr lang="en-US" sz="4000" dirty="0" smtClean="0"/>
              <a:t> statistical methods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576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do I grade a writing assignment?</a:t>
            </a:r>
          </a:p>
          <a:p>
            <a:r>
              <a:rPr lang="en-US" sz="4000" dirty="0" smtClean="0"/>
              <a:t>Assistance from other departments</a:t>
            </a:r>
          </a:p>
          <a:p>
            <a:r>
              <a:rPr lang="en-US" sz="4000" dirty="0" smtClean="0"/>
              <a:t>Time commitment</a:t>
            </a:r>
          </a:p>
          <a:p>
            <a:endParaRPr lang="en-US" sz="4000" dirty="0"/>
          </a:p>
        </p:txBody>
      </p:sp>
      <p:pic>
        <p:nvPicPr>
          <p:cNvPr id="8194" name="Picture 2" descr="C:\Users\childers\AppData\Local\Microsoft\Windows\Temporary Internet Files\Content.IE5\1YNE1VWL\MP9003995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83" y="4953000"/>
            <a:ext cx="2199988" cy="17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hilders\AppData\Local\Microsoft\Windows\Temporary Internet Files\Content.IE5\VBX8INXJ\MP9003995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15" y="2438400"/>
            <a:ext cx="1629156" cy="20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9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Grading: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15%-30% of students’ grade from reading and writing assignments</a:t>
            </a:r>
          </a:p>
          <a:p>
            <a:r>
              <a:rPr lang="en-US" sz="3600" dirty="0" smtClean="0"/>
              <a:t>STAT 101 average GPA 2.460</a:t>
            </a:r>
          </a:p>
          <a:p>
            <a:r>
              <a:rPr lang="en-US" sz="3600" dirty="0" smtClean="0"/>
              <a:t>INQ 240 average GPA 2.561</a:t>
            </a:r>
          </a:p>
          <a:p>
            <a:endParaRPr lang="en-US" sz="3600" dirty="0"/>
          </a:p>
        </p:txBody>
      </p:sp>
      <p:pic>
        <p:nvPicPr>
          <p:cNvPr id="7170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49" y="4343401"/>
            <a:ext cx="298533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68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 From the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[How Course Differed from Expected] I was under the impression that it would be excruciatingly difficult; Roanoke stats classes have this reputation. I think that the sports related theme and [the instructor]  both helped me to achieve a high level of success regardless of this stereotype. </a:t>
            </a:r>
          </a:p>
          <a:p>
            <a:r>
              <a:rPr lang="en-US" dirty="0"/>
              <a:t>[Most Helpful Aspect] The subject matter could actually be applied to real life--shocking!!</a:t>
            </a:r>
          </a:p>
          <a:p>
            <a:r>
              <a:rPr lang="en-US" dirty="0"/>
              <a:t>[Project Response] The semester project was interesting and helped me translate a lot of the concepts we learned into practical </a:t>
            </a:r>
            <a:r>
              <a:rPr lang="en-US" dirty="0" smtClean="0"/>
              <a:t>skills</a:t>
            </a:r>
          </a:p>
          <a:p>
            <a:r>
              <a:rPr lang="en-US" dirty="0" smtClean="0"/>
              <a:t>Mixed reviews on adding reading and writing to the course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4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From the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More challenging </a:t>
            </a:r>
          </a:p>
          <a:p>
            <a:r>
              <a:rPr lang="en-US" sz="4400" dirty="0" smtClean="0"/>
              <a:t>More rewarding</a:t>
            </a:r>
          </a:p>
          <a:p>
            <a:r>
              <a:rPr lang="en-US" sz="4400" dirty="0" smtClean="0"/>
              <a:t>Engaged students</a:t>
            </a:r>
          </a:p>
          <a:p>
            <a:r>
              <a:rPr lang="en-US" sz="4400" dirty="0" smtClean="0"/>
              <a:t>Constantly evolving</a:t>
            </a:r>
          </a:p>
          <a:p>
            <a:r>
              <a:rPr lang="en-US" sz="4400" dirty="0" smtClean="0"/>
              <a:t>Finding a balance</a:t>
            </a:r>
            <a:endParaRPr lang="en-US" sz="4400" dirty="0"/>
          </a:p>
        </p:txBody>
      </p:sp>
      <p:pic>
        <p:nvPicPr>
          <p:cNvPr id="9218" name="Picture 2" descr="C:\Users\childers\AppData\Local\Microsoft\Windows\Temporary Internet Files\Content.IE5\BZ8Z5FUP\MC9001980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30" y="4953000"/>
            <a:ext cx="2541794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13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604504"/>
            <a:ext cx="585307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Contact Information</a:t>
            </a:r>
          </a:p>
          <a:p>
            <a:r>
              <a:rPr lang="en-US" sz="2800" dirty="0" smtClean="0"/>
              <a:t>Adam Childers: </a:t>
            </a:r>
            <a:r>
              <a:rPr lang="en-US" sz="2800" dirty="0" smtClean="0">
                <a:hlinkClick r:id="rId2"/>
              </a:rPr>
              <a:t>childers@roanoke.edu</a:t>
            </a:r>
            <a:endParaRPr lang="en-US" sz="2800" dirty="0" smtClean="0"/>
          </a:p>
          <a:p>
            <a:r>
              <a:rPr lang="en-US" sz="2800" dirty="0" smtClean="0"/>
              <a:t>Jeff Spielman: </a:t>
            </a:r>
            <a:r>
              <a:rPr lang="en-US" sz="2800" dirty="0" smtClean="0">
                <a:hlinkClick r:id="rId3"/>
              </a:rPr>
              <a:t>spielman@roanoke.edu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05000"/>
            <a:ext cx="68895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/>
              <a:t>Questions?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80728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 stat in the new curriculum</a:t>
            </a:r>
          </a:p>
          <a:p>
            <a:r>
              <a:rPr lang="en-US" sz="3600" dirty="0" smtClean="0"/>
              <a:t>Course themes</a:t>
            </a:r>
          </a:p>
          <a:p>
            <a:r>
              <a:rPr lang="en-US" sz="3600" dirty="0" smtClean="0"/>
              <a:t>Inquiry-based statistics</a:t>
            </a:r>
          </a:p>
          <a:p>
            <a:r>
              <a:rPr lang="en-US" sz="3600" dirty="0" smtClean="0"/>
              <a:t>Reading assignments</a:t>
            </a:r>
          </a:p>
          <a:p>
            <a:r>
              <a:rPr lang="en-US" sz="3600" dirty="0" smtClean="0"/>
              <a:t>Writing assignments</a:t>
            </a:r>
          </a:p>
          <a:p>
            <a:r>
              <a:rPr lang="en-US" sz="3600" dirty="0" smtClean="0"/>
              <a:t>Grading</a:t>
            </a:r>
          </a:p>
          <a:p>
            <a:r>
              <a:rPr lang="en-US" sz="3600" dirty="0" smtClean="0"/>
              <a:t>Conclusions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929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dirty="0" smtClean="0"/>
              <a:t>Statistics in the Core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Introductory statistics is the only  required “math”</a:t>
            </a:r>
          </a:p>
          <a:p>
            <a:r>
              <a:rPr lang="en-US" sz="4000" dirty="0" smtClean="0"/>
              <a:t>STAT 101 is replaced by Intellectual Inquiry 240 Statistical Reasoning</a:t>
            </a:r>
          </a:p>
          <a:p>
            <a:r>
              <a:rPr lang="en-US" sz="4000" dirty="0" smtClean="0"/>
              <a:t>Writing is to be emphasized across the curriculum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489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20000" cy="4800600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Descriptive Statistics</a:t>
            </a:r>
          </a:p>
          <a:p>
            <a:pPr lvl="0"/>
            <a:r>
              <a:rPr lang="en-US" sz="2800" dirty="0"/>
              <a:t>Graphical Methods</a:t>
            </a:r>
          </a:p>
          <a:p>
            <a:pPr lvl="0"/>
            <a:r>
              <a:rPr lang="en-US" sz="2800" dirty="0"/>
              <a:t>Estimation</a:t>
            </a:r>
          </a:p>
          <a:p>
            <a:pPr lvl="0"/>
            <a:r>
              <a:rPr lang="en-US" sz="2800" dirty="0"/>
              <a:t>Elementary Probability</a:t>
            </a:r>
          </a:p>
          <a:p>
            <a:pPr lvl="0"/>
            <a:r>
              <a:rPr lang="en-US" sz="2800" dirty="0" smtClean="0"/>
              <a:t>Tests </a:t>
            </a:r>
            <a:r>
              <a:rPr lang="en-US" sz="2800" dirty="0"/>
              <a:t>of Hypothesis </a:t>
            </a:r>
            <a:endParaRPr lang="en-US" sz="2800" dirty="0" smtClean="0"/>
          </a:p>
          <a:p>
            <a:pPr lvl="0"/>
            <a:r>
              <a:rPr lang="en-US" sz="2800" dirty="0" smtClean="0"/>
              <a:t>Confidence </a:t>
            </a:r>
            <a:r>
              <a:rPr lang="en-US" sz="2800" dirty="0"/>
              <a:t>Intervals</a:t>
            </a:r>
          </a:p>
          <a:p>
            <a:pPr lvl="0"/>
            <a:r>
              <a:rPr lang="en-US" sz="2800" dirty="0"/>
              <a:t>Analysis of Variance</a:t>
            </a:r>
          </a:p>
          <a:p>
            <a:pPr lvl="0"/>
            <a:r>
              <a:rPr lang="en-US" sz="2800" dirty="0"/>
              <a:t>Correlation and Regression</a:t>
            </a:r>
          </a:p>
          <a:p>
            <a:pPr marL="114300" indent="0">
              <a:buNone/>
            </a:pPr>
            <a:r>
              <a:rPr lang="en-US" sz="3200" dirty="0" smtClean="0"/>
              <a:t>*This course is primarily a statistics course!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46" y="1443037"/>
            <a:ext cx="253114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02" y="3827526"/>
            <a:ext cx="2548289" cy="169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21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Statistics for Social Justice</a:t>
            </a:r>
          </a:p>
          <a:p>
            <a:r>
              <a:rPr lang="en-US" sz="3600" b="1" dirty="0" smtClean="0"/>
              <a:t>Statistics and Botany</a:t>
            </a:r>
          </a:p>
          <a:p>
            <a:r>
              <a:rPr lang="en-US" sz="3600" b="1" dirty="0" smtClean="0"/>
              <a:t>Statistics and the Sports Industry</a:t>
            </a:r>
          </a:p>
          <a:p>
            <a:r>
              <a:rPr lang="en-US" sz="3600" dirty="0" smtClean="0"/>
              <a:t>Does Gun Control Save Lives?</a:t>
            </a:r>
          </a:p>
          <a:p>
            <a:r>
              <a:rPr lang="en-US" sz="3600" dirty="0" smtClean="0"/>
              <a:t>Here’s to Your Heath</a:t>
            </a:r>
          </a:p>
          <a:p>
            <a:r>
              <a:rPr lang="en-US" sz="3600" dirty="0" smtClean="0"/>
              <a:t>Statistics and Weather</a:t>
            </a:r>
          </a:p>
          <a:p>
            <a:pPr marL="11430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34" y="4495800"/>
            <a:ext cx="2867116" cy="192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20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on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[Most Helpful Aspect] I love how the course incorporated sports with statistics, being able to see how certain statistical methods were used definitely helped me understand the material.</a:t>
            </a:r>
          </a:p>
          <a:p>
            <a:r>
              <a:rPr lang="en-US" dirty="0"/>
              <a:t>Most Helpful Aspect] Social justice topic. As a non-math major it brought the mathematical concepts down to earth for me.</a:t>
            </a:r>
          </a:p>
          <a:p>
            <a:r>
              <a:rPr lang="en-US" dirty="0"/>
              <a:t>[Project Response] Overall, [the class] was very helpful in terms of learning to look at the weather and forecasting from a different perspective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48/50 students in Sports Industry course were interested in the sports industry</a:t>
            </a:r>
            <a:endParaRPr lang="en-US" b="1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1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Inquiry-Based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Central questions motivate the statistical content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9819" y="5715000"/>
            <a:ext cx="723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Botany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 using genetically modified seeds ethical or economical?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are the connections between probability and plant reproduction?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1562" y="4347865"/>
            <a:ext cx="4295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Sports Industry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do we assess the value of a player?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are the risks of full contact sports?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819" y="2438400"/>
            <a:ext cx="4738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Social Justice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Are minorities ticketed at higher rates?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much does funding improve education?</a:t>
            </a:r>
            <a:endParaRPr lang="en-US" dirty="0"/>
          </a:p>
        </p:txBody>
      </p:sp>
      <p:pic>
        <p:nvPicPr>
          <p:cNvPr id="2050" name="Picture 2" descr="How to Beat a Speeding Ticket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20" y="2286000"/>
            <a:ext cx="1895680" cy="18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nsanto Roundup Ready soybean 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0" y="3342065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920" y="5342316"/>
            <a:ext cx="276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Greenpeace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5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Using Reading and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Helps with math or statistics anxiety</a:t>
            </a:r>
          </a:p>
          <a:p>
            <a:r>
              <a:rPr lang="en-US" sz="3200" dirty="0" smtClean="0"/>
              <a:t>Improves students’ articulation of statistical content</a:t>
            </a:r>
          </a:p>
          <a:p>
            <a:r>
              <a:rPr lang="en-US" sz="3200" dirty="0" smtClean="0"/>
              <a:t>Reading gives students concrete examples</a:t>
            </a:r>
          </a:p>
          <a:p>
            <a:r>
              <a:rPr lang="en-US" sz="3200" dirty="0" smtClean="0"/>
              <a:t>Motivates the students to learn material</a:t>
            </a:r>
          </a:p>
        </p:txBody>
      </p:sp>
    </p:spTree>
    <p:extLst>
      <p:ext uri="{BB962C8B-B14F-4D97-AF65-F5344CB8AC3E}">
        <p14:creationId xmlns:p14="http://schemas.microsoft.com/office/powerpoint/2010/main" val="190374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24800" cy="1143000"/>
          </a:xfrm>
        </p:spPr>
        <p:txBody>
          <a:bodyPr/>
          <a:lstStyle/>
          <a:p>
            <a:r>
              <a:rPr lang="en-US" dirty="0" smtClean="0"/>
              <a:t>Reading: </a:t>
            </a:r>
            <a:r>
              <a:rPr lang="en-US" sz="4800" dirty="0"/>
              <a:t>Supplementary Texts</a:t>
            </a:r>
            <a:br>
              <a:rPr lang="en-US" sz="4800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Moneyball: The Art of Winning an Unfair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906607" cy="291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ws &amp; numbers: a guide to reporting statistical claims and controversies in health and other fields [Book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1895980" cy="29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uns, gun control, and elections: the politics and policy of firearms [Book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97" y="3505200"/>
            <a:ext cx="1923184" cy="291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75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5449</TotalTime>
  <Words>582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Reading and Writing in an Inquiry-Based Introductory Statistics Course</vt:lpstr>
      <vt:lpstr>Outline </vt:lpstr>
      <vt:lpstr>Statistics in the Core Curriculum</vt:lpstr>
      <vt:lpstr>Statistical Content</vt:lpstr>
      <vt:lpstr>Themes</vt:lpstr>
      <vt:lpstr>Feedback on Themes</vt:lpstr>
      <vt:lpstr>Inquiry-Based Courses</vt:lpstr>
      <vt:lpstr>Motivation for Using Reading and Writing</vt:lpstr>
      <vt:lpstr>Reading: Supplementary Texts  </vt:lpstr>
      <vt:lpstr>Reading: Magazines, Podcasts and Newspapers</vt:lpstr>
      <vt:lpstr>More on Reading</vt:lpstr>
      <vt:lpstr>Writing: Long Form</vt:lpstr>
      <vt:lpstr>Writing: Long Form</vt:lpstr>
      <vt:lpstr>Writing: Short Form</vt:lpstr>
      <vt:lpstr>Grading: Challenges</vt:lpstr>
      <vt:lpstr>Grading: Impact</vt:lpstr>
      <vt:lpstr>Conclusions:  From the Students</vt:lpstr>
      <vt:lpstr>Conclusions: From the Faculty</vt:lpstr>
      <vt:lpstr>The End</vt:lpstr>
    </vt:vector>
  </TitlesOfParts>
  <Company>Roanoke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and Writing in an Inquiry-Based Introductory Statistics Course</dc:title>
  <dc:creator>Windows User</dc:creator>
  <cp:lastModifiedBy>Windows User</cp:lastModifiedBy>
  <cp:revision>21</cp:revision>
  <dcterms:created xsi:type="dcterms:W3CDTF">2011-09-08T19:20:52Z</dcterms:created>
  <dcterms:modified xsi:type="dcterms:W3CDTF">2011-09-12T14:10:48Z</dcterms:modified>
</cp:coreProperties>
</file>