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72" r:id="rId4"/>
    <p:sldId id="271" r:id="rId5"/>
    <p:sldId id="258" r:id="rId6"/>
    <p:sldId id="273" r:id="rId7"/>
    <p:sldId id="259" r:id="rId8"/>
    <p:sldId id="275" r:id="rId9"/>
    <p:sldId id="260" r:id="rId10"/>
    <p:sldId id="276" r:id="rId11"/>
    <p:sldId id="278" r:id="rId12"/>
    <p:sldId id="266" r:id="rId13"/>
    <p:sldId id="267" r:id="rId14"/>
    <p:sldId id="268" r:id="rId15"/>
    <p:sldId id="280" r:id="rId16"/>
    <p:sldId id="279" r:id="rId17"/>
    <p:sldId id="265" r:id="rId18"/>
    <p:sldId id="269" r:id="rId1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E45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C66B64-40A0-44A9-8122-C925EEBFF01A}" type="datetimeFigureOut">
              <a:rPr lang="en-US"/>
              <a:pPr/>
              <a:t>9/26/2011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562F11-20F3-4F28-8075-A36AE7E183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E6F732-BA5B-4231-9430-6C0277C1E815}" type="datetimeFigureOut">
              <a:rPr lang="en-US"/>
              <a:pPr/>
              <a:t>9/26/2011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D0B47-A9D8-4D18-918A-C5F4888A34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3F9072-BA0E-4BC0-9DA7-32DC44EFAB6A}" type="datetimeFigureOut">
              <a:rPr lang="en-US"/>
              <a:pPr/>
              <a:t>9/26/2011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201207-F624-456E-A7E7-2A629CD1FD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6B64-40A0-44A9-8122-C925EEBFF01A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2F11-20F3-4F28-8075-A36AE7E183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303EF-E288-4962-94AA-4A5E7F87AA80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016E-AFBA-4BEC-943C-4CBC9D3462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C0E4-5818-49F9-AF94-ED4935078B24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93703-72EC-410F-9E19-5BE930E86E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9B832-E73D-4F1C-8338-714C97E26A35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A27D4-2609-4E02-A3F3-890582721F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D5529-8290-40B6-B19E-E2315A6766EA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3836F-2A48-4DD7-B323-028760A54B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B22C-72EC-467D-A451-08C8ABB0B49B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30B47-FC64-46E1-849A-C3AE4C34D0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04D4A-EE59-4AFD-A6FE-53DE208A35FB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32128-8304-4F10-9598-404EB1FBAF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96C00-FEAC-4CC4-94B8-809F9F48092B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90A3B-A9A6-4BC0-9F0D-EAD069C973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4303EF-E288-4962-94AA-4A5E7F87AA80}" type="datetimeFigureOut">
              <a:rPr lang="en-US"/>
              <a:pPr/>
              <a:t>9/26/2011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6F016E-AFBA-4BEC-943C-4CBC9D3462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2533C3D-BD96-45D2-BEA2-A128AE4A3D09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05641F86-7BB6-4CC9-BE4C-FB7EF94A83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6F732-BA5B-4231-9430-6C0277C1E815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D0B47-A9D8-4D18-918A-C5F4888A34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F9072-BA0E-4BC0-9DA7-32DC44EFAB6A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01207-F624-456E-A7E7-2A629CD1F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62C0E4-5818-49F9-AF94-ED4935078B24}" type="datetimeFigureOut">
              <a:rPr lang="en-US"/>
              <a:pPr/>
              <a:t>9/26/2011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693703-72EC-410F-9E19-5BE930E86E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19B832-E73D-4F1C-8338-714C97E26A35}" type="datetimeFigureOut">
              <a:rPr lang="en-US"/>
              <a:pPr/>
              <a:t>9/26/2011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BA27D4-2609-4E02-A3F3-890582721F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FD5529-8290-40B6-B19E-E2315A6766EA}" type="datetimeFigureOut">
              <a:rPr lang="en-US"/>
              <a:pPr/>
              <a:t>9/26/2011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3836F-2A48-4DD7-B323-028760A54B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F6B22C-72EC-467D-A451-08C8ABB0B49B}" type="datetimeFigureOut">
              <a:rPr lang="en-US"/>
              <a:pPr/>
              <a:t>9/26/2011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730B47-FC64-46E1-849A-C3AE4C34D0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204D4A-EE59-4AFD-A6FE-53DE208A35FB}" type="datetimeFigureOut">
              <a:rPr lang="en-US"/>
              <a:pPr/>
              <a:t>9/26/2011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32128-8304-4F10-9598-404EB1FBAF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F96C00-FEAC-4CC4-94B8-809F9F48092B}" type="datetimeFigureOut">
              <a:rPr lang="en-US"/>
              <a:pPr/>
              <a:t>9/26/2011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290A3B-A9A6-4BC0-9F0D-EAD069C973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533C3D-BD96-45D2-BEA2-A128AE4A3D09}" type="datetimeFigureOut">
              <a:rPr lang="en-US"/>
              <a:pPr/>
              <a:t>9/26/2011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41F86-7BB6-4CC9-BE4C-FB7EF94A83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45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2DF966A9-F70C-4177-8972-BAD60A47C295}" type="datetimeFigureOut">
              <a:rPr lang="en-US"/>
              <a:pPr/>
              <a:t>9/26/2011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255B8A25-46EF-4BDE-A706-2002BC28D85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DF966A9-F70C-4177-8972-BAD60A47C295}" type="datetimeFigureOut">
              <a:rPr lang="en-US" smtClean="0"/>
              <a:pPr/>
              <a:t>9/26/2011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55B8A25-46EF-4BDE-A706-2002BC28D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image" Target="../media/image1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image" Target="../media/image2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45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NKU_CMYK_C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0" y="5334000"/>
            <a:ext cx="3048000" cy="1295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Pinochle Poker:  An Activity to Solidify Concepts in Counting and Probability</a:t>
            </a:r>
            <a:br>
              <a:rPr lang="en-US" sz="3600" dirty="0" smtClean="0"/>
            </a:br>
            <a:endParaRPr lang="en-US" sz="3600" dirty="0" smtClean="0"/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700" dirty="0" smtClean="0">
                <a:solidFill>
                  <a:srgbClr val="898989"/>
                </a:solidFill>
              </a:rPr>
              <a:t>Jacqueline Wroughton</a:t>
            </a:r>
          </a:p>
          <a:p>
            <a:pPr eaLnBrk="1" hangingPunct="1">
              <a:lnSpc>
                <a:spcPct val="80000"/>
              </a:lnSpc>
            </a:pPr>
            <a:r>
              <a:rPr lang="en-US" sz="2700" dirty="0" smtClean="0">
                <a:solidFill>
                  <a:srgbClr val="898989"/>
                </a:solidFill>
              </a:rPr>
              <a:t> Joseph Nolan</a:t>
            </a:r>
          </a:p>
          <a:p>
            <a:pPr eaLnBrk="1" hangingPunct="1">
              <a:lnSpc>
                <a:spcPct val="80000"/>
              </a:lnSpc>
            </a:pPr>
            <a:endParaRPr lang="en-US" sz="2700" dirty="0" smtClean="0">
              <a:solidFill>
                <a:srgbClr val="898989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700" dirty="0" smtClean="0">
                <a:solidFill>
                  <a:srgbClr val="898989"/>
                </a:solidFill>
              </a:rPr>
              <a:t>Northern Kentucky University </a:t>
            </a:r>
          </a:p>
          <a:p>
            <a:pPr eaLnBrk="1" hangingPunct="1">
              <a:lnSpc>
                <a:spcPct val="80000"/>
              </a:lnSpc>
            </a:pPr>
            <a:endParaRPr lang="en-US" sz="2700" dirty="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Royal Flush (2)</a:t>
            </a:r>
            <a:endParaRPr lang="en-US" dirty="0"/>
          </a:p>
        </p:txBody>
      </p:sp>
      <p:pic>
        <p:nvPicPr>
          <p:cNvPr id="39937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600200"/>
            <a:ext cx="3657600" cy="414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39938" name="Object 4"/>
          <p:cNvGraphicFramePr>
            <a:graphicFrameLocks noChangeAspect="1"/>
          </p:cNvGraphicFramePr>
          <p:nvPr/>
        </p:nvGraphicFramePr>
        <p:xfrm>
          <a:off x="4724400" y="2895600"/>
          <a:ext cx="4062413" cy="1220787"/>
        </p:xfrm>
        <a:graphic>
          <a:graphicData uri="http://schemas.openxmlformats.org/presentationml/2006/ole">
            <p:oleObj spid="_x0000_s39938" name="Equation" r:id="rId4" imgW="2958840" imgH="8888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1066800" y="1981200"/>
          <a:ext cx="4984750" cy="1046163"/>
        </p:xfrm>
        <a:graphic>
          <a:graphicData uri="http://schemas.openxmlformats.org/presentationml/2006/ole">
            <p:oleObj spid="_x0000_s4098" name="Equation" r:id="rId3" imgW="3632040" imgH="761760" progId="">
              <p:embed/>
            </p:oleObj>
          </a:graphicData>
        </a:graphic>
      </p:graphicFrame>
      <p:sp>
        <p:nvSpPr>
          <p:cNvPr id="410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Full House</a:t>
            </a:r>
          </a:p>
        </p:txBody>
      </p:sp>
      <p:pic>
        <p:nvPicPr>
          <p:cNvPr id="4101" name="Content Placeholder 3" descr="full house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>
          <a:xfrm rot="2418600">
            <a:off x="6097588" y="977900"/>
            <a:ext cx="2532062" cy="1874838"/>
          </a:xfrm>
        </p:spPr>
      </p:pic>
      <p:sp>
        <p:nvSpPr>
          <p:cNvPr id="4102" name="TextBox 4"/>
          <p:cNvSpPr txBox="1">
            <a:spLocks noChangeArrowheads="1"/>
          </p:cNvSpPr>
          <p:nvPr/>
        </p:nvSpPr>
        <p:spPr bwMode="auto">
          <a:xfrm>
            <a:off x="457200" y="1447800"/>
            <a:ext cx="518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Original Deck</a:t>
            </a:r>
          </a:p>
        </p:txBody>
      </p:sp>
      <p:sp>
        <p:nvSpPr>
          <p:cNvPr id="4103" name="TextBox 7"/>
          <p:cNvSpPr txBox="1">
            <a:spLocks noChangeArrowheads="1"/>
          </p:cNvSpPr>
          <p:nvPr/>
        </p:nvSpPr>
        <p:spPr bwMode="auto">
          <a:xfrm>
            <a:off x="533400" y="3200400"/>
            <a:ext cx="518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Pinochle Deck</a:t>
            </a:r>
          </a:p>
        </p:txBody>
      </p:sp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1203325" y="3810000"/>
          <a:ext cx="4864100" cy="1046163"/>
        </p:xfrm>
        <a:graphic>
          <a:graphicData uri="http://schemas.openxmlformats.org/presentationml/2006/ole">
            <p:oleObj spid="_x0000_s4099" name="Equation" r:id="rId5" imgW="3543120" imgH="76176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2971800" y="2133600"/>
          <a:ext cx="5748338" cy="1209675"/>
        </p:xfrm>
        <a:graphic>
          <a:graphicData uri="http://schemas.openxmlformats.org/presentationml/2006/ole">
            <p:oleObj spid="_x0000_s5122" name="Equation" r:id="rId3" imgW="4343400" imgH="914400" progId="">
              <p:embed/>
            </p:oleObj>
          </a:graphicData>
        </a:graphic>
      </p:graphicFrame>
      <p:sp>
        <p:nvSpPr>
          <p:cNvPr id="512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Flush</a:t>
            </a:r>
          </a:p>
        </p:txBody>
      </p:sp>
      <p:pic>
        <p:nvPicPr>
          <p:cNvPr id="5125" name="Content Placeholder 3" descr="full house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>
          <a:xfrm rot="18909108">
            <a:off x="508000" y="625475"/>
            <a:ext cx="2533650" cy="1839913"/>
          </a:xfrm>
        </p:spPr>
      </p:pic>
      <p:sp>
        <p:nvSpPr>
          <p:cNvPr id="5126" name="TextBox 4"/>
          <p:cNvSpPr txBox="1">
            <a:spLocks noChangeArrowheads="1"/>
          </p:cNvSpPr>
          <p:nvPr/>
        </p:nvSpPr>
        <p:spPr bwMode="auto">
          <a:xfrm>
            <a:off x="3352800" y="1447800"/>
            <a:ext cx="518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Original Deck</a:t>
            </a:r>
          </a:p>
        </p:txBody>
      </p:sp>
      <p:sp>
        <p:nvSpPr>
          <p:cNvPr id="5127" name="TextBox 9"/>
          <p:cNvSpPr txBox="1">
            <a:spLocks noChangeArrowheads="1"/>
          </p:cNvSpPr>
          <p:nvPr/>
        </p:nvSpPr>
        <p:spPr bwMode="auto">
          <a:xfrm>
            <a:off x="762000" y="3505200"/>
            <a:ext cx="518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Pinochle Deck</a:t>
            </a:r>
          </a:p>
        </p:txBody>
      </p:sp>
      <p:graphicFrame>
        <p:nvGraphicFramePr>
          <p:cNvPr id="20487" name="Object 7"/>
          <p:cNvGraphicFramePr>
            <a:graphicFrameLocks noChangeAspect="1"/>
          </p:cNvGraphicFramePr>
          <p:nvPr/>
        </p:nvGraphicFramePr>
        <p:xfrm>
          <a:off x="838200" y="4038600"/>
          <a:ext cx="7850188" cy="2384425"/>
        </p:xfrm>
        <a:graphic>
          <a:graphicData uri="http://schemas.openxmlformats.org/presentationml/2006/ole">
            <p:oleObj spid="_x0000_s5123" name="Equation" r:id="rId5" imgW="5930640" imgH="18032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9" name="Content Placeholder 3" descr="full house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 rot="1250708">
            <a:off x="6037263" y="717550"/>
            <a:ext cx="2665412" cy="1874838"/>
          </a:xfrm>
        </p:spPr>
      </p:pic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923925" y="1566863"/>
          <a:ext cx="5010150" cy="1290637"/>
        </p:xfrm>
        <a:graphic>
          <a:graphicData uri="http://schemas.openxmlformats.org/presentationml/2006/ole">
            <p:oleObj spid="_x0000_s6146" name="Equation" r:id="rId4" imgW="3746160" imgH="965160" progId="">
              <p:embed/>
            </p:oleObj>
          </a:graphicData>
        </a:graphic>
      </p:graphicFrame>
      <p:sp>
        <p:nvSpPr>
          <p:cNvPr id="61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Two Pair</a:t>
            </a:r>
          </a:p>
        </p:txBody>
      </p:sp>
      <p:sp>
        <p:nvSpPr>
          <p:cNvPr id="6151" name="TextBox 4"/>
          <p:cNvSpPr txBox="1">
            <a:spLocks noChangeArrowheads="1"/>
          </p:cNvSpPr>
          <p:nvPr/>
        </p:nvSpPr>
        <p:spPr bwMode="auto">
          <a:xfrm>
            <a:off x="457200" y="1214438"/>
            <a:ext cx="5334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Original Deck</a:t>
            </a:r>
          </a:p>
        </p:txBody>
      </p:sp>
      <p:sp>
        <p:nvSpPr>
          <p:cNvPr id="6152" name="TextBox 7"/>
          <p:cNvSpPr txBox="1">
            <a:spLocks noChangeArrowheads="1"/>
          </p:cNvSpPr>
          <p:nvPr/>
        </p:nvSpPr>
        <p:spPr bwMode="auto">
          <a:xfrm>
            <a:off x="457200" y="3048000"/>
            <a:ext cx="533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Pinochle Deck</a:t>
            </a:r>
          </a:p>
        </p:txBody>
      </p:sp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990600" y="3581400"/>
          <a:ext cx="4841875" cy="1290638"/>
        </p:xfrm>
        <a:graphic>
          <a:graphicData uri="http://schemas.openxmlformats.org/presentationml/2006/ole">
            <p:oleObj spid="_x0000_s6147" name="Equation" r:id="rId5" imgW="3619440" imgH="96516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9" name="Content Placeholder 3" descr="full house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 rot="1250708">
            <a:off x="6037263" y="717550"/>
            <a:ext cx="2665412" cy="1874838"/>
          </a:xfrm>
        </p:spPr>
      </p:pic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923925" y="1566863"/>
          <a:ext cx="5010150" cy="1290637"/>
        </p:xfrm>
        <a:graphic>
          <a:graphicData uri="http://schemas.openxmlformats.org/presentationml/2006/ole">
            <p:oleObj spid="_x0000_s41986" name="Equation" r:id="rId4" imgW="3746160" imgH="965160" progId="">
              <p:embed/>
            </p:oleObj>
          </a:graphicData>
        </a:graphic>
      </p:graphicFrame>
      <p:sp>
        <p:nvSpPr>
          <p:cNvPr id="61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Two Pair</a:t>
            </a:r>
          </a:p>
        </p:txBody>
      </p:sp>
      <p:sp>
        <p:nvSpPr>
          <p:cNvPr id="6151" name="TextBox 4"/>
          <p:cNvSpPr txBox="1">
            <a:spLocks noChangeArrowheads="1"/>
          </p:cNvSpPr>
          <p:nvPr/>
        </p:nvSpPr>
        <p:spPr bwMode="auto">
          <a:xfrm>
            <a:off x="457200" y="1214438"/>
            <a:ext cx="5334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Original Deck</a:t>
            </a:r>
          </a:p>
        </p:txBody>
      </p:sp>
      <p:sp>
        <p:nvSpPr>
          <p:cNvPr id="6152" name="TextBox 7"/>
          <p:cNvSpPr txBox="1">
            <a:spLocks noChangeArrowheads="1"/>
          </p:cNvSpPr>
          <p:nvPr/>
        </p:nvSpPr>
        <p:spPr bwMode="auto">
          <a:xfrm>
            <a:off x="457200" y="3048000"/>
            <a:ext cx="533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Pinochle Deck</a:t>
            </a:r>
          </a:p>
        </p:txBody>
      </p:sp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990600" y="3581400"/>
          <a:ext cx="4841875" cy="1290638"/>
        </p:xfrm>
        <a:graphic>
          <a:graphicData uri="http://schemas.openxmlformats.org/presentationml/2006/ole">
            <p:oleObj spid="_x0000_s41987" name="Equation" r:id="rId5" imgW="3619440" imgH="965160" progId="">
              <p:embed/>
            </p:oleObj>
          </a:graphicData>
        </a:graphic>
      </p:graphicFrame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4114800" y="4876800"/>
          <a:ext cx="3810000" cy="1770063"/>
        </p:xfrm>
        <a:graphic>
          <a:graphicData uri="http://schemas.openxmlformats.org/presentationml/2006/ole">
            <p:oleObj spid="_x0000_s41988" name="Equation" r:id="rId6" imgW="3035160" imgH="14094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on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Lower Level Classes</a:t>
            </a:r>
          </a:p>
          <a:p>
            <a:pPr lvl="1"/>
            <a:r>
              <a:rPr lang="en-US" sz="2400" dirty="0" smtClean="0"/>
              <a:t>Do regular poker hands as a class (but with lots of class participation)</a:t>
            </a:r>
          </a:p>
          <a:p>
            <a:pPr lvl="1"/>
            <a:r>
              <a:rPr lang="en-US" sz="2400" dirty="0" smtClean="0"/>
              <a:t>Be very helpful as they get started on the Pinochle Poker hands in groups of 2-3</a:t>
            </a:r>
          </a:p>
          <a:p>
            <a:r>
              <a:rPr lang="en-US" sz="2400" dirty="0" smtClean="0"/>
              <a:t>Upper Level Classes</a:t>
            </a:r>
          </a:p>
          <a:p>
            <a:pPr lvl="1"/>
            <a:r>
              <a:rPr lang="en-US" sz="2400" dirty="0" smtClean="0"/>
              <a:t>May choose to do a few examples with regular deck and have them do the rest as homework prior to doing the Pinochle Poker as groupwork in class</a:t>
            </a:r>
          </a:p>
          <a:p>
            <a:pPr lvl="1"/>
            <a:r>
              <a:rPr lang="en-US" sz="2400" dirty="0" smtClean="0"/>
              <a:t>Give hints that are a nudge in the right direction, but make sure to let them explore to figure out the correct answer.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Suggestions for Follow-Up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/>
            <a:r>
              <a:rPr lang="en-US" dirty="0" smtClean="0"/>
              <a:t>Groups put together a paper comparing the ranking of poker hands for a pinochle deck to the rankings for a regular deck.</a:t>
            </a:r>
          </a:p>
          <a:p>
            <a:pPr eaLnBrk="1" hangingPunct="1"/>
            <a:r>
              <a:rPr lang="en-US" dirty="0" smtClean="0"/>
              <a:t>Homework / Exam questions containing </a:t>
            </a:r>
            <a:r>
              <a:rPr lang="en-US" smtClean="0"/>
              <a:t>an </a:t>
            </a:r>
            <a:r>
              <a:rPr lang="en-US" smtClean="0"/>
              <a:t>D-denomination</a:t>
            </a:r>
            <a:r>
              <a:rPr lang="en-US" dirty="0" smtClean="0"/>
              <a:t>, C-colored, N-duplicated deck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Questions/Comments</a:t>
            </a:r>
          </a:p>
        </p:txBody>
      </p:sp>
      <p:pic>
        <p:nvPicPr>
          <p:cNvPr id="14339" name="Content Placeholder 3" descr="playing card question mar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7895" t="9000" r="7895" b="2251"/>
          <a:stretch>
            <a:fillRect/>
          </a:stretch>
        </p:blipFill>
        <p:spPr>
          <a:xfrm>
            <a:off x="1728788" y="1600200"/>
            <a:ext cx="2919412" cy="4627563"/>
          </a:xfrm>
        </p:spPr>
      </p:pic>
      <p:pic>
        <p:nvPicPr>
          <p:cNvPr id="14340" name="Content Placeholder 3" descr="playing card question mark.jpg"/>
          <p:cNvPicPr>
            <a:picLocks noChangeAspect="1"/>
          </p:cNvPicPr>
          <p:nvPr/>
        </p:nvPicPr>
        <p:blipFill>
          <a:blip r:embed="rId2" cstate="print"/>
          <a:srcRect l="7895" t="9000" r="7895" b="2251"/>
          <a:stretch>
            <a:fillRect/>
          </a:stretch>
        </p:blipFill>
        <p:spPr bwMode="auto">
          <a:xfrm>
            <a:off x="4624388" y="1600200"/>
            <a:ext cx="2919412" cy="462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Students have been taught definitions and basic uses for:</a:t>
            </a:r>
          </a:p>
          <a:p>
            <a:pPr marL="914400" indent="-457200"/>
            <a:r>
              <a:rPr lang="en-US" dirty="0" smtClean="0"/>
              <a:t>Sample Spaces / Events</a:t>
            </a:r>
          </a:p>
          <a:p>
            <a:pPr marL="914400" indent="-457200"/>
            <a:r>
              <a:rPr lang="en-US" dirty="0" smtClean="0"/>
              <a:t>Basic Probability Rules</a:t>
            </a:r>
          </a:p>
          <a:p>
            <a:pPr marL="914400" indent="-457200"/>
            <a:r>
              <a:rPr lang="en-US" dirty="0" smtClean="0"/>
              <a:t>Multiplication Rule</a:t>
            </a:r>
          </a:p>
          <a:p>
            <a:pPr marL="914400" indent="-457200"/>
            <a:r>
              <a:rPr lang="en-US" dirty="0" smtClean="0"/>
              <a:t>Permutations</a:t>
            </a:r>
          </a:p>
          <a:p>
            <a:pPr marL="914400" indent="-457200"/>
            <a:r>
              <a:rPr lang="en-US" dirty="0" smtClean="0"/>
              <a:t>Combinations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But….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Combinatorics:  A Jumbled Mess?</a:t>
            </a:r>
          </a:p>
        </p:txBody>
      </p:sp>
      <p:pic>
        <p:nvPicPr>
          <p:cNvPr id="9219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179173">
            <a:off x="4097338" y="4581525"/>
            <a:ext cx="169545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9557249">
            <a:off x="4598988" y="3055938"/>
            <a:ext cx="1477962" cy="74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7831139">
            <a:off x="665162" y="1557338"/>
            <a:ext cx="11715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1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509029">
            <a:off x="3000375" y="1316038"/>
            <a:ext cx="114300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1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-3705803">
            <a:off x="2143125" y="5126038"/>
            <a:ext cx="124777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2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-1213245">
            <a:off x="498475" y="3598863"/>
            <a:ext cx="1281113" cy="154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2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-6110962">
            <a:off x="2644775" y="2936876"/>
            <a:ext cx="1366837" cy="176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6" name="Picture 2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-3644786">
            <a:off x="5857875" y="4222750"/>
            <a:ext cx="2971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7" name="Picture 2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2600953">
            <a:off x="6072188" y="1751013"/>
            <a:ext cx="1230312" cy="108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Counting Hurdles for Students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Deciding between Permutations &amp; Combinations</a:t>
            </a:r>
          </a:p>
          <a:p>
            <a:pPr eaLnBrk="1" hangingPunct="1"/>
            <a:r>
              <a:rPr lang="en-US" dirty="0" smtClean="0"/>
              <a:t>Implementing multiple counting methods in the same problem</a:t>
            </a:r>
          </a:p>
          <a:p>
            <a:pPr eaLnBrk="1" hangingPunct="1"/>
            <a:r>
              <a:rPr lang="en-US" dirty="0" smtClean="0"/>
              <a:t>Recognizing Overlap (and accounting for it appropriately)</a:t>
            </a:r>
          </a:p>
          <a:p>
            <a:pPr eaLnBrk="1" hangingPunct="1"/>
            <a:r>
              <a:rPr lang="en-US" dirty="0" smtClean="0"/>
              <a:t>Relying too much on complementation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Observation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Students seem to want a 30-second answer to every problem!  They have trouble recognizing that they need to think about the problem before diving into a solution.  </a:t>
            </a:r>
          </a:p>
          <a:p>
            <a:pPr marL="0" indent="0"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They also become consumed by specific problems and seem not to easily generalize the methods beyond the specific problem they are looking at.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Activity Design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dirty="0" smtClean="0"/>
              <a:t>Day 1 (or homework, depending on level)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>
              <a:buNone/>
            </a:pPr>
            <a:r>
              <a:rPr lang="en-US" dirty="0" smtClean="0"/>
              <a:t>For a standard 52-card deck, calculate probabilities for all of the poker hands assuming 5-card stud rules (i.e. you get five cards in your hand and nothing more)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Activity Design (2)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dirty="0" smtClean="0"/>
              <a:t>Day 2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>
              <a:buNone/>
            </a:pPr>
            <a:r>
              <a:rPr lang="en-US" dirty="0" smtClean="0"/>
              <a:t>Provide students with 48-card Pinochle Decks.  In groups they are to calculate probabilities for all of the poker hands (again assuming 5-card stud rules) using this very different deck of cards.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Pinochle Deck</a:t>
            </a:r>
          </a:p>
        </p:txBody>
      </p:sp>
      <p:pic>
        <p:nvPicPr>
          <p:cNvPr id="12291" name="Content Placeholder 3" descr="pinochle dec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143000"/>
            <a:ext cx="4876800" cy="4876800"/>
          </a:xfrm>
        </p:spPr>
      </p:pic>
      <p:sp>
        <p:nvSpPr>
          <p:cNvPr id="12292" name="TextBox 4"/>
          <p:cNvSpPr txBox="1">
            <a:spLocks noChangeArrowheads="1"/>
          </p:cNvSpPr>
          <p:nvPr/>
        </p:nvSpPr>
        <p:spPr bwMode="auto">
          <a:xfrm>
            <a:off x="5562600" y="1371600"/>
            <a:ext cx="33528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48 cards</a:t>
            </a:r>
          </a:p>
          <a:p>
            <a:endParaRPr lang="en-US" sz="2400" dirty="0"/>
          </a:p>
          <a:p>
            <a:pPr lvl="1">
              <a:buFont typeface="Arial" charset="0"/>
              <a:buChar char="•"/>
            </a:pPr>
            <a:r>
              <a:rPr lang="en-US" sz="2400" dirty="0"/>
              <a:t>  4 suits</a:t>
            </a:r>
          </a:p>
          <a:p>
            <a:pPr lvl="1">
              <a:buFont typeface="Arial" charset="0"/>
              <a:buChar char="•"/>
            </a:pPr>
            <a:r>
              <a:rPr lang="en-US" sz="2400" dirty="0"/>
              <a:t>  6 </a:t>
            </a:r>
            <a:r>
              <a:rPr lang="en-US" sz="2400" dirty="0" smtClean="0"/>
              <a:t>ranks (9 to ace)</a:t>
            </a:r>
            <a:endParaRPr lang="en-US" sz="2400" dirty="0"/>
          </a:p>
          <a:p>
            <a:pPr lvl="1">
              <a:buFont typeface="Arial" charset="0"/>
              <a:buChar char="•"/>
            </a:pPr>
            <a:r>
              <a:rPr lang="en-US" sz="2400" dirty="0"/>
              <a:t>  </a:t>
            </a:r>
            <a:r>
              <a:rPr lang="en-US" sz="2400" b="1" dirty="0"/>
              <a:t>2 of each rank  </a:t>
            </a:r>
          </a:p>
          <a:p>
            <a:pPr lvl="1"/>
            <a:r>
              <a:rPr lang="en-US" sz="2400" b="1" dirty="0"/>
              <a:t>          and suit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00600" y="4800600"/>
            <a:ext cx="419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Up Next</a:t>
            </a:r>
            <a:r>
              <a:rPr lang="en-US" sz="2400" dirty="0" smtClean="0"/>
              <a:t>:</a:t>
            </a:r>
            <a:r>
              <a:rPr lang="en-US" sz="2400" u="sng" dirty="0" smtClean="0"/>
              <a:t>  </a:t>
            </a:r>
          </a:p>
          <a:p>
            <a:r>
              <a:rPr lang="en-US" sz="2400" b="1" dirty="0" smtClean="0"/>
              <a:t>           Examples of </a:t>
            </a:r>
            <a:br>
              <a:rPr lang="en-US" sz="2400" b="1" dirty="0" smtClean="0"/>
            </a:br>
            <a:r>
              <a:rPr lang="en-US" sz="2400" b="1" dirty="0" smtClean="0"/>
              <a:t>Classroom Implementation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Royal Flush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Students Initially See…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 Royal Flushes = 8 ???</a:t>
            </a:r>
            <a:endParaRPr lang="en-US" dirty="0"/>
          </a:p>
        </p:txBody>
      </p:sp>
      <p:pic>
        <p:nvPicPr>
          <p:cNvPr id="36870" name="Picture 6" descr="C:\Documents and Settings\nolanj1\My Documents\My Pictures\All Suits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399" y="2362200"/>
            <a:ext cx="3976653" cy="2971800"/>
          </a:xfrm>
          <a:prstGeom prst="rect">
            <a:avLst/>
          </a:prstGeom>
          <a:noFill/>
        </p:spPr>
      </p:pic>
      <p:pic>
        <p:nvPicPr>
          <p:cNvPr id="36871" name="Picture 7" descr="C:\Documents and Settings\nolanj1\My Documents\My Pictures\All Suits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362200"/>
            <a:ext cx="4078619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207</TotalTime>
  <Words>423</Words>
  <Application>Microsoft Office PowerPoint</Application>
  <PresentationFormat>On-screen Show (4:3)</PresentationFormat>
  <Paragraphs>73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Office Theme</vt:lpstr>
      <vt:lpstr>Module</vt:lpstr>
      <vt:lpstr>Equation</vt:lpstr>
      <vt:lpstr>Pinochle Poker:  An Activity to Solidify Concepts in Counting and Probability </vt:lpstr>
      <vt:lpstr>Background</vt:lpstr>
      <vt:lpstr>Combinatorics:  A Jumbled Mess?</vt:lpstr>
      <vt:lpstr>Counting Hurdles for Students</vt:lpstr>
      <vt:lpstr>General Observation</vt:lpstr>
      <vt:lpstr>Activity Design</vt:lpstr>
      <vt:lpstr>Activity Design (2)</vt:lpstr>
      <vt:lpstr>Pinochle Deck</vt:lpstr>
      <vt:lpstr>Royal Flush</vt:lpstr>
      <vt:lpstr>Royal Flush (2)</vt:lpstr>
      <vt:lpstr>Full House</vt:lpstr>
      <vt:lpstr>Flush</vt:lpstr>
      <vt:lpstr>Two Pair</vt:lpstr>
      <vt:lpstr>Two Pair</vt:lpstr>
      <vt:lpstr>Comments on Level</vt:lpstr>
      <vt:lpstr>Suggestions for Follow-Up</vt:lpstr>
      <vt:lpstr>Questions/Comments</vt:lpstr>
    </vt:vector>
  </TitlesOfParts>
  <Company>Northern Kentucky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Pinochle Poker:  Active Learning for Counting and Probability </dc:title>
  <dc:creator>Administrator</dc:creator>
  <cp:lastModifiedBy>Administrator</cp:lastModifiedBy>
  <cp:revision>29</cp:revision>
  <dcterms:created xsi:type="dcterms:W3CDTF">2010-05-19T15:32:27Z</dcterms:created>
  <dcterms:modified xsi:type="dcterms:W3CDTF">2011-09-26T12:56:55Z</dcterms:modified>
</cp:coreProperties>
</file>